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1"/>
  </p:notesMasterIdLst>
  <p:sldIdLst>
    <p:sldId id="256" r:id="rId2"/>
    <p:sldId id="366" r:id="rId3"/>
    <p:sldId id="346" r:id="rId4"/>
    <p:sldId id="350" r:id="rId5"/>
    <p:sldId id="348" r:id="rId6"/>
    <p:sldId id="351" r:id="rId7"/>
    <p:sldId id="349" r:id="rId8"/>
    <p:sldId id="284" r:id="rId9"/>
    <p:sldId id="374" r:id="rId10"/>
    <p:sldId id="300" r:id="rId11"/>
    <p:sldId id="364" r:id="rId12"/>
    <p:sldId id="299" r:id="rId13"/>
    <p:sldId id="296" r:id="rId14"/>
    <p:sldId id="314" r:id="rId15"/>
    <p:sldId id="313" r:id="rId16"/>
    <p:sldId id="379" r:id="rId17"/>
    <p:sldId id="333" r:id="rId18"/>
    <p:sldId id="312" r:id="rId19"/>
    <p:sldId id="362" r:id="rId20"/>
    <p:sldId id="318" r:id="rId21"/>
    <p:sldId id="317" r:id="rId22"/>
    <p:sldId id="316" r:id="rId23"/>
    <p:sldId id="319" r:id="rId24"/>
    <p:sldId id="320" r:id="rId25"/>
    <p:sldId id="361" r:id="rId26"/>
    <p:sldId id="301" r:id="rId27"/>
    <p:sldId id="375" r:id="rId28"/>
    <p:sldId id="324" r:id="rId29"/>
    <p:sldId id="328" r:id="rId30"/>
    <p:sldId id="329" r:id="rId31"/>
    <p:sldId id="336" r:id="rId32"/>
    <p:sldId id="330" r:id="rId33"/>
    <p:sldId id="331" r:id="rId34"/>
    <p:sldId id="332" r:id="rId35"/>
    <p:sldId id="322" r:id="rId36"/>
    <p:sldId id="297" r:id="rId37"/>
    <p:sldId id="376" r:id="rId38"/>
    <p:sldId id="326" r:id="rId39"/>
    <p:sldId id="341" r:id="rId40"/>
    <p:sldId id="343" r:id="rId41"/>
    <p:sldId id="345" r:id="rId42"/>
    <p:sldId id="344" r:id="rId43"/>
    <p:sldId id="335" r:id="rId44"/>
    <p:sldId id="323" r:id="rId45"/>
    <p:sldId id="377" r:id="rId46"/>
    <p:sldId id="378" r:id="rId47"/>
    <p:sldId id="286" r:id="rId48"/>
    <p:sldId id="288" r:id="rId49"/>
    <p:sldId id="293" r:id="rId50"/>
    <p:sldId id="294" r:id="rId51"/>
    <p:sldId id="295" r:id="rId52"/>
    <p:sldId id="292" r:id="rId53"/>
    <p:sldId id="287" r:id="rId54"/>
    <p:sldId id="289" r:id="rId55"/>
    <p:sldId id="298" r:id="rId56"/>
    <p:sldId id="360" r:id="rId57"/>
    <p:sldId id="355" r:id="rId58"/>
    <p:sldId id="359" r:id="rId59"/>
    <p:sldId id="358" r:id="rId60"/>
    <p:sldId id="277" r:id="rId61"/>
    <p:sldId id="278" r:id="rId62"/>
    <p:sldId id="281" r:id="rId63"/>
    <p:sldId id="283" r:id="rId64"/>
    <p:sldId id="280" r:id="rId65"/>
    <p:sldId id="340" r:id="rId66"/>
    <p:sldId id="380" r:id="rId67"/>
    <p:sldId id="279" r:id="rId68"/>
    <p:sldId id="261" r:id="rId69"/>
    <p:sldId id="263" r:id="rId70"/>
    <p:sldId id="264" r:id="rId71"/>
    <p:sldId id="266" r:id="rId72"/>
    <p:sldId id="268" r:id="rId73"/>
    <p:sldId id="267" r:id="rId74"/>
    <p:sldId id="269" r:id="rId75"/>
    <p:sldId id="270" r:id="rId76"/>
    <p:sldId id="339" r:id="rId77"/>
    <p:sldId id="337" r:id="rId78"/>
    <p:sldId id="272" r:id="rId79"/>
    <p:sldId id="262" r:id="rId80"/>
    <p:sldId id="338" r:id="rId81"/>
    <p:sldId id="353" r:id="rId82"/>
    <p:sldId id="354" r:id="rId83"/>
    <p:sldId id="352" r:id="rId84"/>
    <p:sldId id="273" r:id="rId85"/>
    <p:sldId id="274" r:id="rId86"/>
    <p:sldId id="276" r:id="rId87"/>
    <p:sldId id="275" r:id="rId88"/>
    <p:sldId id="257" r:id="rId89"/>
    <p:sldId id="258" r:id="rId90"/>
    <p:sldId id="291" r:id="rId91"/>
    <p:sldId id="259" r:id="rId92"/>
    <p:sldId id="290" r:id="rId93"/>
    <p:sldId id="363" r:id="rId94"/>
    <p:sldId id="260" r:id="rId95"/>
    <p:sldId id="382" r:id="rId96"/>
    <p:sldId id="381" r:id="rId97"/>
    <p:sldId id="385" r:id="rId98"/>
    <p:sldId id="386" r:id="rId99"/>
    <p:sldId id="387" r:id="rId100"/>
    <p:sldId id="388" r:id="rId101"/>
    <p:sldId id="389" r:id="rId102"/>
    <p:sldId id="390" r:id="rId103"/>
    <p:sldId id="391" r:id="rId104"/>
    <p:sldId id="392" r:id="rId105"/>
    <p:sldId id="393" r:id="rId106"/>
    <p:sldId id="394" r:id="rId107"/>
    <p:sldId id="395" r:id="rId108"/>
    <p:sldId id="396" r:id="rId109"/>
    <p:sldId id="285" r:id="rId110"/>
    <p:sldId id="302" r:id="rId111"/>
    <p:sldId id="303" r:id="rId112"/>
    <p:sldId id="304" r:id="rId113"/>
    <p:sldId id="305" r:id="rId114"/>
    <p:sldId id="306" r:id="rId115"/>
    <p:sldId id="307" r:id="rId116"/>
    <p:sldId id="308" r:id="rId117"/>
    <p:sldId id="310" r:id="rId118"/>
    <p:sldId id="309" r:id="rId119"/>
    <p:sldId id="311" r:id="rId12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00"/>
    <a:srgbClr val="66FFCC"/>
    <a:srgbClr val="6600FF"/>
    <a:srgbClr val="FF3399"/>
    <a:srgbClr val="99FF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1556" autoAdjust="0"/>
  </p:normalViewPr>
  <p:slideViewPr>
    <p:cSldViewPr>
      <p:cViewPr>
        <p:scale>
          <a:sx n="70" d="100"/>
          <a:sy n="70" d="100"/>
        </p:scale>
        <p:origin x="-516" y="6"/>
      </p:cViewPr>
      <p:guideLst>
        <p:guide orient="horz" pos="2160"/>
        <p:guide pos="2880"/>
      </p:guideLst>
    </p:cSldViewPr>
  </p:slideViewPr>
  <p:notesTextViewPr>
    <p:cViewPr>
      <p:scale>
        <a:sx n="1" d="1"/>
        <a:sy n="1" d="1"/>
      </p:scale>
      <p:origin x="0" y="0"/>
    </p:cViewPr>
  </p:notesTextViewPr>
  <p:sorterViewPr>
    <p:cViewPr>
      <p:scale>
        <a:sx n="100" d="100"/>
        <a:sy n="100" d="100"/>
      </p:scale>
      <p:origin x="0" y="315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1A0796-28E2-4AB1-A443-B97FD759B6D7}" type="doc">
      <dgm:prSet loTypeId="urn:microsoft.com/office/officeart/2005/8/layout/hProcess9" loCatId="process" qsTypeId="urn:microsoft.com/office/officeart/2005/8/quickstyle/simple1" qsCatId="simple" csTypeId="urn:microsoft.com/office/officeart/2005/8/colors/accent1_2" csCatId="accent1" phldr="1"/>
      <dgm:spPr/>
    </dgm:pt>
    <dgm:pt modelId="{3637218F-23A6-423D-B449-CE4A71491192}">
      <dgm:prSet phldrT="[Texto]" custT="1"/>
      <dgm:spPr>
        <a:solidFill>
          <a:schemeClr val="bg2">
            <a:lumMod val="75000"/>
          </a:schemeClr>
        </a:solidFill>
      </dgm:spPr>
      <dgm:t>
        <a:bodyPr/>
        <a:lstStyle/>
        <a:p>
          <a:r>
            <a:rPr lang="es-ES" sz="1100" b="1" dirty="0" smtClean="0">
              <a:solidFill>
                <a:schemeClr val="tx1"/>
              </a:solidFill>
              <a:latin typeface="Comic Sans MS" pitchFamily="66" charset="0"/>
            </a:rPr>
            <a:t>Cría </a:t>
          </a:r>
        </a:p>
        <a:p>
          <a:r>
            <a:rPr lang="es-ES" sz="1100" b="1" dirty="0" smtClean="0">
              <a:solidFill>
                <a:schemeClr val="tx1"/>
              </a:solidFill>
              <a:latin typeface="Comic Sans MS" pitchFamily="66" charset="0"/>
            </a:rPr>
            <a:t>(PRODUCCIÓN</a:t>
          </a:r>
          <a:r>
            <a:rPr lang="es-ES" sz="1000" b="1" dirty="0" smtClean="0">
              <a:solidFill>
                <a:schemeClr val="tx1"/>
              </a:solidFill>
              <a:latin typeface="Comic Sans MS" pitchFamily="66" charset="0"/>
            </a:rPr>
            <a:t>)</a:t>
          </a:r>
          <a:endParaRPr lang="es-ES" sz="1000" b="1" dirty="0">
            <a:solidFill>
              <a:schemeClr val="tx1"/>
            </a:solidFill>
            <a:latin typeface="Comic Sans MS" pitchFamily="66" charset="0"/>
          </a:endParaRPr>
        </a:p>
      </dgm:t>
    </dgm:pt>
    <dgm:pt modelId="{735DF299-F11A-4736-B2E8-80CC6AE86269}" type="parTrans" cxnId="{679AE292-B96C-453C-810A-9952F91EF8D9}">
      <dgm:prSet/>
      <dgm:spPr/>
      <dgm:t>
        <a:bodyPr/>
        <a:lstStyle/>
        <a:p>
          <a:endParaRPr lang="es-ES"/>
        </a:p>
      </dgm:t>
    </dgm:pt>
    <dgm:pt modelId="{4130D54C-FDEB-473E-9AC0-1662CB7B0686}" type="sibTrans" cxnId="{679AE292-B96C-453C-810A-9952F91EF8D9}">
      <dgm:prSet/>
      <dgm:spPr/>
      <dgm:t>
        <a:bodyPr/>
        <a:lstStyle/>
        <a:p>
          <a:endParaRPr lang="es-ES"/>
        </a:p>
      </dgm:t>
    </dgm:pt>
    <dgm:pt modelId="{C1692ED1-D14E-41DC-931E-7C33AE769465}">
      <dgm:prSet phldrT="[Texto]" custT="1"/>
      <dgm:spPr>
        <a:solidFill>
          <a:schemeClr val="bg2">
            <a:lumMod val="75000"/>
          </a:schemeClr>
        </a:solidFill>
      </dgm:spPr>
      <dgm:t>
        <a:bodyPr/>
        <a:lstStyle/>
        <a:p>
          <a:r>
            <a:rPr lang="es-ES" sz="1100" b="1" dirty="0" smtClean="0">
              <a:solidFill>
                <a:schemeClr val="tx1"/>
              </a:solidFill>
              <a:latin typeface="Comic Sans MS" pitchFamily="66" charset="0"/>
            </a:rPr>
            <a:t>Cebo </a:t>
          </a:r>
        </a:p>
        <a:p>
          <a:r>
            <a:rPr lang="es-ES" sz="1100" b="1" dirty="0" smtClean="0">
              <a:solidFill>
                <a:schemeClr val="tx1"/>
              </a:solidFill>
              <a:latin typeface="Comic Sans MS" pitchFamily="66" charset="0"/>
            </a:rPr>
            <a:t>(PRODUCCIÓN)</a:t>
          </a:r>
          <a:endParaRPr lang="es-ES" sz="1100" b="1" dirty="0">
            <a:solidFill>
              <a:schemeClr val="tx1"/>
            </a:solidFill>
            <a:latin typeface="Comic Sans MS" pitchFamily="66" charset="0"/>
          </a:endParaRPr>
        </a:p>
      </dgm:t>
    </dgm:pt>
    <dgm:pt modelId="{0181BFB7-292D-4104-8D99-42D74DEBE1AB}" type="parTrans" cxnId="{C89A45C9-5C96-4A38-B664-3BD6C5A54A46}">
      <dgm:prSet/>
      <dgm:spPr/>
      <dgm:t>
        <a:bodyPr/>
        <a:lstStyle/>
        <a:p>
          <a:endParaRPr lang="es-ES"/>
        </a:p>
      </dgm:t>
    </dgm:pt>
    <dgm:pt modelId="{C80FBB00-45CC-4448-8E8B-88129EA40D49}" type="sibTrans" cxnId="{C89A45C9-5C96-4A38-B664-3BD6C5A54A46}">
      <dgm:prSet/>
      <dgm:spPr/>
      <dgm:t>
        <a:bodyPr/>
        <a:lstStyle/>
        <a:p>
          <a:endParaRPr lang="es-ES"/>
        </a:p>
      </dgm:t>
    </dgm:pt>
    <dgm:pt modelId="{420F341D-8F6A-4AE4-83BB-FC002EAF6891}">
      <dgm:prSet phldrT="[Texto]" custT="1"/>
      <dgm:spPr>
        <a:solidFill>
          <a:srgbClr val="92D050"/>
        </a:solidFill>
      </dgm:spPr>
      <dgm:t>
        <a:bodyPr/>
        <a:lstStyle/>
        <a:p>
          <a:r>
            <a:rPr lang="es-ES" sz="1100" b="1" dirty="0" smtClean="0">
              <a:solidFill>
                <a:schemeClr val="tx1"/>
              </a:solidFill>
              <a:latin typeface="Comic Sans MS" pitchFamily="66" charset="0"/>
            </a:rPr>
            <a:t>Matadero</a:t>
          </a:r>
        </a:p>
        <a:p>
          <a:r>
            <a:rPr lang="es-ES" sz="1100" b="1" dirty="0" smtClean="0">
              <a:solidFill>
                <a:schemeClr val="tx1"/>
              </a:solidFill>
              <a:latin typeface="Comic Sans MS" pitchFamily="66" charset="0"/>
            </a:rPr>
            <a:t>(TRANSFORMACIÓN)</a:t>
          </a:r>
          <a:endParaRPr lang="es-ES" sz="1100" b="1" dirty="0">
            <a:solidFill>
              <a:schemeClr val="tx1"/>
            </a:solidFill>
            <a:latin typeface="Comic Sans MS" pitchFamily="66" charset="0"/>
          </a:endParaRPr>
        </a:p>
      </dgm:t>
    </dgm:pt>
    <dgm:pt modelId="{8D4A4753-20DA-4066-B619-C8BF5AC53978}" type="parTrans" cxnId="{421E170A-6E2B-4DBC-A850-7BB3EF0C2BA6}">
      <dgm:prSet/>
      <dgm:spPr/>
      <dgm:t>
        <a:bodyPr/>
        <a:lstStyle/>
        <a:p>
          <a:endParaRPr lang="es-ES"/>
        </a:p>
      </dgm:t>
    </dgm:pt>
    <dgm:pt modelId="{EED5A23C-ADDC-4E6D-9FBF-1C01304E3841}" type="sibTrans" cxnId="{421E170A-6E2B-4DBC-A850-7BB3EF0C2BA6}">
      <dgm:prSet/>
      <dgm:spPr/>
      <dgm:t>
        <a:bodyPr/>
        <a:lstStyle/>
        <a:p>
          <a:endParaRPr lang="es-ES"/>
        </a:p>
      </dgm:t>
    </dgm:pt>
    <dgm:pt modelId="{438D62E3-D544-4C98-80AD-0AD5F9043AFC}">
      <dgm:prSet phldrT="[Texto]" custT="1"/>
      <dgm:spPr>
        <a:solidFill>
          <a:srgbClr val="92D050"/>
        </a:solidFill>
      </dgm:spPr>
      <dgm:t>
        <a:bodyPr/>
        <a:lstStyle/>
        <a:p>
          <a:r>
            <a:rPr lang="es-ES" sz="1100" b="1" dirty="0" smtClean="0">
              <a:solidFill>
                <a:schemeClr val="tx1"/>
              </a:solidFill>
              <a:latin typeface="Comic Sans MS" pitchFamily="66" charset="0"/>
            </a:rPr>
            <a:t>Central de transformación (TRANSFORMACIÓN</a:t>
          </a:r>
          <a:r>
            <a:rPr lang="es-ES" sz="1000" b="1" dirty="0" smtClean="0">
              <a:solidFill>
                <a:schemeClr val="tx1"/>
              </a:solidFill>
              <a:latin typeface="Comic Sans MS" pitchFamily="66" charset="0"/>
            </a:rPr>
            <a:t>)</a:t>
          </a:r>
          <a:endParaRPr lang="es-ES" sz="1000" b="1" dirty="0">
            <a:solidFill>
              <a:schemeClr val="tx1"/>
            </a:solidFill>
            <a:latin typeface="Comic Sans MS" pitchFamily="66" charset="0"/>
          </a:endParaRPr>
        </a:p>
      </dgm:t>
    </dgm:pt>
    <dgm:pt modelId="{44D75B24-BFD8-43D9-AD93-E938F3E1B910}" type="parTrans" cxnId="{BF592750-769A-4D19-89C8-CD64E31E69C9}">
      <dgm:prSet/>
      <dgm:spPr/>
      <dgm:t>
        <a:bodyPr/>
        <a:lstStyle/>
        <a:p>
          <a:endParaRPr lang="es-ES"/>
        </a:p>
      </dgm:t>
    </dgm:pt>
    <dgm:pt modelId="{D48FE3F8-BF62-45BD-BB8F-A501EF25D143}" type="sibTrans" cxnId="{BF592750-769A-4D19-89C8-CD64E31E69C9}">
      <dgm:prSet/>
      <dgm:spPr/>
      <dgm:t>
        <a:bodyPr/>
        <a:lstStyle/>
        <a:p>
          <a:endParaRPr lang="es-ES"/>
        </a:p>
      </dgm:t>
    </dgm:pt>
    <dgm:pt modelId="{C88C089B-281A-4B2B-8A96-F0EC5B9B4391}">
      <dgm:prSet phldrT="[Texto]" custT="1"/>
      <dgm:spPr>
        <a:solidFill>
          <a:srgbClr val="FFC000"/>
        </a:solidFill>
      </dgm:spPr>
      <dgm:t>
        <a:bodyPr/>
        <a:lstStyle/>
        <a:p>
          <a:r>
            <a:rPr lang="es-ES" sz="1100" b="1" dirty="0" smtClean="0">
              <a:solidFill>
                <a:schemeClr val="tx1"/>
              </a:solidFill>
              <a:latin typeface="Comic Sans MS" pitchFamily="66" charset="0"/>
            </a:rPr>
            <a:t>Plataforma de distribución y distribución minorista (DISTRIBUCIÓN</a:t>
          </a:r>
          <a:r>
            <a:rPr lang="es-ES" sz="1000" b="1" dirty="0" smtClean="0">
              <a:solidFill>
                <a:schemeClr val="tx1"/>
              </a:solidFill>
              <a:latin typeface="Comic Sans MS" pitchFamily="66" charset="0"/>
            </a:rPr>
            <a:t>)</a:t>
          </a:r>
          <a:endParaRPr lang="es-ES" sz="1000" b="1" dirty="0">
            <a:solidFill>
              <a:schemeClr val="tx1"/>
            </a:solidFill>
            <a:latin typeface="Comic Sans MS" pitchFamily="66" charset="0"/>
          </a:endParaRPr>
        </a:p>
      </dgm:t>
    </dgm:pt>
    <dgm:pt modelId="{2BF19147-C8ED-44A0-9D3D-2F462656C0F3}" type="parTrans" cxnId="{8FAC1C3C-71B4-4911-9C6E-451F78A89B0F}">
      <dgm:prSet/>
      <dgm:spPr/>
      <dgm:t>
        <a:bodyPr/>
        <a:lstStyle/>
        <a:p>
          <a:endParaRPr lang="es-ES"/>
        </a:p>
      </dgm:t>
    </dgm:pt>
    <dgm:pt modelId="{0D6C32BA-09B2-4BBD-B3A8-8F23FFC4D0F7}" type="sibTrans" cxnId="{8FAC1C3C-71B4-4911-9C6E-451F78A89B0F}">
      <dgm:prSet/>
      <dgm:spPr/>
      <dgm:t>
        <a:bodyPr/>
        <a:lstStyle/>
        <a:p>
          <a:endParaRPr lang="es-ES"/>
        </a:p>
      </dgm:t>
    </dgm:pt>
    <dgm:pt modelId="{0BCDE232-F495-4C0A-A462-C9CC7595D327}" type="pres">
      <dgm:prSet presAssocID="{551A0796-28E2-4AB1-A443-B97FD759B6D7}" presName="CompostProcess" presStyleCnt="0">
        <dgm:presLayoutVars>
          <dgm:dir/>
          <dgm:resizeHandles val="exact"/>
        </dgm:presLayoutVars>
      </dgm:prSet>
      <dgm:spPr/>
    </dgm:pt>
    <dgm:pt modelId="{71EAA8DF-A7A8-4716-B6DF-B2052F3B61E9}" type="pres">
      <dgm:prSet presAssocID="{551A0796-28E2-4AB1-A443-B97FD759B6D7}" presName="arrow" presStyleLbl="bgShp" presStyleIdx="0" presStyleCnt="1"/>
      <dgm:spPr/>
    </dgm:pt>
    <dgm:pt modelId="{C76FA927-B783-42F9-AEDC-7D6B55988925}" type="pres">
      <dgm:prSet presAssocID="{551A0796-28E2-4AB1-A443-B97FD759B6D7}" presName="linearProcess" presStyleCnt="0"/>
      <dgm:spPr/>
    </dgm:pt>
    <dgm:pt modelId="{A36E8245-BB21-46DF-870D-CD19CCACF078}" type="pres">
      <dgm:prSet presAssocID="{3637218F-23A6-423D-B449-CE4A71491192}" presName="textNode" presStyleLbl="node1" presStyleIdx="0" presStyleCnt="5" custScaleX="107653">
        <dgm:presLayoutVars>
          <dgm:bulletEnabled val="1"/>
        </dgm:presLayoutVars>
      </dgm:prSet>
      <dgm:spPr/>
      <dgm:t>
        <a:bodyPr/>
        <a:lstStyle/>
        <a:p>
          <a:endParaRPr lang="es-ES"/>
        </a:p>
      </dgm:t>
    </dgm:pt>
    <dgm:pt modelId="{0D61A3B8-2A87-4B82-A373-8B613ECC0584}" type="pres">
      <dgm:prSet presAssocID="{4130D54C-FDEB-473E-9AC0-1662CB7B0686}" presName="sibTrans" presStyleCnt="0"/>
      <dgm:spPr/>
    </dgm:pt>
    <dgm:pt modelId="{DB29F82B-0753-47CF-AFE2-D0AFF1AD9F3E}" type="pres">
      <dgm:prSet presAssocID="{C1692ED1-D14E-41DC-931E-7C33AE769465}" presName="textNode" presStyleLbl="node1" presStyleIdx="1" presStyleCnt="5" custScaleX="115049" custLinFactNeighborX="-11948" custLinFactNeighborY="84">
        <dgm:presLayoutVars>
          <dgm:bulletEnabled val="1"/>
        </dgm:presLayoutVars>
      </dgm:prSet>
      <dgm:spPr/>
      <dgm:t>
        <a:bodyPr/>
        <a:lstStyle/>
        <a:p>
          <a:endParaRPr lang="es-ES"/>
        </a:p>
      </dgm:t>
    </dgm:pt>
    <dgm:pt modelId="{27691932-583E-48F4-A28D-BACA90420A24}" type="pres">
      <dgm:prSet presAssocID="{C80FBB00-45CC-4448-8E8B-88129EA40D49}" presName="sibTrans" presStyleCnt="0"/>
      <dgm:spPr/>
    </dgm:pt>
    <dgm:pt modelId="{E74AA81A-C9F5-4A8F-B788-99DA9968CA88}" type="pres">
      <dgm:prSet presAssocID="{420F341D-8F6A-4AE4-83BB-FC002EAF6891}" presName="textNode" presStyleLbl="node1" presStyleIdx="2" presStyleCnt="5" custScaleX="149903">
        <dgm:presLayoutVars>
          <dgm:bulletEnabled val="1"/>
        </dgm:presLayoutVars>
      </dgm:prSet>
      <dgm:spPr/>
      <dgm:t>
        <a:bodyPr/>
        <a:lstStyle/>
        <a:p>
          <a:endParaRPr lang="es-ES"/>
        </a:p>
      </dgm:t>
    </dgm:pt>
    <dgm:pt modelId="{7B7342BB-D2F5-4E24-8B65-1F34AB7CFB0A}" type="pres">
      <dgm:prSet presAssocID="{EED5A23C-ADDC-4E6D-9FBF-1C01304E3841}" presName="sibTrans" presStyleCnt="0"/>
      <dgm:spPr/>
    </dgm:pt>
    <dgm:pt modelId="{3AC7F1A0-48BC-4DAA-9D7E-CA90F3F4208E}" type="pres">
      <dgm:prSet presAssocID="{438D62E3-D544-4C98-80AD-0AD5F9043AFC}" presName="textNode" presStyleLbl="node1" presStyleIdx="3" presStyleCnt="5" custScaleX="146113">
        <dgm:presLayoutVars>
          <dgm:bulletEnabled val="1"/>
        </dgm:presLayoutVars>
      </dgm:prSet>
      <dgm:spPr/>
      <dgm:t>
        <a:bodyPr/>
        <a:lstStyle/>
        <a:p>
          <a:endParaRPr lang="es-ES"/>
        </a:p>
      </dgm:t>
    </dgm:pt>
    <dgm:pt modelId="{AF2791F7-5CA3-4904-839C-933A2FD2DABC}" type="pres">
      <dgm:prSet presAssocID="{D48FE3F8-BF62-45BD-BB8F-A501EF25D143}" presName="sibTrans" presStyleCnt="0"/>
      <dgm:spPr/>
    </dgm:pt>
    <dgm:pt modelId="{F7B38FF7-09B1-48D0-A5BB-B3874FBA068D}" type="pres">
      <dgm:prSet presAssocID="{C88C089B-281A-4B2B-8A96-F0EC5B9B4391}" presName="textNode" presStyleLbl="node1" presStyleIdx="4" presStyleCnt="5" custScaleX="117869">
        <dgm:presLayoutVars>
          <dgm:bulletEnabled val="1"/>
        </dgm:presLayoutVars>
      </dgm:prSet>
      <dgm:spPr/>
      <dgm:t>
        <a:bodyPr/>
        <a:lstStyle/>
        <a:p>
          <a:endParaRPr lang="es-ES"/>
        </a:p>
      </dgm:t>
    </dgm:pt>
  </dgm:ptLst>
  <dgm:cxnLst>
    <dgm:cxn modelId="{679AE292-B96C-453C-810A-9952F91EF8D9}" srcId="{551A0796-28E2-4AB1-A443-B97FD759B6D7}" destId="{3637218F-23A6-423D-B449-CE4A71491192}" srcOrd="0" destOrd="0" parTransId="{735DF299-F11A-4736-B2E8-80CC6AE86269}" sibTransId="{4130D54C-FDEB-473E-9AC0-1662CB7B0686}"/>
    <dgm:cxn modelId="{CB755123-F99B-4D13-B6C6-58FE6D648C57}" type="presOf" srcId="{420F341D-8F6A-4AE4-83BB-FC002EAF6891}" destId="{E74AA81A-C9F5-4A8F-B788-99DA9968CA88}" srcOrd="0" destOrd="0" presId="urn:microsoft.com/office/officeart/2005/8/layout/hProcess9"/>
    <dgm:cxn modelId="{FDA0E415-1F95-4BAE-9261-EF9135A523CA}" type="presOf" srcId="{438D62E3-D544-4C98-80AD-0AD5F9043AFC}" destId="{3AC7F1A0-48BC-4DAA-9D7E-CA90F3F4208E}" srcOrd="0" destOrd="0" presId="urn:microsoft.com/office/officeart/2005/8/layout/hProcess9"/>
    <dgm:cxn modelId="{8FAC1C3C-71B4-4911-9C6E-451F78A89B0F}" srcId="{551A0796-28E2-4AB1-A443-B97FD759B6D7}" destId="{C88C089B-281A-4B2B-8A96-F0EC5B9B4391}" srcOrd="4" destOrd="0" parTransId="{2BF19147-C8ED-44A0-9D3D-2F462656C0F3}" sibTransId="{0D6C32BA-09B2-4BBD-B3A8-8F23FFC4D0F7}"/>
    <dgm:cxn modelId="{8BA9C272-0D1F-4225-A9C2-55A087CF7B45}" type="presOf" srcId="{C1692ED1-D14E-41DC-931E-7C33AE769465}" destId="{DB29F82B-0753-47CF-AFE2-D0AFF1AD9F3E}" srcOrd="0" destOrd="0" presId="urn:microsoft.com/office/officeart/2005/8/layout/hProcess9"/>
    <dgm:cxn modelId="{BF592750-769A-4D19-89C8-CD64E31E69C9}" srcId="{551A0796-28E2-4AB1-A443-B97FD759B6D7}" destId="{438D62E3-D544-4C98-80AD-0AD5F9043AFC}" srcOrd="3" destOrd="0" parTransId="{44D75B24-BFD8-43D9-AD93-E938F3E1B910}" sibTransId="{D48FE3F8-BF62-45BD-BB8F-A501EF25D143}"/>
    <dgm:cxn modelId="{E3BDC8A3-6E15-42AF-9E32-36CA0EB03500}" type="presOf" srcId="{551A0796-28E2-4AB1-A443-B97FD759B6D7}" destId="{0BCDE232-F495-4C0A-A462-C9CC7595D327}" srcOrd="0" destOrd="0" presId="urn:microsoft.com/office/officeart/2005/8/layout/hProcess9"/>
    <dgm:cxn modelId="{421E170A-6E2B-4DBC-A850-7BB3EF0C2BA6}" srcId="{551A0796-28E2-4AB1-A443-B97FD759B6D7}" destId="{420F341D-8F6A-4AE4-83BB-FC002EAF6891}" srcOrd="2" destOrd="0" parTransId="{8D4A4753-20DA-4066-B619-C8BF5AC53978}" sibTransId="{EED5A23C-ADDC-4E6D-9FBF-1C01304E3841}"/>
    <dgm:cxn modelId="{DFD642C5-C91D-4673-BDB6-F96702F9C63F}" type="presOf" srcId="{3637218F-23A6-423D-B449-CE4A71491192}" destId="{A36E8245-BB21-46DF-870D-CD19CCACF078}" srcOrd="0" destOrd="0" presId="urn:microsoft.com/office/officeart/2005/8/layout/hProcess9"/>
    <dgm:cxn modelId="{A4F04929-3D5B-43C9-9CBC-DEBB4CB27460}" type="presOf" srcId="{C88C089B-281A-4B2B-8A96-F0EC5B9B4391}" destId="{F7B38FF7-09B1-48D0-A5BB-B3874FBA068D}" srcOrd="0" destOrd="0" presId="urn:microsoft.com/office/officeart/2005/8/layout/hProcess9"/>
    <dgm:cxn modelId="{C89A45C9-5C96-4A38-B664-3BD6C5A54A46}" srcId="{551A0796-28E2-4AB1-A443-B97FD759B6D7}" destId="{C1692ED1-D14E-41DC-931E-7C33AE769465}" srcOrd="1" destOrd="0" parTransId="{0181BFB7-292D-4104-8D99-42D74DEBE1AB}" sibTransId="{C80FBB00-45CC-4448-8E8B-88129EA40D49}"/>
    <dgm:cxn modelId="{EE86B465-8FB8-4492-B951-98AA729EDE26}" type="presParOf" srcId="{0BCDE232-F495-4C0A-A462-C9CC7595D327}" destId="{71EAA8DF-A7A8-4716-B6DF-B2052F3B61E9}" srcOrd="0" destOrd="0" presId="urn:microsoft.com/office/officeart/2005/8/layout/hProcess9"/>
    <dgm:cxn modelId="{6FC45DFB-4551-45C3-B376-299486903F22}" type="presParOf" srcId="{0BCDE232-F495-4C0A-A462-C9CC7595D327}" destId="{C76FA927-B783-42F9-AEDC-7D6B55988925}" srcOrd="1" destOrd="0" presId="urn:microsoft.com/office/officeart/2005/8/layout/hProcess9"/>
    <dgm:cxn modelId="{76409C76-6C7C-42FE-B464-DB1D97399A26}" type="presParOf" srcId="{C76FA927-B783-42F9-AEDC-7D6B55988925}" destId="{A36E8245-BB21-46DF-870D-CD19CCACF078}" srcOrd="0" destOrd="0" presId="urn:microsoft.com/office/officeart/2005/8/layout/hProcess9"/>
    <dgm:cxn modelId="{96C2D552-D69A-490D-AE2B-D35B4AF6C11A}" type="presParOf" srcId="{C76FA927-B783-42F9-AEDC-7D6B55988925}" destId="{0D61A3B8-2A87-4B82-A373-8B613ECC0584}" srcOrd="1" destOrd="0" presId="urn:microsoft.com/office/officeart/2005/8/layout/hProcess9"/>
    <dgm:cxn modelId="{FE712CAF-10E0-4F13-B56E-7CAE8471261F}" type="presParOf" srcId="{C76FA927-B783-42F9-AEDC-7D6B55988925}" destId="{DB29F82B-0753-47CF-AFE2-D0AFF1AD9F3E}" srcOrd="2" destOrd="0" presId="urn:microsoft.com/office/officeart/2005/8/layout/hProcess9"/>
    <dgm:cxn modelId="{5C3BC06D-3F5D-442F-A2FB-A6B2139F62E3}" type="presParOf" srcId="{C76FA927-B783-42F9-AEDC-7D6B55988925}" destId="{27691932-583E-48F4-A28D-BACA90420A24}" srcOrd="3" destOrd="0" presId="urn:microsoft.com/office/officeart/2005/8/layout/hProcess9"/>
    <dgm:cxn modelId="{AE8D833B-063C-4188-BBE5-6BCAD1E2EA5B}" type="presParOf" srcId="{C76FA927-B783-42F9-AEDC-7D6B55988925}" destId="{E74AA81A-C9F5-4A8F-B788-99DA9968CA88}" srcOrd="4" destOrd="0" presId="urn:microsoft.com/office/officeart/2005/8/layout/hProcess9"/>
    <dgm:cxn modelId="{FE3DF838-31A8-4D77-8A03-4670928F3844}" type="presParOf" srcId="{C76FA927-B783-42F9-AEDC-7D6B55988925}" destId="{7B7342BB-D2F5-4E24-8B65-1F34AB7CFB0A}" srcOrd="5" destOrd="0" presId="urn:microsoft.com/office/officeart/2005/8/layout/hProcess9"/>
    <dgm:cxn modelId="{ECCF1724-1D38-4C19-8CEE-E899C40E7B6C}" type="presParOf" srcId="{C76FA927-B783-42F9-AEDC-7D6B55988925}" destId="{3AC7F1A0-48BC-4DAA-9D7E-CA90F3F4208E}" srcOrd="6" destOrd="0" presId="urn:microsoft.com/office/officeart/2005/8/layout/hProcess9"/>
    <dgm:cxn modelId="{228B6E6F-B923-4600-A1EF-647DB13EE123}" type="presParOf" srcId="{C76FA927-B783-42F9-AEDC-7D6B55988925}" destId="{AF2791F7-5CA3-4904-839C-933A2FD2DABC}" srcOrd="7" destOrd="0" presId="urn:microsoft.com/office/officeart/2005/8/layout/hProcess9"/>
    <dgm:cxn modelId="{099CB003-ECD5-4A76-A774-D375FFEC2B03}" type="presParOf" srcId="{C76FA927-B783-42F9-AEDC-7D6B55988925}" destId="{F7B38FF7-09B1-48D0-A5BB-B3874FBA068D}" srcOrd="8"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422FAD-EDDC-46F6-BC45-21BBC35D0225}" type="doc">
      <dgm:prSet loTypeId="urn:microsoft.com/office/officeart/2005/8/layout/process2" loCatId="process" qsTypeId="urn:microsoft.com/office/officeart/2005/8/quickstyle/simple3" qsCatId="simple" csTypeId="urn:microsoft.com/office/officeart/2005/8/colors/colorful2" csCatId="colorful" phldr="1"/>
      <dgm:spPr/>
      <dgm:t>
        <a:bodyPr/>
        <a:lstStyle/>
        <a:p>
          <a:endParaRPr lang="es-ES"/>
        </a:p>
      </dgm:t>
    </dgm:pt>
    <dgm:pt modelId="{F01292F1-F467-476F-A0C2-ACD7CEE7712E}">
      <dgm:prSet phldrT="[Texto]"/>
      <dgm:spPr/>
      <dgm:t>
        <a:bodyPr/>
        <a:lstStyle/>
        <a:p>
          <a:r>
            <a:rPr lang="es-ES" b="1" dirty="0" smtClean="0">
              <a:latin typeface="Comic Sans MS" pitchFamily="66" charset="0"/>
            </a:rPr>
            <a:t>Programa sanitario L+DDD</a:t>
          </a:r>
          <a:endParaRPr lang="es-ES" b="1" dirty="0">
            <a:latin typeface="Comic Sans MS" pitchFamily="66" charset="0"/>
          </a:endParaRPr>
        </a:p>
      </dgm:t>
    </dgm:pt>
    <dgm:pt modelId="{D8AD2DC0-81F1-4F4C-A9B6-2C99772A3368}" type="parTrans" cxnId="{83C18FA6-4440-41B5-8A38-EEC020EFCEAA}">
      <dgm:prSet/>
      <dgm:spPr/>
      <dgm:t>
        <a:bodyPr/>
        <a:lstStyle/>
        <a:p>
          <a:endParaRPr lang="es-ES"/>
        </a:p>
      </dgm:t>
    </dgm:pt>
    <dgm:pt modelId="{0F0B72E8-8415-4DDD-9997-10B634044153}" type="sibTrans" cxnId="{83C18FA6-4440-41B5-8A38-EEC020EFCEAA}">
      <dgm:prSet/>
      <dgm:spPr/>
      <dgm:t>
        <a:bodyPr/>
        <a:lstStyle/>
        <a:p>
          <a:endParaRPr lang="es-ES"/>
        </a:p>
      </dgm:t>
    </dgm:pt>
    <dgm:pt modelId="{9165E601-B9AB-4B75-9312-54E0A142EF87}">
      <dgm:prSet phldrT="[Texto]"/>
      <dgm:spPr/>
      <dgm:t>
        <a:bodyPr/>
        <a:lstStyle/>
        <a:p>
          <a:r>
            <a:rPr lang="es-ES" b="1" dirty="0" smtClean="0">
              <a:latin typeface="Comic Sans MS" pitchFamily="66" charset="0"/>
            </a:rPr>
            <a:t>Programas nacionales de prevención y lucha de enfermedades</a:t>
          </a:r>
          <a:endParaRPr lang="es-ES" b="1" dirty="0">
            <a:latin typeface="Comic Sans MS" pitchFamily="66" charset="0"/>
          </a:endParaRPr>
        </a:p>
      </dgm:t>
    </dgm:pt>
    <dgm:pt modelId="{D7437AB0-9B84-4D9D-AC05-3719B5859DA3}" type="parTrans" cxnId="{E829A384-43F9-416B-914D-DDA6CBA7EBE3}">
      <dgm:prSet/>
      <dgm:spPr/>
      <dgm:t>
        <a:bodyPr/>
        <a:lstStyle/>
        <a:p>
          <a:endParaRPr lang="es-ES"/>
        </a:p>
      </dgm:t>
    </dgm:pt>
    <dgm:pt modelId="{423F9629-F7DC-4E81-9E14-B7C9DB3194FB}" type="sibTrans" cxnId="{E829A384-43F9-416B-914D-DDA6CBA7EBE3}">
      <dgm:prSet/>
      <dgm:spPr/>
      <dgm:t>
        <a:bodyPr/>
        <a:lstStyle/>
        <a:p>
          <a:endParaRPr lang="es-ES"/>
        </a:p>
      </dgm:t>
    </dgm:pt>
    <dgm:pt modelId="{E50D1ADD-9264-470F-8296-600E4D37355A}">
      <dgm:prSet phldrT="[Texto]"/>
      <dgm:spPr/>
      <dgm:t>
        <a:bodyPr/>
        <a:lstStyle/>
        <a:p>
          <a:r>
            <a:rPr lang="es-ES" b="1" dirty="0" smtClean="0">
              <a:latin typeface="Comic Sans MS" pitchFamily="66" charset="0"/>
            </a:rPr>
            <a:t>Programas de control sanitario y erradicación de enfermedades</a:t>
          </a:r>
          <a:endParaRPr lang="es-ES" b="1" dirty="0">
            <a:latin typeface="Comic Sans MS" pitchFamily="66" charset="0"/>
          </a:endParaRPr>
        </a:p>
      </dgm:t>
    </dgm:pt>
    <dgm:pt modelId="{C0F43676-DC27-4032-B7BD-2ACA3B10081E}" type="parTrans" cxnId="{31676151-8488-4ABD-8618-B10BC2F1089C}">
      <dgm:prSet/>
      <dgm:spPr/>
      <dgm:t>
        <a:bodyPr/>
        <a:lstStyle/>
        <a:p>
          <a:endParaRPr lang="es-ES"/>
        </a:p>
      </dgm:t>
    </dgm:pt>
    <dgm:pt modelId="{5EF7951B-8E27-4662-AAC7-9382F3429B2E}" type="sibTrans" cxnId="{31676151-8488-4ABD-8618-B10BC2F1089C}">
      <dgm:prSet/>
      <dgm:spPr/>
      <dgm:t>
        <a:bodyPr/>
        <a:lstStyle/>
        <a:p>
          <a:endParaRPr lang="es-ES"/>
        </a:p>
      </dgm:t>
    </dgm:pt>
    <dgm:pt modelId="{B5525C65-DE95-4BE2-BF9B-F527859CDFCD}">
      <dgm:prSet/>
      <dgm:spPr/>
      <dgm:t>
        <a:bodyPr/>
        <a:lstStyle/>
        <a:p>
          <a:r>
            <a:rPr lang="es-ES" b="1" dirty="0" smtClean="0">
              <a:latin typeface="Comic Sans MS" pitchFamily="66" charset="0"/>
            </a:rPr>
            <a:t>Certificados sanitarios actualizados</a:t>
          </a:r>
          <a:endParaRPr lang="es-ES" b="1" dirty="0">
            <a:latin typeface="Comic Sans MS" pitchFamily="66" charset="0"/>
          </a:endParaRPr>
        </a:p>
      </dgm:t>
    </dgm:pt>
    <dgm:pt modelId="{1877784F-8303-473A-908A-9B7EAF9BD29D}" type="parTrans" cxnId="{2AD08D86-4F45-4DCC-A9BE-21CD9542CBC5}">
      <dgm:prSet/>
      <dgm:spPr/>
      <dgm:t>
        <a:bodyPr/>
        <a:lstStyle/>
        <a:p>
          <a:endParaRPr lang="es-ES"/>
        </a:p>
      </dgm:t>
    </dgm:pt>
    <dgm:pt modelId="{1255580D-66B8-4AD6-8509-DB8C56D3E85C}" type="sibTrans" cxnId="{2AD08D86-4F45-4DCC-A9BE-21CD9542CBC5}">
      <dgm:prSet/>
      <dgm:spPr/>
      <dgm:t>
        <a:bodyPr/>
        <a:lstStyle/>
        <a:p>
          <a:endParaRPr lang="es-ES"/>
        </a:p>
      </dgm:t>
    </dgm:pt>
    <dgm:pt modelId="{1775602D-4D10-4E62-A9E4-41805E795C54}" type="pres">
      <dgm:prSet presAssocID="{63422FAD-EDDC-46F6-BC45-21BBC35D0225}" presName="linearFlow" presStyleCnt="0">
        <dgm:presLayoutVars>
          <dgm:resizeHandles val="exact"/>
        </dgm:presLayoutVars>
      </dgm:prSet>
      <dgm:spPr/>
      <dgm:t>
        <a:bodyPr/>
        <a:lstStyle/>
        <a:p>
          <a:endParaRPr lang="es-ES"/>
        </a:p>
      </dgm:t>
    </dgm:pt>
    <dgm:pt modelId="{BC16AE29-0731-4D66-AB59-4790C8303389}" type="pres">
      <dgm:prSet presAssocID="{F01292F1-F467-476F-A0C2-ACD7CEE7712E}" presName="node" presStyleLbl="node1" presStyleIdx="0" presStyleCnt="4">
        <dgm:presLayoutVars>
          <dgm:bulletEnabled val="1"/>
        </dgm:presLayoutVars>
      </dgm:prSet>
      <dgm:spPr/>
      <dgm:t>
        <a:bodyPr/>
        <a:lstStyle/>
        <a:p>
          <a:endParaRPr lang="es-ES"/>
        </a:p>
      </dgm:t>
    </dgm:pt>
    <dgm:pt modelId="{306E416C-92CE-46D7-8576-DA9AD38FF2D8}" type="pres">
      <dgm:prSet presAssocID="{0F0B72E8-8415-4DDD-9997-10B634044153}" presName="sibTrans" presStyleLbl="sibTrans2D1" presStyleIdx="0" presStyleCnt="3"/>
      <dgm:spPr/>
      <dgm:t>
        <a:bodyPr/>
        <a:lstStyle/>
        <a:p>
          <a:endParaRPr lang="es-ES"/>
        </a:p>
      </dgm:t>
    </dgm:pt>
    <dgm:pt modelId="{5B98C643-AEA8-42F2-988E-6C5CD4725290}" type="pres">
      <dgm:prSet presAssocID="{0F0B72E8-8415-4DDD-9997-10B634044153}" presName="connectorText" presStyleLbl="sibTrans2D1" presStyleIdx="0" presStyleCnt="3"/>
      <dgm:spPr/>
      <dgm:t>
        <a:bodyPr/>
        <a:lstStyle/>
        <a:p>
          <a:endParaRPr lang="es-ES"/>
        </a:p>
      </dgm:t>
    </dgm:pt>
    <dgm:pt modelId="{46211670-F92A-4E1F-AC7F-59F6B492AA6F}" type="pres">
      <dgm:prSet presAssocID="{9165E601-B9AB-4B75-9312-54E0A142EF87}" presName="node" presStyleLbl="node1" presStyleIdx="1" presStyleCnt="4">
        <dgm:presLayoutVars>
          <dgm:bulletEnabled val="1"/>
        </dgm:presLayoutVars>
      </dgm:prSet>
      <dgm:spPr/>
      <dgm:t>
        <a:bodyPr/>
        <a:lstStyle/>
        <a:p>
          <a:endParaRPr lang="es-ES"/>
        </a:p>
      </dgm:t>
    </dgm:pt>
    <dgm:pt modelId="{BAD4DA99-3FE4-49E7-B561-B2CA9DD45152}" type="pres">
      <dgm:prSet presAssocID="{423F9629-F7DC-4E81-9E14-B7C9DB3194FB}" presName="sibTrans" presStyleLbl="sibTrans2D1" presStyleIdx="1" presStyleCnt="3"/>
      <dgm:spPr/>
      <dgm:t>
        <a:bodyPr/>
        <a:lstStyle/>
        <a:p>
          <a:endParaRPr lang="es-ES"/>
        </a:p>
      </dgm:t>
    </dgm:pt>
    <dgm:pt modelId="{96906DF0-E7AA-4E5A-BC80-BDB4AB9E5A40}" type="pres">
      <dgm:prSet presAssocID="{423F9629-F7DC-4E81-9E14-B7C9DB3194FB}" presName="connectorText" presStyleLbl="sibTrans2D1" presStyleIdx="1" presStyleCnt="3"/>
      <dgm:spPr/>
      <dgm:t>
        <a:bodyPr/>
        <a:lstStyle/>
        <a:p>
          <a:endParaRPr lang="es-ES"/>
        </a:p>
      </dgm:t>
    </dgm:pt>
    <dgm:pt modelId="{F1C541DE-4F63-4EC7-B095-ADA49F982DCA}" type="pres">
      <dgm:prSet presAssocID="{E50D1ADD-9264-470F-8296-600E4D37355A}" presName="node" presStyleLbl="node1" presStyleIdx="2" presStyleCnt="4">
        <dgm:presLayoutVars>
          <dgm:bulletEnabled val="1"/>
        </dgm:presLayoutVars>
      </dgm:prSet>
      <dgm:spPr/>
      <dgm:t>
        <a:bodyPr/>
        <a:lstStyle/>
        <a:p>
          <a:endParaRPr lang="es-ES"/>
        </a:p>
      </dgm:t>
    </dgm:pt>
    <dgm:pt modelId="{FF0CEE1C-C5E2-4642-9B3E-1D239958A472}" type="pres">
      <dgm:prSet presAssocID="{5EF7951B-8E27-4662-AAC7-9382F3429B2E}" presName="sibTrans" presStyleLbl="sibTrans2D1" presStyleIdx="2" presStyleCnt="3"/>
      <dgm:spPr/>
      <dgm:t>
        <a:bodyPr/>
        <a:lstStyle/>
        <a:p>
          <a:endParaRPr lang="es-ES"/>
        </a:p>
      </dgm:t>
    </dgm:pt>
    <dgm:pt modelId="{7EE43B0C-6952-4770-B549-C273C30C641D}" type="pres">
      <dgm:prSet presAssocID="{5EF7951B-8E27-4662-AAC7-9382F3429B2E}" presName="connectorText" presStyleLbl="sibTrans2D1" presStyleIdx="2" presStyleCnt="3"/>
      <dgm:spPr/>
      <dgm:t>
        <a:bodyPr/>
        <a:lstStyle/>
        <a:p>
          <a:endParaRPr lang="es-ES"/>
        </a:p>
      </dgm:t>
    </dgm:pt>
    <dgm:pt modelId="{DE76CFD0-D19A-47AD-9283-DBAC4B257F33}" type="pres">
      <dgm:prSet presAssocID="{B5525C65-DE95-4BE2-BF9B-F527859CDFCD}" presName="node" presStyleLbl="node1" presStyleIdx="3" presStyleCnt="4">
        <dgm:presLayoutVars>
          <dgm:bulletEnabled val="1"/>
        </dgm:presLayoutVars>
      </dgm:prSet>
      <dgm:spPr/>
      <dgm:t>
        <a:bodyPr/>
        <a:lstStyle/>
        <a:p>
          <a:endParaRPr lang="es-ES"/>
        </a:p>
      </dgm:t>
    </dgm:pt>
  </dgm:ptLst>
  <dgm:cxnLst>
    <dgm:cxn modelId="{31676151-8488-4ABD-8618-B10BC2F1089C}" srcId="{63422FAD-EDDC-46F6-BC45-21BBC35D0225}" destId="{E50D1ADD-9264-470F-8296-600E4D37355A}" srcOrd="2" destOrd="0" parTransId="{C0F43676-DC27-4032-B7BD-2ACA3B10081E}" sibTransId="{5EF7951B-8E27-4662-AAC7-9382F3429B2E}"/>
    <dgm:cxn modelId="{DA871568-B0C6-406C-90D9-DD1B1C418029}" type="presOf" srcId="{5EF7951B-8E27-4662-AAC7-9382F3429B2E}" destId="{FF0CEE1C-C5E2-4642-9B3E-1D239958A472}" srcOrd="0" destOrd="0" presId="urn:microsoft.com/office/officeart/2005/8/layout/process2"/>
    <dgm:cxn modelId="{7D67DEE7-8570-4655-B58C-9493F7BDDFF4}" type="presOf" srcId="{F01292F1-F467-476F-A0C2-ACD7CEE7712E}" destId="{BC16AE29-0731-4D66-AB59-4790C8303389}" srcOrd="0" destOrd="0" presId="urn:microsoft.com/office/officeart/2005/8/layout/process2"/>
    <dgm:cxn modelId="{83C18FA6-4440-41B5-8A38-EEC020EFCEAA}" srcId="{63422FAD-EDDC-46F6-BC45-21BBC35D0225}" destId="{F01292F1-F467-476F-A0C2-ACD7CEE7712E}" srcOrd="0" destOrd="0" parTransId="{D8AD2DC0-81F1-4F4C-A9B6-2C99772A3368}" sibTransId="{0F0B72E8-8415-4DDD-9997-10B634044153}"/>
    <dgm:cxn modelId="{64D2A013-9AE2-4DED-8A09-68932D65EC44}" type="presOf" srcId="{5EF7951B-8E27-4662-AAC7-9382F3429B2E}" destId="{7EE43B0C-6952-4770-B549-C273C30C641D}" srcOrd="1" destOrd="0" presId="urn:microsoft.com/office/officeart/2005/8/layout/process2"/>
    <dgm:cxn modelId="{0105E535-3641-4C64-9F05-26A186ADE725}" type="presOf" srcId="{B5525C65-DE95-4BE2-BF9B-F527859CDFCD}" destId="{DE76CFD0-D19A-47AD-9283-DBAC4B257F33}" srcOrd="0" destOrd="0" presId="urn:microsoft.com/office/officeart/2005/8/layout/process2"/>
    <dgm:cxn modelId="{B000CDFD-4064-412C-AA50-231F7DBAE5D3}" type="presOf" srcId="{9165E601-B9AB-4B75-9312-54E0A142EF87}" destId="{46211670-F92A-4E1F-AC7F-59F6B492AA6F}" srcOrd="0" destOrd="0" presId="urn:microsoft.com/office/officeart/2005/8/layout/process2"/>
    <dgm:cxn modelId="{E829A384-43F9-416B-914D-DDA6CBA7EBE3}" srcId="{63422FAD-EDDC-46F6-BC45-21BBC35D0225}" destId="{9165E601-B9AB-4B75-9312-54E0A142EF87}" srcOrd="1" destOrd="0" parTransId="{D7437AB0-9B84-4D9D-AC05-3719B5859DA3}" sibTransId="{423F9629-F7DC-4E81-9E14-B7C9DB3194FB}"/>
    <dgm:cxn modelId="{B98697FF-F267-472D-8FD2-70A58BAFC570}" type="presOf" srcId="{423F9629-F7DC-4E81-9E14-B7C9DB3194FB}" destId="{96906DF0-E7AA-4E5A-BC80-BDB4AB9E5A40}" srcOrd="1" destOrd="0" presId="urn:microsoft.com/office/officeart/2005/8/layout/process2"/>
    <dgm:cxn modelId="{EBB8CEDF-FA94-4B3C-A975-0AE4F66CDA52}" type="presOf" srcId="{63422FAD-EDDC-46F6-BC45-21BBC35D0225}" destId="{1775602D-4D10-4E62-A9E4-41805E795C54}" srcOrd="0" destOrd="0" presId="urn:microsoft.com/office/officeart/2005/8/layout/process2"/>
    <dgm:cxn modelId="{7E61754E-EF36-46AD-AD47-42536FA71EC5}" type="presOf" srcId="{0F0B72E8-8415-4DDD-9997-10B634044153}" destId="{306E416C-92CE-46D7-8576-DA9AD38FF2D8}" srcOrd="0" destOrd="0" presId="urn:microsoft.com/office/officeart/2005/8/layout/process2"/>
    <dgm:cxn modelId="{1BBE9FCB-82E5-4362-AF99-382ACA15800C}" type="presOf" srcId="{E50D1ADD-9264-470F-8296-600E4D37355A}" destId="{F1C541DE-4F63-4EC7-B095-ADA49F982DCA}" srcOrd="0" destOrd="0" presId="urn:microsoft.com/office/officeart/2005/8/layout/process2"/>
    <dgm:cxn modelId="{80880FED-D590-4BA6-BC1A-FF8CFD779ACF}" type="presOf" srcId="{0F0B72E8-8415-4DDD-9997-10B634044153}" destId="{5B98C643-AEA8-42F2-988E-6C5CD4725290}" srcOrd="1" destOrd="0" presId="urn:microsoft.com/office/officeart/2005/8/layout/process2"/>
    <dgm:cxn modelId="{71C21033-9574-40F6-ADEE-9852A0EDCE1C}" type="presOf" srcId="{423F9629-F7DC-4E81-9E14-B7C9DB3194FB}" destId="{BAD4DA99-3FE4-49E7-B561-B2CA9DD45152}" srcOrd="0" destOrd="0" presId="urn:microsoft.com/office/officeart/2005/8/layout/process2"/>
    <dgm:cxn modelId="{2AD08D86-4F45-4DCC-A9BE-21CD9542CBC5}" srcId="{63422FAD-EDDC-46F6-BC45-21BBC35D0225}" destId="{B5525C65-DE95-4BE2-BF9B-F527859CDFCD}" srcOrd="3" destOrd="0" parTransId="{1877784F-8303-473A-908A-9B7EAF9BD29D}" sibTransId="{1255580D-66B8-4AD6-8509-DB8C56D3E85C}"/>
    <dgm:cxn modelId="{62FEDDD3-77D4-4B92-95E7-264B63C911DE}" type="presParOf" srcId="{1775602D-4D10-4E62-A9E4-41805E795C54}" destId="{BC16AE29-0731-4D66-AB59-4790C8303389}" srcOrd="0" destOrd="0" presId="urn:microsoft.com/office/officeart/2005/8/layout/process2"/>
    <dgm:cxn modelId="{3A2947FC-C9AF-4470-B319-8E42DEBCB951}" type="presParOf" srcId="{1775602D-4D10-4E62-A9E4-41805E795C54}" destId="{306E416C-92CE-46D7-8576-DA9AD38FF2D8}" srcOrd="1" destOrd="0" presId="urn:microsoft.com/office/officeart/2005/8/layout/process2"/>
    <dgm:cxn modelId="{FEE88888-20ED-4B28-ACC4-A3A754F448E3}" type="presParOf" srcId="{306E416C-92CE-46D7-8576-DA9AD38FF2D8}" destId="{5B98C643-AEA8-42F2-988E-6C5CD4725290}" srcOrd="0" destOrd="0" presId="urn:microsoft.com/office/officeart/2005/8/layout/process2"/>
    <dgm:cxn modelId="{0FABAA8F-4A0F-486B-AB72-B6E88BC6E065}" type="presParOf" srcId="{1775602D-4D10-4E62-A9E4-41805E795C54}" destId="{46211670-F92A-4E1F-AC7F-59F6B492AA6F}" srcOrd="2" destOrd="0" presId="urn:microsoft.com/office/officeart/2005/8/layout/process2"/>
    <dgm:cxn modelId="{97414E8F-B536-40B3-B988-85CEE5D20F23}" type="presParOf" srcId="{1775602D-4D10-4E62-A9E4-41805E795C54}" destId="{BAD4DA99-3FE4-49E7-B561-B2CA9DD45152}" srcOrd="3" destOrd="0" presId="urn:microsoft.com/office/officeart/2005/8/layout/process2"/>
    <dgm:cxn modelId="{FB7478BB-4CE3-46DF-B98E-D50ECD541EC1}" type="presParOf" srcId="{BAD4DA99-3FE4-49E7-B561-B2CA9DD45152}" destId="{96906DF0-E7AA-4E5A-BC80-BDB4AB9E5A40}" srcOrd="0" destOrd="0" presId="urn:microsoft.com/office/officeart/2005/8/layout/process2"/>
    <dgm:cxn modelId="{6C141D52-6B0B-4FFF-B8A8-084E5B0E0CF2}" type="presParOf" srcId="{1775602D-4D10-4E62-A9E4-41805E795C54}" destId="{F1C541DE-4F63-4EC7-B095-ADA49F982DCA}" srcOrd="4" destOrd="0" presId="urn:microsoft.com/office/officeart/2005/8/layout/process2"/>
    <dgm:cxn modelId="{67F8E40F-F265-4C51-954E-4AE4202D7455}" type="presParOf" srcId="{1775602D-4D10-4E62-A9E4-41805E795C54}" destId="{FF0CEE1C-C5E2-4642-9B3E-1D239958A472}" srcOrd="5" destOrd="0" presId="urn:microsoft.com/office/officeart/2005/8/layout/process2"/>
    <dgm:cxn modelId="{7A9A74EC-96E8-4F4A-B4A1-9B9BE412958E}" type="presParOf" srcId="{FF0CEE1C-C5E2-4642-9B3E-1D239958A472}" destId="{7EE43B0C-6952-4770-B549-C273C30C641D}" srcOrd="0" destOrd="0" presId="urn:microsoft.com/office/officeart/2005/8/layout/process2"/>
    <dgm:cxn modelId="{5216FB8B-E228-41DC-8BCE-A655ACB7FD06}" type="presParOf" srcId="{1775602D-4D10-4E62-A9E4-41805E795C54}" destId="{DE76CFD0-D19A-47AD-9283-DBAC4B257F33}" srcOrd="6" destOrd="0" presId="urn:microsoft.com/office/officeart/2005/8/layout/process2"/>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7EEE75-2E11-488F-B82E-B445768DD84E}"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s-ES"/>
        </a:p>
      </dgm:t>
    </dgm:pt>
    <dgm:pt modelId="{3A35E4E5-2DF7-4AFE-AE7E-A176CEF1987D}">
      <dgm:prSet phldrT="[Texto]" custT="1"/>
      <dgm:spPr/>
      <dgm:t>
        <a:bodyPr/>
        <a:lstStyle/>
        <a:p>
          <a:pPr algn="ctr"/>
          <a:r>
            <a:rPr lang="es-ES" sz="1400" b="1" dirty="0" smtClean="0">
              <a:latin typeface="Comic Sans MS" pitchFamily="66" charset="0"/>
            </a:rPr>
            <a:t>Libres de hambre y sed</a:t>
          </a:r>
          <a:endParaRPr lang="es-ES" sz="1400" b="1" dirty="0">
            <a:latin typeface="Comic Sans MS" pitchFamily="66" charset="0"/>
          </a:endParaRPr>
        </a:p>
      </dgm:t>
    </dgm:pt>
    <dgm:pt modelId="{CCA7C700-399B-4520-9208-63321B5FC165}" type="parTrans" cxnId="{33BC986C-25B2-4941-A1ED-DC8465358C4A}">
      <dgm:prSet/>
      <dgm:spPr/>
      <dgm:t>
        <a:bodyPr/>
        <a:lstStyle/>
        <a:p>
          <a:pPr algn="ctr"/>
          <a:endParaRPr lang="es-ES"/>
        </a:p>
      </dgm:t>
    </dgm:pt>
    <dgm:pt modelId="{87632EFC-5687-464C-92BF-567808A973BA}" type="sibTrans" cxnId="{33BC986C-25B2-4941-A1ED-DC8465358C4A}">
      <dgm:prSet/>
      <dgm:spPr/>
      <dgm:t>
        <a:bodyPr/>
        <a:lstStyle/>
        <a:p>
          <a:pPr algn="ctr"/>
          <a:endParaRPr lang="es-ES"/>
        </a:p>
      </dgm:t>
    </dgm:pt>
    <dgm:pt modelId="{9F548292-2B46-4F6D-98DC-8247C9902ED2}">
      <dgm:prSet phldrT="[Texto]" custT="1"/>
      <dgm:spPr/>
      <dgm:t>
        <a:bodyPr/>
        <a:lstStyle/>
        <a:p>
          <a:pPr algn="ctr"/>
          <a:r>
            <a:rPr lang="es-ES" sz="1400" b="1" dirty="0" smtClean="0">
              <a:latin typeface="Comic Sans MS" pitchFamily="66" charset="0"/>
            </a:rPr>
            <a:t>Libres de factores medioambientales perjudiciales</a:t>
          </a:r>
          <a:endParaRPr lang="es-ES" sz="1400" b="1" dirty="0">
            <a:latin typeface="Comic Sans MS" pitchFamily="66" charset="0"/>
          </a:endParaRPr>
        </a:p>
      </dgm:t>
    </dgm:pt>
    <dgm:pt modelId="{50685B92-2B76-4CF8-9D17-364FE18C8EBA}" type="parTrans" cxnId="{13EE76D2-12CD-4ADD-8E1B-F0D5A94F7B96}">
      <dgm:prSet/>
      <dgm:spPr/>
      <dgm:t>
        <a:bodyPr/>
        <a:lstStyle/>
        <a:p>
          <a:pPr algn="ctr"/>
          <a:endParaRPr lang="es-ES"/>
        </a:p>
      </dgm:t>
    </dgm:pt>
    <dgm:pt modelId="{A91E5D78-6601-46EA-B2DD-C793C2017F65}" type="sibTrans" cxnId="{13EE76D2-12CD-4ADD-8E1B-F0D5A94F7B96}">
      <dgm:prSet/>
      <dgm:spPr/>
      <dgm:t>
        <a:bodyPr/>
        <a:lstStyle/>
        <a:p>
          <a:pPr algn="ctr"/>
          <a:endParaRPr lang="es-ES"/>
        </a:p>
      </dgm:t>
    </dgm:pt>
    <dgm:pt modelId="{72ACA8E8-4F1B-448F-97D1-5EDC3E6D677F}">
      <dgm:prSet phldrT="[Texto]" custT="1"/>
      <dgm:spPr/>
      <dgm:t>
        <a:bodyPr/>
        <a:lstStyle/>
        <a:p>
          <a:pPr algn="ctr"/>
          <a:r>
            <a:rPr lang="es-ES" sz="1400" b="1" dirty="0" smtClean="0">
              <a:latin typeface="Comic Sans MS" pitchFamily="66" charset="0"/>
            </a:rPr>
            <a:t>Libres de dolor y enfermedad </a:t>
          </a:r>
          <a:endParaRPr lang="es-ES" sz="1400" b="1" dirty="0">
            <a:latin typeface="Comic Sans MS" pitchFamily="66" charset="0"/>
          </a:endParaRPr>
        </a:p>
      </dgm:t>
    </dgm:pt>
    <dgm:pt modelId="{D44E6882-5CD6-4F91-9FB1-ABFF8F4D2039}" type="parTrans" cxnId="{23C67E18-1DF0-4099-B8D2-C9A117EDBC41}">
      <dgm:prSet/>
      <dgm:spPr/>
      <dgm:t>
        <a:bodyPr/>
        <a:lstStyle/>
        <a:p>
          <a:pPr algn="ctr"/>
          <a:endParaRPr lang="es-ES"/>
        </a:p>
      </dgm:t>
    </dgm:pt>
    <dgm:pt modelId="{07F7484C-0C41-4A95-8F82-8813E3B066F2}" type="sibTrans" cxnId="{23C67E18-1DF0-4099-B8D2-C9A117EDBC41}">
      <dgm:prSet/>
      <dgm:spPr/>
      <dgm:t>
        <a:bodyPr/>
        <a:lstStyle/>
        <a:p>
          <a:pPr algn="ctr"/>
          <a:endParaRPr lang="es-ES"/>
        </a:p>
      </dgm:t>
    </dgm:pt>
    <dgm:pt modelId="{9918078B-83BF-4862-92F7-F946BE249332}">
      <dgm:prSet phldrT="[Texto]" custT="1"/>
      <dgm:spPr/>
      <dgm:t>
        <a:bodyPr/>
        <a:lstStyle/>
        <a:p>
          <a:pPr algn="ctr"/>
          <a:r>
            <a:rPr lang="es-ES" sz="1400" b="1" dirty="0" smtClean="0">
              <a:latin typeface="Comic Sans MS" pitchFamily="66" charset="0"/>
            </a:rPr>
            <a:t>Libres para expresar su comportamiento natural</a:t>
          </a:r>
          <a:endParaRPr lang="es-ES" sz="1400" b="1" dirty="0">
            <a:latin typeface="Comic Sans MS" pitchFamily="66" charset="0"/>
          </a:endParaRPr>
        </a:p>
      </dgm:t>
    </dgm:pt>
    <dgm:pt modelId="{64201EB9-F778-4FDA-BD96-5A5336CB7430}" type="parTrans" cxnId="{23BF007E-EB38-406F-B893-19CEF9853AEB}">
      <dgm:prSet/>
      <dgm:spPr/>
      <dgm:t>
        <a:bodyPr/>
        <a:lstStyle/>
        <a:p>
          <a:pPr algn="ctr"/>
          <a:endParaRPr lang="es-ES"/>
        </a:p>
      </dgm:t>
    </dgm:pt>
    <dgm:pt modelId="{EDF32E84-C1EF-4B9F-A8F7-DB528B15A7D6}" type="sibTrans" cxnId="{23BF007E-EB38-406F-B893-19CEF9853AEB}">
      <dgm:prSet/>
      <dgm:spPr/>
      <dgm:t>
        <a:bodyPr/>
        <a:lstStyle/>
        <a:p>
          <a:pPr algn="ctr"/>
          <a:endParaRPr lang="es-ES"/>
        </a:p>
      </dgm:t>
    </dgm:pt>
    <dgm:pt modelId="{44663B80-631F-4E2C-B7DB-497031DE2574}">
      <dgm:prSet phldrT="[Texto]" custT="1"/>
      <dgm:spPr/>
      <dgm:t>
        <a:bodyPr/>
        <a:lstStyle/>
        <a:p>
          <a:pPr algn="ctr"/>
          <a:r>
            <a:rPr lang="es-ES" sz="1400" b="1" dirty="0" smtClean="0">
              <a:latin typeface="Comic Sans MS" pitchFamily="66" charset="0"/>
            </a:rPr>
            <a:t>Libres de miedo y estrés </a:t>
          </a:r>
          <a:endParaRPr lang="es-ES" sz="1400" b="1" dirty="0">
            <a:latin typeface="Comic Sans MS" pitchFamily="66" charset="0"/>
          </a:endParaRPr>
        </a:p>
      </dgm:t>
    </dgm:pt>
    <dgm:pt modelId="{D6BC84A1-77D8-4B46-852C-F6A2E0790C11}" type="parTrans" cxnId="{B993C6F3-330F-43C6-9704-58E2B83748C5}">
      <dgm:prSet/>
      <dgm:spPr/>
      <dgm:t>
        <a:bodyPr/>
        <a:lstStyle/>
        <a:p>
          <a:pPr algn="ctr"/>
          <a:endParaRPr lang="es-ES"/>
        </a:p>
      </dgm:t>
    </dgm:pt>
    <dgm:pt modelId="{49EB6068-A7F9-4DD8-B692-E1742EAC15C5}" type="sibTrans" cxnId="{B993C6F3-330F-43C6-9704-58E2B83748C5}">
      <dgm:prSet/>
      <dgm:spPr/>
      <dgm:t>
        <a:bodyPr/>
        <a:lstStyle/>
        <a:p>
          <a:pPr algn="ctr"/>
          <a:endParaRPr lang="es-ES"/>
        </a:p>
      </dgm:t>
    </dgm:pt>
    <dgm:pt modelId="{B37E7E16-A8B4-46BA-9266-09DD15E90B8E}" type="pres">
      <dgm:prSet presAssocID="{CE7EEE75-2E11-488F-B82E-B445768DD84E}" presName="cycle" presStyleCnt="0">
        <dgm:presLayoutVars>
          <dgm:dir/>
          <dgm:resizeHandles val="exact"/>
        </dgm:presLayoutVars>
      </dgm:prSet>
      <dgm:spPr/>
      <dgm:t>
        <a:bodyPr/>
        <a:lstStyle/>
        <a:p>
          <a:endParaRPr lang="es-ES"/>
        </a:p>
      </dgm:t>
    </dgm:pt>
    <dgm:pt modelId="{502C5115-683B-4D63-BAB3-2F0388F0AF68}" type="pres">
      <dgm:prSet presAssocID="{3A35E4E5-2DF7-4AFE-AE7E-A176CEF1987D}" presName="node" presStyleLbl="node1" presStyleIdx="0" presStyleCnt="5" custScaleX="99867" custScaleY="91365">
        <dgm:presLayoutVars>
          <dgm:bulletEnabled val="1"/>
        </dgm:presLayoutVars>
      </dgm:prSet>
      <dgm:spPr/>
      <dgm:t>
        <a:bodyPr/>
        <a:lstStyle/>
        <a:p>
          <a:endParaRPr lang="es-ES"/>
        </a:p>
      </dgm:t>
    </dgm:pt>
    <dgm:pt modelId="{3507ACAF-A084-4E6A-A24F-F199EADCBF85}" type="pres">
      <dgm:prSet presAssocID="{87632EFC-5687-464C-92BF-567808A973BA}" presName="sibTrans" presStyleLbl="sibTrans2D1" presStyleIdx="0" presStyleCnt="5"/>
      <dgm:spPr/>
      <dgm:t>
        <a:bodyPr/>
        <a:lstStyle/>
        <a:p>
          <a:endParaRPr lang="es-ES"/>
        </a:p>
      </dgm:t>
    </dgm:pt>
    <dgm:pt modelId="{8859236F-A092-4425-BEAB-7FEC7CAAD9FB}" type="pres">
      <dgm:prSet presAssocID="{87632EFC-5687-464C-92BF-567808A973BA}" presName="connectorText" presStyleLbl="sibTrans2D1" presStyleIdx="0" presStyleCnt="5"/>
      <dgm:spPr/>
      <dgm:t>
        <a:bodyPr/>
        <a:lstStyle/>
        <a:p>
          <a:endParaRPr lang="es-ES"/>
        </a:p>
      </dgm:t>
    </dgm:pt>
    <dgm:pt modelId="{ADA53156-4292-4AD7-9284-9B6BCE9147B1}" type="pres">
      <dgm:prSet presAssocID="{9F548292-2B46-4F6D-98DC-8247C9902ED2}" presName="node" presStyleLbl="node1" presStyleIdx="1" presStyleCnt="5" custScaleX="137321" custScaleY="102364">
        <dgm:presLayoutVars>
          <dgm:bulletEnabled val="1"/>
        </dgm:presLayoutVars>
      </dgm:prSet>
      <dgm:spPr/>
      <dgm:t>
        <a:bodyPr/>
        <a:lstStyle/>
        <a:p>
          <a:endParaRPr lang="es-ES"/>
        </a:p>
      </dgm:t>
    </dgm:pt>
    <dgm:pt modelId="{35DF124F-270F-4BE2-A518-F8F0A86BE3EC}" type="pres">
      <dgm:prSet presAssocID="{A91E5D78-6601-46EA-B2DD-C793C2017F65}" presName="sibTrans" presStyleLbl="sibTrans2D1" presStyleIdx="1" presStyleCnt="5"/>
      <dgm:spPr/>
      <dgm:t>
        <a:bodyPr/>
        <a:lstStyle/>
        <a:p>
          <a:endParaRPr lang="es-ES"/>
        </a:p>
      </dgm:t>
    </dgm:pt>
    <dgm:pt modelId="{A9610090-9777-45CF-9D97-8BEFC1F798C5}" type="pres">
      <dgm:prSet presAssocID="{A91E5D78-6601-46EA-B2DD-C793C2017F65}" presName="connectorText" presStyleLbl="sibTrans2D1" presStyleIdx="1" presStyleCnt="5"/>
      <dgm:spPr/>
      <dgm:t>
        <a:bodyPr/>
        <a:lstStyle/>
        <a:p>
          <a:endParaRPr lang="es-ES"/>
        </a:p>
      </dgm:t>
    </dgm:pt>
    <dgm:pt modelId="{D951F884-0929-459E-BAD6-B9EC72148D8F}" type="pres">
      <dgm:prSet presAssocID="{72ACA8E8-4F1B-448F-97D1-5EDC3E6D677F}" presName="node" presStyleLbl="node1" presStyleIdx="2" presStyleCnt="5" custScaleX="117447" custScaleY="114177">
        <dgm:presLayoutVars>
          <dgm:bulletEnabled val="1"/>
        </dgm:presLayoutVars>
      </dgm:prSet>
      <dgm:spPr/>
      <dgm:t>
        <a:bodyPr/>
        <a:lstStyle/>
        <a:p>
          <a:endParaRPr lang="es-ES"/>
        </a:p>
      </dgm:t>
    </dgm:pt>
    <dgm:pt modelId="{D10785B9-E4F0-41AE-A199-D7C139D47C84}" type="pres">
      <dgm:prSet presAssocID="{07F7484C-0C41-4A95-8F82-8813E3B066F2}" presName="sibTrans" presStyleLbl="sibTrans2D1" presStyleIdx="2" presStyleCnt="5"/>
      <dgm:spPr/>
      <dgm:t>
        <a:bodyPr/>
        <a:lstStyle/>
        <a:p>
          <a:endParaRPr lang="es-ES"/>
        </a:p>
      </dgm:t>
    </dgm:pt>
    <dgm:pt modelId="{0E2245BB-68D4-4604-AE77-2915A158C362}" type="pres">
      <dgm:prSet presAssocID="{07F7484C-0C41-4A95-8F82-8813E3B066F2}" presName="connectorText" presStyleLbl="sibTrans2D1" presStyleIdx="2" presStyleCnt="5"/>
      <dgm:spPr/>
      <dgm:t>
        <a:bodyPr/>
        <a:lstStyle/>
        <a:p>
          <a:endParaRPr lang="es-ES"/>
        </a:p>
      </dgm:t>
    </dgm:pt>
    <dgm:pt modelId="{4D756F55-ECFB-46A8-AF63-0522691C01F9}" type="pres">
      <dgm:prSet presAssocID="{9918078B-83BF-4862-92F7-F946BE249332}" presName="node" presStyleLbl="node1" presStyleIdx="3" presStyleCnt="5" custScaleX="121551" custScaleY="114177">
        <dgm:presLayoutVars>
          <dgm:bulletEnabled val="1"/>
        </dgm:presLayoutVars>
      </dgm:prSet>
      <dgm:spPr/>
      <dgm:t>
        <a:bodyPr/>
        <a:lstStyle/>
        <a:p>
          <a:endParaRPr lang="es-ES"/>
        </a:p>
      </dgm:t>
    </dgm:pt>
    <dgm:pt modelId="{00C00853-6F5E-43FA-A253-2A4EDBAF90AD}" type="pres">
      <dgm:prSet presAssocID="{EDF32E84-C1EF-4B9F-A8F7-DB528B15A7D6}" presName="sibTrans" presStyleLbl="sibTrans2D1" presStyleIdx="3" presStyleCnt="5"/>
      <dgm:spPr/>
      <dgm:t>
        <a:bodyPr/>
        <a:lstStyle/>
        <a:p>
          <a:endParaRPr lang="es-ES"/>
        </a:p>
      </dgm:t>
    </dgm:pt>
    <dgm:pt modelId="{9A68A547-DBAE-4F89-B5E0-191D8969D425}" type="pres">
      <dgm:prSet presAssocID="{EDF32E84-C1EF-4B9F-A8F7-DB528B15A7D6}" presName="connectorText" presStyleLbl="sibTrans2D1" presStyleIdx="3" presStyleCnt="5"/>
      <dgm:spPr/>
      <dgm:t>
        <a:bodyPr/>
        <a:lstStyle/>
        <a:p>
          <a:endParaRPr lang="es-ES"/>
        </a:p>
      </dgm:t>
    </dgm:pt>
    <dgm:pt modelId="{0A15E48C-9FDF-4008-9B2E-94EB507E590C}" type="pres">
      <dgm:prSet presAssocID="{44663B80-631F-4E2C-B7DB-497031DE2574}" presName="node" presStyleLbl="node1" presStyleIdx="4" presStyleCnt="5" custScaleX="125045" custScaleY="98625">
        <dgm:presLayoutVars>
          <dgm:bulletEnabled val="1"/>
        </dgm:presLayoutVars>
      </dgm:prSet>
      <dgm:spPr/>
      <dgm:t>
        <a:bodyPr/>
        <a:lstStyle/>
        <a:p>
          <a:endParaRPr lang="es-ES"/>
        </a:p>
      </dgm:t>
    </dgm:pt>
    <dgm:pt modelId="{49E3877F-2DBB-4025-B536-191F5EDEBAD0}" type="pres">
      <dgm:prSet presAssocID="{49EB6068-A7F9-4DD8-B692-E1742EAC15C5}" presName="sibTrans" presStyleLbl="sibTrans2D1" presStyleIdx="4" presStyleCnt="5"/>
      <dgm:spPr/>
      <dgm:t>
        <a:bodyPr/>
        <a:lstStyle/>
        <a:p>
          <a:endParaRPr lang="es-ES"/>
        </a:p>
      </dgm:t>
    </dgm:pt>
    <dgm:pt modelId="{B298A265-60DB-4F15-87BA-6932C2CED123}" type="pres">
      <dgm:prSet presAssocID="{49EB6068-A7F9-4DD8-B692-E1742EAC15C5}" presName="connectorText" presStyleLbl="sibTrans2D1" presStyleIdx="4" presStyleCnt="5"/>
      <dgm:spPr/>
      <dgm:t>
        <a:bodyPr/>
        <a:lstStyle/>
        <a:p>
          <a:endParaRPr lang="es-ES"/>
        </a:p>
      </dgm:t>
    </dgm:pt>
  </dgm:ptLst>
  <dgm:cxnLst>
    <dgm:cxn modelId="{E7131043-3CEE-40A5-AB31-E68F538DA1AC}" type="presOf" srcId="{87632EFC-5687-464C-92BF-567808A973BA}" destId="{8859236F-A092-4425-BEAB-7FEC7CAAD9FB}" srcOrd="1" destOrd="0" presId="urn:microsoft.com/office/officeart/2005/8/layout/cycle2"/>
    <dgm:cxn modelId="{59D0CE1F-B76B-4532-A973-9C942436F637}" type="presOf" srcId="{9918078B-83BF-4862-92F7-F946BE249332}" destId="{4D756F55-ECFB-46A8-AF63-0522691C01F9}" srcOrd="0" destOrd="0" presId="urn:microsoft.com/office/officeart/2005/8/layout/cycle2"/>
    <dgm:cxn modelId="{82434B44-176B-456A-BB0E-970FFCA18234}" type="presOf" srcId="{72ACA8E8-4F1B-448F-97D1-5EDC3E6D677F}" destId="{D951F884-0929-459E-BAD6-B9EC72148D8F}" srcOrd="0" destOrd="0" presId="urn:microsoft.com/office/officeart/2005/8/layout/cycle2"/>
    <dgm:cxn modelId="{33BC986C-25B2-4941-A1ED-DC8465358C4A}" srcId="{CE7EEE75-2E11-488F-B82E-B445768DD84E}" destId="{3A35E4E5-2DF7-4AFE-AE7E-A176CEF1987D}" srcOrd="0" destOrd="0" parTransId="{CCA7C700-399B-4520-9208-63321B5FC165}" sibTransId="{87632EFC-5687-464C-92BF-567808A973BA}"/>
    <dgm:cxn modelId="{620EBE12-BF9E-40DB-8B61-7780E43755FC}" type="presOf" srcId="{EDF32E84-C1EF-4B9F-A8F7-DB528B15A7D6}" destId="{9A68A547-DBAE-4F89-B5E0-191D8969D425}" srcOrd="1" destOrd="0" presId="urn:microsoft.com/office/officeart/2005/8/layout/cycle2"/>
    <dgm:cxn modelId="{40109405-6E17-480B-8928-56496251D60D}" type="presOf" srcId="{87632EFC-5687-464C-92BF-567808A973BA}" destId="{3507ACAF-A084-4E6A-A24F-F199EADCBF85}" srcOrd="0" destOrd="0" presId="urn:microsoft.com/office/officeart/2005/8/layout/cycle2"/>
    <dgm:cxn modelId="{D85B8CF3-CECD-4B1F-BBBE-4363982D0E2E}" type="presOf" srcId="{49EB6068-A7F9-4DD8-B692-E1742EAC15C5}" destId="{B298A265-60DB-4F15-87BA-6932C2CED123}" srcOrd="1" destOrd="0" presId="urn:microsoft.com/office/officeart/2005/8/layout/cycle2"/>
    <dgm:cxn modelId="{FD0B70B8-E2C4-4D6D-B2F1-DAAEEEC89972}" type="presOf" srcId="{3A35E4E5-2DF7-4AFE-AE7E-A176CEF1987D}" destId="{502C5115-683B-4D63-BAB3-2F0388F0AF68}" srcOrd="0" destOrd="0" presId="urn:microsoft.com/office/officeart/2005/8/layout/cycle2"/>
    <dgm:cxn modelId="{E3227CE6-28D9-4FD1-964E-013314510A8E}" type="presOf" srcId="{A91E5D78-6601-46EA-B2DD-C793C2017F65}" destId="{A9610090-9777-45CF-9D97-8BEFC1F798C5}" srcOrd="1" destOrd="0" presId="urn:microsoft.com/office/officeart/2005/8/layout/cycle2"/>
    <dgm:cxn modelId="{961419A5-33B0-401E-89AE-F8075095297F}" type="presOf" srcId="{49EB6068-A7F9-4DD8-B692-E1742EAC15C5}" destId="{49E3877F-2DBB-4025-B536-191F5EDEBAD0}" srcOrd="0" destOrd="0" presId="urn:microsoft.com/office/officeart/2005/8/layout/cycle2"/>
    <dgm:cxn modelId="{AE802DDD-A406-4464-B3AD-D9EBF10CB9FD}" type="presOf" srcId="{EDF32E84-C1EF-4B9F-A8F7-DB528B15A7D6}" destId="{00C00853-6F5E-43FA-A253-2A4EDBAF90AD}" srcOrd="0" destOrd="0" presId="urn:microsoft.com/office/officeart/2005/8/layout/cycle2"/>
    <dgm:cxn modelId="{23BF007E-EB38-406F-B893-19CEF9853AEB}" srcId="{CE7EEE75-2E11-488F-B82E-B445768DD84E}" destId="{9918078B-83BF-4862-92F7-F946BE249332}" srcOrd="3" destOrd="0" parTransId="{64201EB9-F778-4FDA-BD96-5A5336CB7430}" sibTransId="{EDF32E84-C1EF-4B9F-A8F7-DB528B15A7D6}"/>
    <dgm:cxn modelId="{9AB77A39-40E9-48BF-B930-86C2804CF20F}" type="presOf" srcId="{A91E5D78-6601-46EA-B2DD-C793C2017F65}" destId="{35DF124F-270F-4BE2-A518-F8F0A86BE3EC}" srcOrd="0" destOrd="0" presId="urn:microsoft.com/office/officeart/2005/8/layout/cycle2"/>
    <dgm:cxn modelId="{2754139F-4E9B-40D4-9ACE-83EAA3734E44}" type="presOf" srcId="{9F548292-2B46-4F6D-98DC-8247C9902ED2}" destId="{ADA53156-4292-4AD7-9284-9B6BCE9147B1}" srcOrd="0" destOrd="0" presId="urn:microsoft.com/office/officeart/2005/8/layout/cycle2"/>
    <dgm:cxn modelId="{C939E774-ABED-4B0F-8F62-5BB4BD323E1C}" type="presOf" srcId="{07F7484C-0C41-4A95-8F82-8813E3B066F2}" destId="{D10785B9-E4F0-41AE-A199-D7C139D47C84}" srcOrd="0" destOrd="0" presId="urn:microsoft.com/office/officeart/2005/8/layout/cycle2"/>
    <dgm:cxn modelId="{13EE76D2-12CD-4ADD-8E1B-F0D5A94F7B96}" srcId="{CE7EEE75-2E11-488F-B82E-B445768DD84E}" destId="{9F548292-2B46-4F6D-98DC-8247C9902ED2}" srcOrd="1" destOrd="0" parTransId="{50685B92-2B76-4CF8-9D17-364FE18C8EBA}" sibTransId="{A91E5D78-6601-46EA-B2DD-C793C2017F65}"/>
    <dgm:cxn modelId="{DB4046FE-66E7-4010-990D-D50815F5BFEF}" type="presOf" srcId="{CE7EEE75-2E11-488F-B82E-B445768DD84E}" destId="{B37E7E16-A8B4-46BA-9266-09DD15E90B8E}" srcOrd="0" destOrd="0" presId="urn:microsoft.com/office/officeart/2005/8/layout/cycle2"/>
    <dgm:cxn modelId="{EF75A953-16B0-47AE-B7B7-58BAE625C625}" type="presOf" srcId="{07F7484C-0C41-4A95-8F82-8813E3B066F2}" destId="{0E2245BB-68D4-4604-AE77-2915A158C362}" srcOrd="1" destOrd="0" presId="urn:microsoft.com/office/officeart/2005/8/layout/cycle2"/>
    <dgm:cxn modelId="{23C67E18-1DF0-4099-B8D2-C9A117EDBC41}" srcId="{CE7EEE75-2E11-488F-B82E-B445768DD84E}" destId="{72ACA8E8-4F1B-448F-97D1-5EDC3E6D677F}" srcOrd="2" destOrd="0" parTransId="{D44E6882-5CD6-4F91-9FB1-ABFF8F4D2039}" sibTransId="{07F7484C-0C41-4A95-8F82-8813E3B066F2}"/>
    <dgm:cxn modelId="{1379A581-F98C-4A5C-BE2A-EE1C7992CB42}" type="presOf" srcId="{44663B80-631F-4E2C-B7DB-497031DE2574}" destId="{0A15E48C-9FDF-4008-9B2E-94EB507E590C}" srcOrd="0" destOrd="0" presId="urn:microsoft.com/office/officeart/2005/8/layout/cycle2"/>
    <dgm:cxn modelId="{B993C6F3-330F-43C6-9704-58E2B83748C5}" srcId="{CE7EEE75-2E11-488F-B82E-B445768DD84E}" destId="{44663B80-631F-4E2C-B7DB-497031DE2574}" srcOrd="4" destOrd="0" parTransId="{D6BC84A1-77D8-4B46-852C-F6A2E0790C11}" sibTransId="{49EB6068-A7F9-4DD8-B692-E1742EAC15C5}"/>
    <dgm:cxn modelId="{08FD5002-DA1F-4716-86D1-B1BEF89B9458}" type="presParOf" srcId="{B37E7E16-A8B4-46BA-9266-09DD15E90B8E}" destId="{502C5115-683B-4D63-BAB3-2F0388F0AF68}" srcOrd="0" destOrd="0" presId="urn:microsoft.com/office/officeart/2005/8/layout/cycle2"/>
    <dgm:cxn modelId="{327F0B3F-C89D-46B6-849D-96D811BEFF14}" type="presParOf" srcId="{B37E7E16-A8B4-46BA-9266-09DD15E90B8E}" destId="{3507ACAF-A084-4E6A-A24F-F199EADCBF85}" srcOrd="1" destOrd="0" presId="urn:microsoft.com/office/officeart/2005/8/layout/cycle2"/>
    <dgm:cxn modelId="{D7AFA365-7FDC-4D86-AE11-1F09226BB7D7}" type="presParOf" srcId="{3507ACAF-A084-4E6A-A24F-F199EADCBF85}" destId="{8859236F-A092-4425-BEAB-7FEC7CAAD9FB}" srcOrd="0" destOrd="0" presId="urn:microsoft.com/office/officeart/2005/8/layout/cycle2"/>
    <dgm:cxn modelId="{21E862A0-93DA-49B3-A81D-1CD9E086CD84}" type="presParOf" srcId="{B37E7E16-A8B4-46BA-9266-09DD15E90B8E}" destId="{ADA53156-4292-4AD7-9284-9B6BCE9147B1}" srcOrd="2" destOrd="0" presId="urn:microsoft.com/office/officeart/2005/8/layout/cycle2"/>
    <dgm:cxn modelId="{3526E7EE-FE5D-4D57-93F0-F6A5E7B84878}" type="presParOf" srcId="{B37E7E16-A8B4-46BA-9266-09DD15E90B8E}" destId="{35DF124F-270F-4BE2-A518-F8F0A86BE3EC}" srcOrd="3" destOrd="0" presId="urn:microsoft.com/office/officeart/2005/8/layout/cycle2"/>
    <dgm:cxn modelId="{A837C33B-E247-4BB5-8437-F5E0AD3DD32E}" type="presParOf" srcId="{35DF124F-270F-4BE2-A518-F8F0A86BE3EC}" destId="{A9610090-9777-45CF-9D97-8BEFC1F798C5}" srcOrd="0" destOrd="0" presId="urn:microsoft.com/office/officeart/2005/8/layout/cycle2"/>
    <dgm:cxn modelId="{BBAC6F31-DE7C-4A7F-ADB3-5FAE232A875B}" type="presParOf" srcId="{B37E7E16-A8B4-46BA-9266-09DD15E90B8E}" destId="{D951F884-0929-459E-BAD6-B9EC72148D8F}" srcOrd="4" destOrd="0" presId="urn:microsoft.com/office/officeart/2005/8/layout/cycle2"/>
    <dgm:cxn modelId="{B82EB63E-AEBE-4256-A9C2-C9D667CBAD50}" type="presParOf" srcId="{B37E7E16-A8B4-46BA-9266-09DD15E90B8E}" destId="{D10785B9-E4F0-41AE-A199-D7C139D47C84}" srcOrd="5" destOrd="0" presId="urn:microsoft.com/office/officeart/2005/8/layout/cycle2"/>
    <dgm:cxn modelId="{71D7939F-1F4E-430E-BD68-2CC73F4FA46C}" type="presParOf" srcId="{D10785B9-E4F0-41AE-A199-D7C139D47C84}" destId="{0E2245BB-68D4-4604-AE77-2915A158C362}" srcOrd="0" destOrd="0" presId="urn:microsoft.com/office/officeart/2005/8/layout/cycle2"/>
    <dgm:cxn modelId="{E3969C32-38A0-427E-88A8-B112B109428E}" type="presParOf" srcId="{B37E7E16-A8B4-46BA-9266-09DD15E90B8E}" destId="{4D756F55-ECFB-46A8-AF63-0522691C01F9}" srcOrd="6" destOrd="0" presId="urn:microsoft.com/office/officeart/2005/8/layout/cycle2"/>
    <dgm:cxn modelId="{ADFF2038-47FA-4DDF-81B5-BBE8839277E8}" type="presParOf" srcId="{B37E7E16-A8B4-46BA-9266-09DD15E90B8E}" destId="{00C00853-6F5E-43FA-A253-2A4EDBAF90AD}" srcOrd="7" destOrd="0" presId="urn:microsoft.com/office/officeart/2005/8/layout/cycle2"/>
    <dgm:cxn modelId="{B55C450D-59BF-4F03-BEAC-80F23DC38AD7}" type="presParOf" srcId="{00C00853-6F5E-43FA-A253-2A4EDBAF90AD}" destId="{9A68A547-DBAE-4F89-B5E0-191D8969D425}" srcOrd="0" destOrd="0" presId="urn:microsoft.com/office/officeart/2005/8/layout/cycle2"/>
    <dgm:cxn modelId="{69C0D64F-66C1-4B40-BFBB-BC6D5E37BAE0}" type="presParOf" srcId="{B37E7E16-A8B4-46BA-9266-09DD15E90B8E}" destId="{0A15E48C-9FDF-4008-9B2E-94EB507E590C}" srcOrd="8" destOrd="0" presId="urn:microsoft.com/office/officeart/2005/8/layout/cycle2"/>
    <dgm:cxn modelId="{52CC3325-7201-4483-AE4E-A1D90DF31484}" type="presParOf" srcId="{B37E7E16-A8B4-46BA-9266-09DD15E90B8E}" destId="{49E3877F-2DBB-4025-B536-191F5EDEBAD0}" srcOrd="9" destOrd="0" presId="urn:microsoft.com/office/officeart/2005/8/layout/cycle2"/>
    <dgm:cxn modelId="{25455ECF-1407-4660-96E6-3A9556BC8DFA}" type="presParOf" srcId="{49E3877F-2DBB-4025-B536-191F5EDEBAD0}" destId="{B298A265-60DB-4F15-87BA-6932C2CED123}" srcOrd="0" destOrd="0" presId="urn:microsoft.com/office/officeart/2005/8/layout/cycle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AA8DF-A7A8-4716-B6DF-B2052F3B61E9}">
      <dsp:nvSpPr>
        <dsp:cNvPr id="0" name=""/>
        <dsp:cNvSpPr/>
      </dsp:nvSpPr>
      <dsp:spPr>
        <a:xfrm>
          <a:off x="654800" y="0"/>
          <a:ext cx="7421069" cy="452596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6E8245-BB21-46DF-870D-CD19CCACF078}">
      <dsp:nvSpPr>
        <dsp:cNvPr id="0" name=""/>
        <dsp:cNvSpPr/>
      </dsp:nvSpPr>
      <dsp:spPr>
        <a:xfrm>
          <a:off x="3265" y="1357788"/>
          <a:ext cx="1335478" cy="1810385"/>
        </a:xfrm>
        <a:prstGeom prst="roundRect">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smtClean="0">
              <a:solidFill>
                <a:schemeClr val="tx1"/>
              </a:solidFill>
              <a:latin typeface="Comic Sans MS" pitchFamily="66" charset="0"/>
            </a:rPr>
            <a:t>Cría </a:t>
          </a:r>
        </a:p>
        <a:p>
          <a:pPr lvl="0" algn="ctr" defTabSz="488950">
            <a:lnSpc>
              <a:spcPct val="90000"/>
            </a:lnSpc>
            <a:spcBef>
              <a:spcPct val="0"/>
            </a:spcBef>
            <a:spcAft>
              <a:spcPct val="35000"/>
            </a:spcAft>
          </a:pPr>
          <a:r>
            <a:rPr lang="es-ES" sz="1100" b="1" kern="1200" dirty="0" smtClean="0">
              <a:solidFill>
                <a:schemeClr val="tx1"/>
              </a:solidFill>
              <a:latin typeface="Comic Sans MS" pitchFamily="66" charset="0"/>
            </a:rPr>
            <a:t>(PRODUCCIÓN</a:t>
          </a:r>
          <a:r>
            <a:rPr lang="es-ES" sz="1000" b="1" kern="1200" dirty="0" smtClean="0">
              <a:solidFill>
                <a:schemeClr val="tx1"/>
              </a:solidFill>
              <a:latin typeface="Comic Sans MS" pitchFamily="66" charset="0"/>
            </a:rPr>
            <a:t>)</a:t>
          </a:r>
          <a:endParaRPr lang="es-ES" sz="1000" b="1" kern="1200" dirty="0">
            <a:solidFill>
              <a:schemeClr val="tx1"/>
            </a:solidFill>
            <a:latin typeface="Comic Sans MS" pitchFamily="66" charset="0"/>
          </a:endParaRPr>
        </a:p>
      </dsp:txBody>
      <dsp:txXfrm>
        <a:off x="68458" y="1422981"/>
        <a:ext cx="1205092" cy="1679999"/>
      </dsp:txXfrm>
    </dsp:sp>
    <dsp:sp modelId="{DB29F82B-0753-47CF-AFE2-D0AFF1AD9F3E}">
      <dsp:nvSpPr>
        <dsp:cNvPr id="0" name=""/>
        <dsp:cNvSpPr/>
      </dsp:nvSpPr>
      <dsp:spPr>
        <a:xfrm>
          <a:off x="1520796" y="1359309"/>
          <a:ext cx="1427228" cy="1810385"/>
        </a:xfrm>
        <a:prstGeom prst="roundRect">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smtClean="0">
              <a:solidFill>
                <a:schemeClr val="tx1"/>
              </a:solidFill>
              <a:latin typeface="Comic Sans MS" pitchFamily="66" charset="0"/>
            </a:rPr>
            <a:t>Cebo </a:t>
          </a:r>
        </a:p>
        <a:p>
          <a:pPr lvl="0" algn="ctr" defTabSz="488950">
            <a:lnSpc>
              <a:spcPct val="90000"/>
            </a:lnSpc>
            <a:spcBef>
              <a:spcPct val="0"/>
            </a:spcBef>
            <a:spcAft>
              <a:spcPct val="35000"/>
            </a:spcAft>
          </a:pPr>
          <a:r>
            <a:rPr lang="es-ES" sz="1100" b="1" kern="1200" dirty="0" smtClean="0">
              <a:solidFill>
                <a:schemeClr val="tx1"/>
              </a:solidFill>
              <a:latin typeface="Comic Sans MS" pitchFamily="66" charset="0"/>
            </a:rPr>
            <a:t>(PRODUCCIÓN)</a:t>
          </a:r>
          <a:endParaRPr lang="es-ES" sz="1100" b="1" kern="1200" dirty="0">
            <a:solidFill>
              <a:schemeClr val="tx1"/>
            </a:solidFill>
            <a:latin typeface="Comic Sans MS" pitchFamily="66" charset="0"/>
          </a:endParaRPr>
        </a:p>
      </dsp:txBody>
      <dsp:txXfrm>
        <a:off x="1590468" y="1428981"/>
        <a:ext cx="1287884" cy="1671041"/>
      </dsp:txXfrm>
    </dsp:sp>
    <dsp:sp modelId="{E74AA81A-C9F5-4A8F-B788-99DA9968CA88}">
      <dsp:nvSpPr>
        <dsp:cNvPr id="0" name=""/>
        <dsp:cNvSpPr/>
      </dsp:nvSpPr>
      <dsp:spPr>
        <a:xfrm>
          <a:off x="3179484" y="1357788"/>
          <a:ext cx="1859605" cy="1810385"/>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smtClean="0">
              <a:solidFill>
                <a:schemeClr val="tx1"/>
              </a:solidFill>
              <a:latin typeface="Comic Sans MS" pitchFamily="66" charset="0"/>
            </a:rPr>
            <a:t>Matadero</a:t>
          </a:r>
        </a:p>
        <a:p>
          <a:pPr lvl="0" algn="ctr" defTabSz="488950">
            <a:lnSpc>
              <a:spcPct val="90000"/>
            </a:lnSpc>
            <a:spcBef>
              <a:spcPct val="0"/>
            </a:spcBef>
            <a:spcAft>
              <a:spcPct val="35000"/>
            </a:spcAft>
          </a:pPr>
          <a:r>
            <a:rPr lang="es-ES" sz="1100" b="1" kern="1200" dirty="0" smtClean="0">
              <a:solidFill>
                <a:schemeClr val="tx1"/>
              </a:solidFill>
              <a:latin typeface="Comic Sans MS" pitchFamily="66" charset="0"/>
            </a:rPr>
            <a:t>(TRANSFORMACIÓN)</a:t>
          </a:r>
          <a:endParaRPr lang="es-ES" sz="1100" b="1" kern="1200" dirty="0">
            <a:solidFill>
              <a:schemeClr val="tx1"/>
            </a:solidFill>
            <a:latin typeface="Comic Sans MS" pitchFamily="66" charset="0"/>
          </a:endParaRPr>
        </a:p>
      </dsp:txBody>
      <dsp:txXfrm>
        <a:off x="3267860" y="1446164"/>
        <a:ext cx="1682853" cy="1633633"/>
      </dsp:txXfrm>
    </dsp:sp>
    <dsp:sp modelId="{3AC7F1A0-48BC-4DAA-9D7E-CA90F3F4208E}">
      <dsp:nvSpPr>
        <dsp:cNvPr id="0" name=""/>
        <dsp:cNvSpPr/>
      </dsp:nvSpPr>
      <dsp:spPr>
        <a:xfrm>
          <a:off x="5245847" y="1357788"/>
          <a:ext cx="1812589" cy="1810385"/>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smtClean="0">
              <a:solidFill>
                <a:schemeClr val="tx1"/>
              </a:solidFill>
              <a:latin typeface="Comic Sans MS" pitchFamily="66" charset="0"/>
            </a:rPr>
            <a:t>Central de transformación (TRANSFORMACIÓN</a:t>
          </a:r>
          <a:r>
            <a:rPr lang="es-ES" sz="1000" b="1" kern="1200" dirty="0" smtClean="0">
              <a:solidFill>
                <a:schemeClr val="tx1"/>
              </a:solidFill>
              <a:latin typeface="Comic Sans MS" pitchFamily="66" charset="0"/>
            </a:rPr>
            <a:t>)</a:t>
          </a:r>
          <a:endParaRPr lang="es-ES" sz="1000" b="1" kern="1200" dirty="0">
            <a:solidFill>
              <a:schemeClr val="tx1"/>
            </a:solidFill>
            <a:latin typeface="Comic Sans MS" pitchFamily="66" charset="0"/>
          </a:endParaRPr>
        </a:p>
      </dsp:txBody>
      <dsp:txXfrm>
        <a:off x="5334223" y="1446164"/>
        <a:ext cx="1635837" cy="1633633"/>
      </dsp:txXfrm>
    </dsp:sp>
    <dsp:sp modelId="{F7B38FF7-09B1-48D0-A5BB-B3874FBA068D}">
      <dsp:nvSpPr>
        <dsp:cNvPr id="0" name=""/>
        <dsp:cNvSpPr/>
      </dsp:nvSpPr>
      <dsp:spPr>
        <a:xfrm>
          <a:off x="7265193" y="1357788"/>
          <a:ext cx="1462211" cy="1810385"/>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smtClean="0">
              <a:solidFill>
                <a:schemeClr val="tx1"/>
              </a:solidFill>
              <a:latin typeface="Comic Sans MS" pitchFamily="66" charset="0"/>
            </a:rPr>
            <a:t>Plataforma de distribución y distribución minorista (DISTRIBUCIÓN</a:t>
          </a:r>
          <a:r>
            <a:rPr lang="es-ES" sz="1000" b="1" kern="1200" dirty="0" smtClean="0">
              <a:solidFill>
                <a:schemeClr val="tx1"/>
              </a:solidFill>
              <a:latin typeface="Comic Sans MS" pitchFamily="66" charset="0"/>
            </a:rPr>
            <a:t>)</a:t>
          </a:r>
          <a:endParaRPr lang="es-ES" sz="1000" b="1" kern="1200" dirty="0">
            <a:solidFill>
              <a:schemeClr val="tx1"/>
            </a:solidFill>
            <a:latin typeface="Comic Sans MS" pitchFamily="66" charset="0"/>
          </a:endParaRPr>
        </a:p>
      </dsp:txBody>
      <dsp:txXfrm>
        <a:off x="7336572" y="1429167"/>
        <a:ext cx="1319453" cy="16676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6AE29-0731-4D66-AB59-4790C8303389}">
      <dsp:nvSpPr>
        <dsp:cNvPr id="0" name=""/>
        <dsp:cNvSpPr/>
      </dsp:nvSpPr>
      <dsp:spPr>
        <a:xfrm>
          <a:off x="1378296" y="2179"/>
          <a:ext cx="3243735" cy="81093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1" kern="1200" dirty="0" smtClean="0">
              <a:latin typeface="Comic Sans MS" pitchFamily="66" charset="0"/>
            </a:rPr>
            <a:t>Programa sanitario L+DDD</a:t>
          </a:r>
          <a:endParaRPr lang="es-ES" sz="1400" b="1" kern="1200" dirty="0">
            <a:latin typeface="Comic Sans MS" pitchFamily="66" charset="0"/>
          </a:endParaRPr>
        </a:p>
      </dsp:txBody>
      <dsp:txXfrm>
        <a:off x="1402047" y="25930"/>
        <a:ext cx="3196233" cy="763431"/>
      </dsp:txXfrm>
    </dsp:sp>
    <dsp:sp modelId="{306E416C-92CE-46D7-8576-DA9AD38FF2D8}">
      <dsp:nvSpPr>
        <dsp:cNvPr id="0" name=""/>
        <dsp:cNvSpPr/>
      </dsp:nvSpPr>
      <dsp:spPr>
        <a:xfrm rot="5400000">
          <a:off x="2848113" y="833387"/>
          <a:ext cx="304100" cy="364920"/>
        </a:xfrm>
        <a:prstGeom prst="rightArrow">
          <a:avLst>
            <a:gd name="adj1" fmla="val 60000"/>
            <a:gd name="adj2" fmla="val 5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rot="-5400000">
        <a:off x="2890687" y="863797"/>
        <a:ext cx="218952" cy="212870"/>
      </dsp:txXfrm>
    </dsp:sp>
    <dsp:sp modelId="{46211670-F92A-4E1F-AC7F-59F6B492AA6F}">
      <dsp:nvSpPr>
        <dsp:cNvPr id="0" name=""/>
        <dsp:cNvSpPr/>
      </dsp:nvSpPr>
      <dsp:spPr>
        <a:xfrm>
          <a:off x="1378296" y="1218580"/>
          <a:ext cx="3243735" cy="810933"/>
        </a:xfrm>
        <a:prstGeom prst="roundRect">
          <a:avLst>
            <a:gd name="adj" fmla="val 10000"/>
          </a:avLst>
        </a:prstGeom>
        <a:gradFill rotWithShape="0">
          <a:gsLst>
            <a:gs pos="0">
              <a:schemeClr val="accent2">
                <a:hueOff val="1560506"/>
                <a:satOff val="-1946"/>
                <a:lumOff val="458"/>
                <a:alphaOff val="0"/>
                <a:tint val="50000"/>
                <a:satMod val="300000"/>
              </a:schemeClr>
            </a:gs>
            <a:gs pos="35000">
              <a:schemeClr val="accent2">
                <a:hueOff val="1560506"/>
                <a:satOff val="-1946"/>
                <a:lumOff val="458"/>
                <a:alphaOff val="0"/>
                <a:tint val="37000"/>
                <a:satMod val="300000"/>
              </a:schemeClr>
            </a:gs>
            <a:gs pos="100000">
              <a:schemeClr val="accent2">
                <a:hueOff val="1560506"/>
                <a:satOff val="-1946"/>
                <a:lumOff val="45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1" kern="1200" dirty="0" smtClean="0">
              <a:latin typeface="Comic Sans MS" pitchFamily="66" charset="0"/>
            </a:rPr>
            <a:t>Programas nacionales de prevención y lucha de enfermedades</a:t>
          </a:r>
          <a:endParaRPr lang="es-ES" sz="1400" b="1" kern="1200" dirty="0">
            <a:latin typeface="Comic Sans MS" pitchFamily="66" charset="0"/>
          </a:endParaRPr>
        </a:p>
      </dsp:txBody>
      <dsp:txXfrm>
        <a:off x="1402047" y="1242331"/>
        <a:ext cx="3196233" cy="763431"/>
      </dsp:txXfrm>
    </dsp:sp>
    <dsp:sp modelId="{BAD4DA99-3FE4-49E7-B561-B2CA9DD45152}">
      <dsp:nvSpPr>
        <dsp:cNvPr id="0" name=""/>
        <dsp:cNvSpPr/>
      </dsp:nvSpPr>
      <dsp:spPr>
        <a:xfrm rot="5400000">
          <a:off x="2848113" y="2049787"/>
          <a:ext cx="304100" cy="364920"/>
        </a:xfrm>
        <a:prstGeom prst="rightArrow">
          <a:avLst>
            <a:gd name="adj1" fmla="val 60000"/>
            <a:gd name="adj2" fmla="val 50000"/>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rot="-5400000">
        <a:off x="2890687" y="2080197"/>
        <a:ext cx="218952" cy="212870"/>
      </dsp:txXfrm>
    </dsp:sp>
    <dsp:sp modelId="{F1C541DE-4F63-4EC7-B095-ADA49F982DCA}">
      <dsp:nvSpPr>
        <dsp:cNvPr id="0" name=""/>
        <dsp:cNvSpPr/>
      </dsp:nvSpPr>
      <dsp:spPr>
        <a:xfrm>
          <a:off x="1378296" y="2434981"/>
          <a:ext cx="3243735" cy="810933"/>
        </a:xfrm>
        <a:prstGeom prst="roundRect">
          <a:avLst>
            <a:gd name="adj" fmla="val 10000"/>
          </a:avLst>
        </a:prstGeom>
        <a:gradFill rotWithShape="0">
          <a:gsLst>
            <a:gs pos="0">
              <a:schemeClr val="accent2">
                <a:hueOff val="3121013"/>
                <a:satOff val="-3893"/>
                <a:lumOff val="915"/>
                <a:alphaOff val="0"/>
                <a:tint val="50000"/>
                <a:satMod val="300000"/>
              </a:schemeClr>
            </a:gs>
            <a:gs pos="35000">
              <a:schemeClr val="accent2">
                <a:hueOff val="3121013"/>
                <a:satOff val="-3893"/>
                <a:lumOff val="915"/>
                <a:alphaOff val="0"/>
                <a:tint val="37000"/>
                <a:satMod val="300000"/>
              </a:schemeClr>
            </a:gs>
            <a:gs pos="100000">
              <a:schemeClr val="accent2">
                <a:hueOff val="3121013"/>
                <a:satOff val="-3893"/>
                <a:lumOff val="91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1" kern="1200" dirty="0" smtClean="0">
              <a:latin typeface="Comic Sans MS" pitchFamily="66" charset="0"/>
            </a:rPr>
            <a:t>Programas de control sanitario y erradicación de enfermedades</a:t>
          </a:r>
          <a:endParaRPr lang="es-ES" sz="1400" b="1" kern="1200" dirty="0">
            <a:latin typeface="Comic Sans MS" pitchFamily="66" charset="0"/>
          </a:endParaRPr>
        </a:p>
      </dsp:txBody>
      <dsp:txXfrm>
        <a:off x="1402047" y="2458732"/>
        <a:ext cx="3196233" cy="763431"/>
      </dsp:txXfrm>
    </dsp:sp>
    <dsp:sp modelId="{FF0CEE1C-C5E2-4642-9B3E-1D239958A472}">
      <dsp:nvSpPr>
        <dsp:cNvPr id="0" name=""/>
        <dsp:cNvSpPr/>
      </dsp:nvSpPr>
      <dsp:spPr>
        <a:xfrm rot="5400000">
          <a:off x="2848113" y="3266188"/>
          <a:ext cx="304100" cy="364920"/>
        </a:xfrm>
        <a:prstGeom prst="rightArrow">
          <a:avLst>
            <a:gd name="adj1" fmla="val 60000"/>
            <a:gd name="adj2" fmla="val 5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rot="-5400000">
        <a:off x="2890687" y="3296598"/>
        <a:ext cx="218952" cy="212870"/>
      </dsp:txXfrm>
    </dsp:sp>
    <dsp:sp modelId="{DE76CFD0-D19A-47AD-9283-DBAC4B257F33}">
      <dsp:nvSpPr>
        <dsp:cNvPr id="0" name=""/>
        <dsp:cNvSpPr/>
      </dsp:nvSpPr>
      <dsp:spPr>
        <a:xfrm>
          <a:off x="1378296" y="3651382"/>
          <a:ext cx="3243735" cy="810933"/>
        </a:xfrm>
        <a:prstGeom prst="roundRect">
          <a:avLst>
            <a:gd name="adj" fmla="val 1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1" kern="1200" dirty="0" smtClean="0">
              <a:latin typeface="Comic Sans MS" pitchFamily="66" charset="0"/>
            </a:rPr>
            <a:t>Certificados sanitarios actualizados</a:t>
          </a:r>
          <a:endParaRPr lang="es-ES" sz="1400" b="1" kern="1200" dirty="0">
            <a:latin typeface="Comic Sans MS" pitchFamily="66" charset="0"/>
          </a:endParaRPr>
        </a:p>
      </dsp:txBody>
      <dsp:txXfrm>
        <a:off x="1402047" y="3675133"/>
        <a:ext cx="3196233" cy="7634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C5115-683B-4D63-BAB3-2F0388F0AF68}">
      <dsp:nvSpPr>
        <dsp:cNvPr id="0" name=""/>
        <dsp:cNvSpPr/>
      </dsp:nvSpPr>
      <dsp:spPr>
        <a:xfrm>
          <a:off x="3239439" y="13472"/>
          <a:ext cx="1649349" cy="15089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b="1" kern="1200" dirty="0" smtClean="0">
              <a:latin typeface="Comic Sans MS" pitchFamily="66" charset="0"/>
            </a:rPr>
            <a:t>Libres de hambre y sed</a:t>
          </a:r>
          <a:endParaRPr lang="es-ES" sz="1400" b="1" kern="1200" dirty="0">
            <a:latin typeface="Comic Sans MS" pitchFamily="66" charset="0"/>
          </a:endParaRPr>
        </a:p>
      </dsp:txBody>
      <dsp:txXfrm>
        <a:off x="3480981" y="234450"/>
        <a:ext cx="1166265" cy="1066978"/>
      </dsp:txXfrm>
    </dsp:sp>
    <dsp:sp modelId="{3507ACAF-A084-4E6A-A24F-F199EADCBF85}">
      <dsp:nvSpPr>
        <dsp:cNvPr id="0" name=""/>
        <dsp:cNvSpPr/>
      </dsp:nvSpPr>
      <dsp:spPr>
        <a:xfrm rot="2160000">
          <a:off x="4796548" y="1152339"/>
          <a:ext cx="360481" cy="5573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s-ES" sz="2300" kern="1200"/>
        </a:p>
      </dsp:txBody>
      <dsp:txXfrm>
        <a:off x="4806875" y="1232035"/>
        <a:ext cx="252337" cy="334438"/>
      </dsp:txXfrm>
    </dsp:sp>
    <dsp:sp modelId="{ADA53156-4292-4AD7-9284-9B6BCE9147B1}">
      <dsp:nvSpPr>
        <dsp:cNvPr id="0" name=""/>
        <dsp:cNvSpPr/>
      </dsp:nvSpPr>
      <dsp:spPr>
        <a:xfrm>
          <a:off x="4938267" y="1381625"/>
          <a:ext cx="2267919" cy="169058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b="1" kern="1200" dirty="0" smtClean="0">
              <a:latin typeface="Comic Sans MS" pitchFamily="66" charset="0"/>
            </a:rPr>
            <a:t>Libres de factores medioambientales perjudiciales</a:t>
          </a:r>
          <a:endParaRPr lang="es-ES" sz="1400" b="1" kern="1200" dirty="0">
            <a:latin typeface="Comic Sans MS" pitchFamily="66" charset="0"/>
          </a:endParaRPr>
        </a:p>
      </dsp:txBody>
      <dsp:txXfrm>
        <a:off x="5270396" y="1629206"/>
        <a:ext cx="1603661" cy="1195426"/>
      </dsp:txXfrm>
    </dsp:sp>
    <dsp:sp modelId="{35DF124F-270F-4BE2-A518-F8F0A86BE3EC}">
      <dsp:nvSpPr>
        <dsp:cNvPr id="0" name=""/>
        <dsp:cNvSpPr/>
      </dsp:nvSpPr>
      <dsp:spPr>
        <a:xfrm rot="6480000">
          <a:off x="5526073" y="3080200"/>
          <a:ext cx="356701" cy="5573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s-ES" sz="2300" kern="1200"/>
        </a:p>
      </dsp:txBody>
      <dsp:txXfrm rot="10800000">
        <a:off x="5596112" y="3140793"/>
        <a:ext cx="249691" cy="334438"/>
      </dsp:txXfrm>
    </dsp:sp>
    <dsp:sp modelId="{D951F884-0929-459E-BAD6-B9EC72148D8F}">
      <dsp:nvSpPr>
        <dsp:cNvPr id="0" name=""/>
        <dsp:cNvSpPr/>
      </dsp:nvSpPr>
      <dsp:spPr>
        <a:xfrm>
          <a:off x="4335350" y="3644755"/>
          <a:ext cx="1939690" cy="18856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b="1" kern="1200" dirty="0" smtClean="0">
              <a:latin typeface="Comic Sans MS" pitchFamily="66" charset="0"/>
            </a:rPr>
            <a:t>Libres de dolor y enfermedad </a:t>
          </a:r>
          <a:endParaRPr lang="es-ES" sz="1400" b="1" kern="1200" dirty="0">
            <a:latin typeface="Comic Sans MS" pitchFamily="66" charset="0"/>
          </a:endParaRPr>
        </a:p>
      </dsp:txBody>
      <dsp:txXfrm>
        <a:off x="4619411" y="3920907"/>
        <a:ext cx="1371568" cy="1333381"/>
      </dsp:txXfrm>
    </dsp:sp>
    <dsp:sp modelId="{D10785B9-E4F0-41AE-A199-D7C139D47C84}">
      <dsp:nvSpPr>
        <dsp:cNvPr id="0" name=""/>
        <dsp:cNvSpPr/>
      </dsp:nvSpPr>
      <dsp:spPr>
        <a:xfrm rot="10800000">
          <a:off x="3953913" y="4308899"/>
          <a:ext cx="269549" cy="5573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s-ES" sz="2300" kern="1200"/>
        </a:p>
      </dsp:txBody>
      <dsp:txXfrm rot="10800000">
        <a:off x="4034778" y="4420378"/>
        <a:ext cx="188684" cy="334438"/>
      </dsp:txXfrm>
    </dsp:sp>
    <dsp:sp modelId="{4D756F55-ECFB-46A8-AF63-0522691C01F9}">
      <dsp:nvSpPr>
        <dsp:cNvPr id="0" name=""/>
        <dsp:cNvSpPr/>
      </dsp:nvSpPr>
      <dsp:spPr>
        <a:xfrm>
          <a:off x="1819296" y="3644755"/>
          <a:ext cx="2007470" cy="18856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b="1" kern="1200" dirty="0" smtClean="0">
              <a:latin typeface="Comic Sans MS" pitchFamily="66" charset="0"/>
            </a:rPr>
            <a:t>Libres para expresar su comportamiento natural</a:t>
          </a:r>
          <a:endParaRPr lang="es-ES" sz="1400" b="1" kern="1200" dirty="0">
            <a:latin typeface="Comic Sans MS" pitchFamily="66" charset="0"/>
          </a:endParaRPr>
        </a:p>
      </dsp:txBody>
      <dsp:txXfrm>
        <a:off x="2113283" y="3920907"/>
        <a:ext cx="1419496" cy="1333381"/>
      </dsp:txXfrm>
    </dsp:sp>
    <dsp:sp modelId="{00C00853-6F5E-43FA-A253-2A4EDBAF90AD}">
      <dsp:nvSpPr>
        <dsp:cNvPr id="0" name=""/>
        <dsp:cNvSpPr/>
      </dsp:nvSpPr>
      <dsp:spPr>
        <a:xfrm rot="15120000">
          <a:off x="2237767" y="3082184"/>
          <a:ext cx="373361" cy="5573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s-ES" sz="2300" kern="1200"/>
        </a:p>
      </dsp:txBody>
      <dsp:txXfrm rot="10800000">
        <a:off x="2311077" y="3246926"/>
        <a:ext cx="261353" cy="334438"/>
      </dsp:txXfrm>
    </dsp:sp>
    <dsp:sp modelId="{0A15E48C-9FDF-4008-9B2E-94EB507E590C}">
      <dsp:nvSpPr>
        <dsp:cNvPr id="0" name=""/>
        <dsp:cNvSpPr/>
      </dsp:nvSpPr>
      <dsp:spPr>
        <a:xfrm>
          <a:off x="1023413" y="1412501"/>
          <a:ext cx="2065175" cy="16288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b="1" kern="1200" dirty="0" smtClean="0">
              <a:latin typeface="Comic Sans MS" pitchFamily="66" charset="0"/>
            </a:rPr>
            <a:t>Libres de miedo y estrés </a:t>
          </a:r>
          <a:endParaRPr lang="es-ES" sz="1400" b="1" kern="1200" dirty="0">
            <a:latin typeface="Comic Sans MS" pitchFamily="66" charset="0"/>
          </a:endParaRPr>
        </a:p>
      </dsp:txBody>
      <dsp:txXfrm>
        <a:off x="1325851" y="1651039"/>
        <a:ext cx="1460299" cy="1151760"/>
      </dsp:txXfrm>
    </dsp:sp>
    <dsp:sp modelId="{49E3877F-2DBB-4025-B536-191F5EDEBAD0}">
      <dsp:nvSpPr>
        <dsp:cNvPr id="0" name=""/>
        <dsp:cNvSpPr/>
      </dsp:nvSpPr>
      <dsp:spPr>
        <a:xfrm rot="19440000">
          <a:off x="2910383" y="1184008"/>
          <a:ext cx="394931" cy="5573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s-ES" sz="2300" kern="1200"/>
        </a:p>
      </dsp:txBody>
      <dsp:txXfrm>
        <a:off x="2921697" y="1330307"/>
        <a:ext cx="276452" cy="33443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63625B-83E2-4A1A-BE61-BEEFD2620E95}" type="datetimeFigureOut">
              <a:rPr lang="es-ES" smtClean="0"/>
              <a:pPr/>
              <a:t>17/12/2013</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5FC451-5B1C-4D22-900D-3CC04EA866A3}" type="slidenum">
              <a:rPr lang="es-ES" smtClean="0"/>
              <a:pPr/>
              <a:t>‹Nº›</a:t>
            </a:fld>
            <a:endParaRPr lang="es-ES"/>
          </a:p>
        </p:txBody>
      </p:sp>
    </p:spTree>
    <p:extLst>
      <p:ext uri="{BB962C8B-B14F-4D97-AF65-F5344CB8AC3E}">
        <p14:creationId xmlns:p14="http://schemas.microsoft.com/office/powerpoint/2010/main" xmlns="" val="2211532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55FC451-5B1C-4D22-900D-3CC04EA866A3}" type="slidenum">
              <a:rPr lang="es-ES" smtClean="0"/>
              <a:pPr/>
              <a:t>35</a:t>
            </a:fld>
            <a:endParaRPr lang="es-ES"/>
          </a:p>
        </p:txBody>
      </p:sp>
    </p:spTree>
    <p:extLst>
      <p:ext uri="{BB962C8B-B14F-4D97-AF65-F5344CB8AC3E}">
        <p14:creationId xmlns:p14="http://schemas.microsoft.com/office/powerpoint/2010/main" xmlns="" val="72739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55FC451-5B1C-4D22-900D-3CC04EA866A3}" type="slidenum">
              <a:rPr lang="es-ES" smtClean="0"/>
              <a:pPr/>
              <a:t>44</a:t>
            </a:fld>
            <a:endParaRPr lang="es-ES"/>
          </a:p>
        </p:txBody>
      </p:sp>
    </p:spTree>
    <p:extLst>
      <p:ext uri="{BB962C8B-B14F-4D97-AF65-F5344CB8AC3E}">
        <p14:creationId xmlns:p14="http://schemas.microsoft.com/office/powerpoint/2010/main" xmlns="" val="1991650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55FC451-5B1C-4D22-900D-3CC04EA866A3}" type="slidenum">
              <a:rPr lang="es-ES" smtClean="0"/>
              <a:pPr/>
              <a:t>45</a:t>
            </a:fld>
            <a:endParaRPr lang="es-ES"/>
          </a:p>
        </p:txBody>
      </p:sp>
    </p:spTree>
    <p:extLst>
      <p:ext uri="{BB962C8B-B14F-4D97-AF65-F5344CB8AC3E}">
        <p14:creationId xmlns:p14="http://schemas.microsoft.com/office/powerpoint/2010/main" xmlns="" val="802901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F3D0F94A-9998-41BB-AD9B-BB89D6762102}" type="datetime1">
              <a:rPr lang="es-ES" smtClean="0"/>
              <a:pPr/>
              <a:t>17/12/2013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CE80CD3-30BC-4483-9D44-C7BBE6F797AC}" type="slidenum">
              <a:rPr lang="es-ES" smtClean="0"/>
              <a:pPr/>
              <a:t>‹Nº›</a:t>
            </a:fld>
            <a:endParaRPr lang="es-ES"/>
          </a:p>
        </p:txBody>
      </p:sp>
    </p:spTree>
    <p:extLst>
      <p:ext uri="{BB962C8B-B14F-4D97-AF65-F5344CB8AC3E}">
        <p14:creationId xmlns:p14="http://schemas.microsoft.com/office/powerpoint/2010/main" xmlns="" val="3505548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CA680FD-8577-40C3-BBCF-034E366FAB75}" type="datetime1">
              <a:rPr lang="es-ES" smtClean="0"/>
              <a:pPr/>
              <a:t>17/12/2013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CE80CD3-30BC-4483-9D44-C7BBE6F797AC}" type="slidenum">
              <a:rPr lang="es-ES" smtClean="0"/>
              <a:pPr/>
              <a:t>‹Nº›</a:t>
            </a:fld>
            <a:endParaRPr lang="es-ES"/>
          </a:p>
        </p:txBody>
      </p:sp>
    </p:spTree>
    <p:extLst>
      <p:ext uri="{BB962C8B-B14F-4D97-AF65-F5344CB8AC3E}">
        <p14:creationId xmlns:p14="http://schemas.microsoft.com/office/powerpoint/2010/main" xmlns="" val="22203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A7BD03C-9684-4C49-981E-B549E8C36A89}" type="datetime1">
              <a:rPr lang="es-ES" smtClean="0"/>
              <a:pPr/>
              <a:t>17/12/2013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CE80CD3-30BC-4483-9D44-C7BBE6F797AC}" type="slidenum">
              <a:rPr lang="es-ES" smtClean="0"/>
              <a:pPr/>
              <a:t>‹Nº›</a:t>
            </a:fld>
            <a:endParaRPr lang="es-ES"/>
          </a:p>
        </p:txBody>
      </p:sp>
    </p:spTree>
    <p:extLst>
      <p:ext uri="{BB962C8B-B14F-4D97-AF65-F5344CB8AC3E}">
        <p14:creationId xmlns:p14="http://schemas.microsoft.com/office/powerpoint/2010/main" xmlns="" val="3391644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6353D705-0107-4827-9C04-BAF848945685}" type="datetime1">
              <a:rPr lang="es-ES" smtClean="0"/>
              <a:pPr/>
              <a:t>17/12/2013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CE80CD3-30BC-4483-9D44-C7BBE6F797AC}" type="slidenum">
              <a:rPr lang="es-ES" smtClean="0"/>
              <a:pPr/>
              <a:t>‹Nº›</a:t>
            </a:fld>
            <a:endParaRPr lang="es-ES"/>
          </a:p>
        </p:txBody>
      </p:sp>
    </p:spTree>
    <p:extLst>
      <p:ext uri="{BB962C8B-B14F-4D97-AF65-F5344CB8AC3E}">
        <p14:creationId xmlns:p14="http://schemas.microsoft.com/office/powerpoint/2010/main" xmlns="" val="2057066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B1299BAB-4B46-4EF6-ABCE-EE4BA1FB999B}" type="datetime1">
              <a:rPr lang="es-ES" smtClean="0"/>
              <a:pPr/>
              <a:t>17/12/2013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CE80CD3-30BC-4483-9D44-C7BBE6F797AC}" type="slidenum">
              <a:rPr lang="es-ES" smtClean="0"/>
              <a:pPr/>
              <a:t>‹Nº›</a:t>
            </a:fld>
            <a:endParaRPr lang="es-ES"/>
          </a:p>
        </p:txBody>
      </p:sp>
    </p:spTree>
    <p:extLst>
      <p:ext uri="{BB962C8B-B14F-4D97-AF65-F5344CB8AC3E}">
        <p14:creationId xmlns:p14="http://schemas.microsoft.com/office/powerpoint/2010/main" xmlns="" val="2960231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41C27444-1141-44DE-9E28-B6E0627A197D}" type="datetime1">
              <a:rPr lang="es-ES" smtClean="0"/>
              <a:pPr/>
              <a:t>17/12/2013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CE80CD3-30BC-4483-9D44-C7BBE6F797AC}" type="slidenum">
              <a:rPr lang="es-ES" smtClean="0"/>
              <a:pPr/>
              <a:t>‹Nº›</a:t>
            </a:fld>
            <a:endParaRPr lang="es-ES"/>
          </a:p>
        </p:txBody>
      </p:sp>
    </p:spTree>
    <p:extLst>
      <p:ext uri="{BB962C8B-B14F-4D97-AF65-F5344CB8AC3E}">
        <p14:creationId xmlns:p14="http://schemas.microsoft.com/office/powerpoint/2010/main" xmlns="" val="855252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96C7E791-0AF1-4BA6-BC8D-91ECCBA0019E}" type="datetime1">
              <a:rPr lang="es-ES" smtClean="0"/>
              <a:pPr/>
              <a:t>17/12/2013</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7CE80CD3-30BC-4483-9D44-C7BBE6F797AC}" type="slidenum">
              <a:rPr lang="es-ES" smtClean="0"/>
              <a:pPr/>
              <a:t>‹Nº›</a:t>
            </a:fld>
            <a:endParaRPr lang="es-ES"/>
          </a:p>
        </p:txBody>
      </p:sp>
    </p:spTree>
    <p:extLst>
      <p:ext uri="{BB962C8B-B14F-4D97-AF65-F5344CB8AC3E}">
        <p14:creationId xmlns:p14="http://schemas.microsoft.com/office/powerpoint/2010/main" xmlns="" val="1806687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B5FB011-A122-4F3F-B9B9-7FAE12EAEB66}" type="datetime1">
              <a:rPr lang="es-ES" smtClean="0"/>
              <a:pPr/>
              <a:t>17/12/2013</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7CE80CD3-30BC-4483-9D44-C7BBE6F797AC}" type="slidenum">
              <a:rPr lang="es-ES" smtClean="0"/>
              <a:pPr/>
              <a:t>‹Nº›</a:t>
            </a:fld>
            <a:endParaRPr lang="es-ES"/>
          </a:p>
        </p:txBody>
      </p:sp>
    </p:spTree>
    <p:extLst>
      <p:ext uri="{BB962C8B-B14F-4D97-AF65-F5344CB8AC3E}">
        <p14:creationId xmlns:p14="http://schemas.microsoft.com/office/powerpoint/2010/main" xmlns="" val="20727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E4DEB81-178B-4A5B-8FA6-B5C20C4402DF}" type="datetime1">
              <a:rPr lang="es-ES" smtClean="0"/>
              <a:pPr/>
              <a:t>17/12/2013</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7CE80CD3-30BC-4483-9D44-C7BBE6F797AC}" type="slidenum">
              <a:rPr lang="es-ES" smtClean="0"/>
              <a:pPr/>
              <a:t>‹Nº›</a:t>
            </a:fld>
            <a:endParaRPr lang="es-ES"/>
          </a:p>
        </p:txBody>
      </p:sp>
    </p:spTree>
    <p:extLst>
      <p:ext uri="{BB962C8B-B14F-4D97-AF65-F5344CB8AC3E}">
        <p14:creationId xmlns:p14="http://schemas.microsoft.com/office/powerpoint/2010/main" xmlns="" val="2653967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30639E5-384A-4A6D-B508-532A71F8E772}" type="datetime1">
              <a:rPr lang="es-ES" smtClean="0"/>
              <a:pPr/>
              <a:t>17/12/2013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CE80CD3-30BC-4483-9D44-C7BBE6F797AC}" type="slidenum">
              <a:rPr lang="es-ES" smtClean="0"/>
              <a:pPr/>
              <a:t>‹Nº›</a:t>
            </a:fld>
            <a:endParaRPr lang="es-ES"/>
          </a:p>
        </p:txBody>
      </p:sp>
    </p:spTree>
    <p:extLst>
      <p:ext uri="{BB962C8B-B14F-4D97-AF65-F5344CB8AC3E}">
        <p14:creationId xmlns:p14="http://schemas.microsoft.com/office/powerpoint/2010/main" xmlns="" val="3825327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5AAFF8E-8688-45CC-815A-36F4A8A20B75}" type="datetime1">
              <a:rPr lang="es-ES" smtClean="0"/>
              <a:pPr/>
              <a:t>17/12/2013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CE80CD3-30BC-4483-9D44-C7BBE6F797AC}" type="slidenum">
              <a:rPr lang="es-ES" smtClean="0"/>
              <a:pPr/>
              <a:t>‹Nº›</a:t>
            </a:fld>
            <a:endParaRPr lang="es-ES"/>
          </a:p>
        </p:txBody>
      </p:sp>
    </p:spTree>
    <p:extLst>
      <p:ext uri="{BB962C8B-B14F-4D97-AF65-F5344CB8AC3E}">
        <p14:creationId xmlns:p14="http://schemas.microsoft.com/office/powerpoint/2010/main" xmlns="" val="1459424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BF400-2B55-4166-9152-E08582B21FBF}" type="datetime1">
              <a:rPr lang="es-ES" smtClean="0"/>
              <a:pPr/>
              <a:t>17/12/2013</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80CD3-30BC-4483-9D44-C7BBE6F797AC}" type="slidenum">
              <a:rPr lang="es-ES" smtClean="0"/>
              <a:pPr/>
              <a:t>‹Nº›</a:t>
            </a:fld>
            <a:endParaRPr lang="es-ES"/>
          </a:p>
        </p:txBody>
      </p:sp>
    </p:spTree>
    <p:extLst>
      <p:ext uri="{BB962C8B-B14F-4D97-AF65-F5344CB8AC3E}">
        <p14:creationId xmlns:p14="http://schemas.microsoft.com/office/powerpoint/2010/main" xmlns="" val="4237362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31.jpeg"/><Relationship Id="rId1" Type="http://schemas.openxmlformats.org/officeDocument/2006/relationships/slideLayout" Target="../slideLayouts/slideLayout2.xml"/><Relationship Id="rId4" Type="http://schemas.microsoft.com/office/2007/relationships/hdphoto" Target="../media/hdphoto13.wdp"/></Relationships>
</file>

<file path=ppt/slides/_rels/slide10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34.jpeg"/></Relationships>
</file>

<file path=ppt/slides/_rels/slide10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03.xml.rels><?xml version="1.0" encoding="UTF-8" standalone="yes"?>
<Relationships xmlns="http://schemas.openxmlformats.org/package/2006/relationships"><Relationship Id="rId3" Type="http://schemas.openxmlformats.org/officeDocument/2006/relationships/hyperlink" Target="http://www.magrama.gob.es/es/alimentacion/temas/calidad-agroalimentaria/calidad-comercial/" TargetMode="External"/><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40.jpeg"/><Relationship Id="rId1" Type="http://schemas.openxmlformats.org/officeDocument/2006/relationships/slideLayout" Target="../slideLayouts/slideLayout2.xml"/><Relationship Id="rId5" Type="http://schemas.openxmlformats.org/officeDocument/2006/relationships/image" Target="../media/image142.jpeg"/><Relationship Id="rId4" Type="http://schemas.openxmlformats.org/officeDocument/2006/relationships/image" Target="../media/image141.jpeg"/></Relationships>
</file>

<file path=ppt/slides/_rels/slide10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0.jpeg"/><Relationship Id="rId1" Type="http://schemas.openxmlformats.org/officeDocument/2006/relationships/slideLayout" Target="../slideLayouts/slideLayout2.xml"/><Relationship Id="rId5" Type="http://schemas.openxmlformats.org/officeDocument/2006/relationships/hyperlink" Target="http://www.magrama.gob.es/es/alimentacion/temas/calidad-agroalimentaria/calidad-diferenciada/dop/carnes/DOP_Ternasco_Aragon.aspx" TargetMode="External"/><Relationship Id="rId4" Type="http://schemas.openxmlformats.org/officeDocument/2006/relationships/image" Target="../media/image144.jpeg"/></Relationships>
</file>

<file path=ppt/slides/_rels/slide10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2.xml"/><Relationship Id="rId5" Type="http://schemas.openxmlformats.org/officeDocument/2006/relationships/hyperlink" Target="http://www.magrama.gob.es/es/alimentacion/temas/la-agricultura-ecologica/R(CEE)2092-1991_tcm7-52770.pdf" TargetMode="External"/><Relationship Id="rId4" Type="http://schemas.openxmlformats.org/officeDocument/2006/relationships/hyperlink" Target="http://www.magrama.gob.es/es/alimentacion/temas/la-agricultura-ecologica/R(CEE)834-2007_tcm7-8107.pdf"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2.xml"/><Relationship Id="rId6" Type="http://schemas.openxmlformats.org/officeDocument/2006/relationships/hyperlink" Target="http://www.magrama.gob.es/es/alimentacion/temas/la-agricultura-ecologica/" TargetMode="External"/><Relationship Id="rId5" Type="http://schemas.openxmlformats.org/officeDocument/2006/relationships/image" Target="../media/image147.jpeg"/><Relationship Id="rId4" Type="http://schemas.openxmlformats.org/officeDocument/2006/relationships/hyperlink" Target="http://www.caaearagon.com/" TargetMode="External"/></Relationships>
</file>

<file path=ppt/slides/_rels/slide10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59.png"/><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150.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hyperlink" Target="http://www.recogidadeanimales.e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eriste.aragon.es/apl_ganaderos/entradaganaderos.aspx"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http://www.aragon.e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aragon.es/DepartamentosOrganismosPublicos/Departamentos/AgriculturaGanaderioMedioAmbiente/AreasGenericas/AyudasySubvencione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9.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google.es/url?sa=i&amp;rct=j&amp;q=granjas+de+ovino&amp;source=images&amp;cd=&amp;cad=rja&amp;docid=E_HAThzcNkL4IM&amp;tbnid=_aAGthN0bBqFeM:&amp;ved=0CAUQjRw&amp;url=http://www.delaval.es/Conozca-a-nuestros-clientes/Fidel-Banos-Garcia/&amp;ei=oXH3UfM8xZfRBb3ZgfAO&amp;bvm=bv.49967636,d.ZG4&amp;psig=AFQjCNFfnjkB9WHjJE6lmxTWZK0bB77R4A&amp;ust=1375257361817144" TargetMode="Externa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google.es/url?sa=i&amp;rct=j&amp;q=se%C3%B1ales+de+alarma&amp;source=images&amp;cd=&amp;cad=rja&amp;docid=FA7Nmfuo7nDNTM&amp;tbnid=zVs9sOUpU_RHNM:&amp;ved=0CAUQjRw&amp;url=http://www.centroterapiainfantil.com/blog/senales-de-alarma-autismo/&amp;ei=Y4D3UfexJOqh0QW4zIGYDg&amp;bvm=bv.49967636,d.ZG4&amp;psig=AFQjCNEN8IZ0cA3agYJT-S6fCSL2TZYtSQ&amp;ust=1375261143420064" TargetMode="Externa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hyperlink" Target="http://www.google.es/url?sa=i&amp;rct=j&amp;q=atenci%C3%B3n&amp;source=images&amp;cd=&amp;cad=rja&amp;docid=KrkabhFjwo3iOM&amp;tbnid=hwbt2dEfXSzn7M:&amp;ved=0CAUQjRw&amp;url=http://josechamorro.es/la-atencion-la-capacidad-de-vivir-lo-que-sucede/&amp;ei=xIL3UdbjJKHM0AX96oCACw&amp;psig=AFQjCNGjnpJTXPe2AyDNHkPShLpaWyn0Fg&amp;ust=1375261580819092" TargetMode="Externa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hyperlink" Target="http://www.google.es/url?sa=i&amp;rct=j&amp;q=fardos%20de%20alfalfa&amp;source=images&amp;cd=&amp;cad=rja&amp;docid=LkgGxOJWXuqVMM&amp;tbnid=gI1njKFziXPOAM:&amp;ved=0CAUQjRw&amp;url=http://teno.olx.cl/fardos-de-alfalfa-iid-493892269&amp;ei=X4r3Uftw5KTRBf_3gfAF&amp;bvm=bv.49967636,d.ZG4&amp;psig=AFQjCNE25CNXlsCO9R0vCBChZ96T9n6Nyg&amp;ust=1375263649352700" TargetMode="External"/><Relationship Id="rId3" Type="http://schemas.openxmlformats.org/officeDocument/2006/relationships/image" Target="../media/image56.jpeg"/><Relationship Id="rId7" Type="http://schemas.openxmlformats.org/officeDocument/2006/relationships/image" Target="../media/image58.jpeg"/><Relationship Id="rId2" Type="http://schemas.openxmlformats.org/officeDocument/2006/relationships/hyperlink" Target="http://www.google.es/url?sa=i&amp;rct=j&amp;q=cultivo+de+cereales&amp;source=images&amp;cd=&amp;cad=rja&amp;docid=e5E9zIIElKJR-M&amp;tbnid=Yb3LL3rbEBjBUM:&amp;ved=0CAUQjRw&amp;url=http://www.ua.all.biz/es/cultivos-forrajeros-de-cereales-g1108149&amp;ei=cIj3UY3nJ8Ww0QXn7oGQAQ&amp;bvm=bv.49967636,d.ZG4&amp;psig=AFQjCNGHaBIn7TxxD3kDViR6009uIhi0_w&amp;ust=1375263208061578" TargetMode="External"/><Relationship Id="rId1" Type="http://schemas.openxmlformats.org/officeDocument/2006/relationships/slideLayout" Target="../slideLayouts/slideLayout2.xml"/><Relationship Id="rId6" Type="http://schemas.openxmlformats.org/officeDocument/2006/relationships/hyperlink" Target="http://www.google.es/url?sa=i&amp;rct=j&amp;q=alimento%20para%20ovejas&amp;source=images&amp;cd=&amp;cad=rja&amp;docid=gn7H57FQVeSgLM&amp;tbnid=THyGTCdpYTWNbM:&amp;ved=0CAUQjRw&amp;url=http://www.ar.all.biz/lnea-equino-especial-g99929&amp;ei=9In3UY-aLO-S0QWFiYDgAQ&amp;bvm=bv.49967636,d.ZG4&amp;psig=AFQjCNFPYOVlE7k3-OHgZgwPyXubNAxtvQ&amp;ust=1375263266573626" TargetMode="External"/><Relationship Id="rId5" Type="http://schemas.openxmlformats.org/officeDocument/2006/relationships/image" Target="../media/image57.jpeg"/><Relationship Id="rId4" Type="http://schemas.openxmlformats.org/officeDocument/2006/relationships/hyperlink" Target="http://www.google.es/url?sa=i&amp;rct=j&amp;q=alimento%20para%20ovejas&amp;source=images&amp;cd=&amp;cad=rja&amp;docid=xMLBV-o_f5uRMM&amp;tbnid=mFSPFB8Yu8SynM:&amp;ved=0CAUQjRw&amp;url=http://www.larepublica.co/agronegocios/el-desarrollo-productivo-de-los-ovinos-%07se-basa-en-una-alimentaci%C3%B3n-balanceada_25369&amp;ei=yYj3UbjrMeaT0QWjyoEo&amp;bvm=bv.49967636,d.ZG4&amp;psig=AFQjCNFPYOVlE7k3-OHgZgwPyXubNAxtvQ&amp;ust=1375263266573626" TargetMode="External"/><Relationship Id="rId9" Type="http://schemas.openxmlformats.org/officeDocument/2006/relationships/image" Target="../media/image59.jpeg"/></Relationships>
</file>

<file path=ppt/slides/_rels/slide59.xml.rels><?xml version="1.0" encoding="UTF-8" standalone="yes"?>
<Relationships xmlns="http://schemas.openxmlformats.org/package/2006/relationships"><Relationship Id="rId3" Type="http://schemas.openxmlformats.org/officeDocument/2006/relationships/hyperlink" Target="http://www.google.es/url?sa=i&amp;rct=j&amp;q=pastor%20cuidando%20a%20sus%20ovejas&amp;source=images&amp;cd=&amp;cad=rja&amp;docid=2r0N4buLrMvBHM&amp;tbnid=1nCEHCQgOz5McM:&amp;ved=0CAUQjRw&amp;url=http://imanesparalanevera.es/leyendas-imanes/&amp;ei=MI33UeyMEYOl0AXruICYBg&amp;psig=AFQjCNEPTwOdp5Mh1ohPrEaEiv11nNrHZw&amp;ust=1375264415899940" TargetMode="External"/><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hyperlink" Target="http://www.google.es/url?sa=i&amp;rct=j&amp;q=pastor%20joven%20cuidando%20a%20sus%20ovejas&amp;source=images&amp;cd=&amp;cad=rja&amp;docid=sSfbjcMuHe21aM&amp;tbnid=n9Y8-2EiKibpKM:&amp;ved=0CAUQjRw&amp;url=http://fueradeserie.expansion.com/2013/04/19/gastroteca/1366364887.html&amp;ei=hY33UamQAebM0QXgl4GACA&amp;psig=AFQjCNFLtGUCGUJrS74TjMoXeJGw89I6fg&amp;ust=1375264490981481" TargetMode="External"/><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65.jpe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hyperlink" Target="http://www.google.es/url?sa=i&amp;rct=j&amp;q=atenci%C3%B3n&amp;source=images&amp;cd=&amp;cad=rja&amp;docid=KrkabhFjwo3iOM&amp;tbnid=hwbt2dEfXSzn7M:&amp;ved=0CAUQjRw&amp;url=http://josechamorro.es/la-atencion-la-capacidad-de-vivir-lo-que-sucede/&amp;ei=xIL3UdbjJKHM0AX96oCACw&amp;psig=AFQjCNGjnpJTXPe2AyDNHkPShLpaWyn0Fg&amp;ust=1375261580819092" TargetMode="External"/><Relationship Id="rId5" Type="http://schemas.microsoft.com/office/2007/relationships/hdphoto" Target="../media/hdphoto7.wdp"/><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google.es/url?sa=i&amp;rct=j&amp;q=atenci%C3%B3n&amp;source=images&amp;cd=&amp;cad=rja&amp;docid=KrkabhFjwo3iOM&amp;tbnid=hwbt2dEfXSzn7M:&amp;ved=0CAUQjRw&amp;url=http://josechamorro.es/la-atencion-la-capacidad-de-vivir-lo-que-sucede/&amp;ei=xIL3UdbjJKHM0AX96oCACw&amp;psig=AFQjCNGjnpJTXPe2AyDNHkPShLpaWyn0Fg&amp;ust=1375261580819092"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www.google.es/url?sa=i&amp;rct=j&amp;q=atenci%C3%B3n&amp;source=images&amp;cd=&amp;cad=rja&amp;docid=KrkabhFjwo3iOM&amp;tbnid=hwbt2dEfXSzn7M:&amp;ved=0CAUQjRw&amp;url=http://josechamorro.es/la-atencion-la-capacidad-de-vivir-lo-que-sucede/&amp;ei=xIL3UdbjJKHM0AX96oCACw&amp;psig=AFQjCNGjnpJTXPe2AyDNHkPShLpaWyn0Fg&amp;ust=1375261580819092"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www.google.es/url?sa=i&amp;rct=j&amp;q=interrogantes&amp;source=images&amp;cd=&amp;cad=rja&amp;docid=zHGOhaU73Sk75M&amp;tbnid=8nspi9ca3ZbQfM:&amp;ved=0CAUQjRw&amp;url=http://niunpuntitosomoseneluniverso.blogspot.com/2011_08_01_archive.html&amp;ei=hQb5UbzhCMyS0QXfqoCABQ&amp;bvm=bv.49967636,d.ZG4&amp;psig=AFQjCNF3EgOBzQOvYtrvtGNX2o0ZGGltCA&amp;ust=1375361015697997" TargetMode="Externa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hyperlink" Target="http://www.google.es/url?sa=i&amp;rct=j&amp;q=edad%20ganado%20ovino%20por%20dentadura&amp;source=images&amp;cd=&amp;cad=rja&amp;docid=Y4ZoO6t-MpeTVM&amp;tbnid=EQgd0Dq3XH9rEM:&amp;ved=0CAUQjRw&amp;url=http://www.monografias.com/trabajos81/dientes/dientes2.shtml&amp;ei=HQf5UYOPIJL20gWz8YHIAg&amp;bvm=bv.49967636,d.ZG4&amp;psig=AFQjCNG-P219a0yv-Uq8W7FFCZjA11SDDg&amp;ust=1375361175381168"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www.google.es/url?sa=i&amp;rct=j&amp;q=corderas&amp;source=images&amp;cd=&amp;cad=rja&amp;docid=IcSgP7Bkzbr9JM&amp;tbnid=nlXtAwjyWy8hiM:&amp;ved=0CAUQjRw&amp;url=http://oviaragonblog.com/tag/corderas/&amp;ei=hw35Ub_oEcrT0QWrhYCoAg&amp;psig=AFQjCNF5nqGTP0MxkxRw4sNRnotp_JTGUg&amp;ust=1375362817922710" TargetMode="External"/><Relationship Id="rId3" Type="http://schemas.openxmlformats.org/officeDocument/2006/relationships/image" Target="../media/image71.jpeg"/><Relationship Id="rId7" Type="http://schemas.openxmlformats.org/officeDocument/2006/relationships/image" Target="../media/image73.jpeg"/><Relationship Id="rId2" Type="http://schemas.openxmlformats.org/officeDocument/2006/relationships/hyperlink" Target="http://www.google.es/url?sa=i&amp;rct=j&amp;q=RECENTALES%20OVEJAS&amp;source=images&amp;cd=&amp;cad=rja&amp;docid=MzCHLhiebt3DXM&amp;tbnid=9999AllskHNCwM:&amp;ved=0CAUQjRw&amp;url=http://pan-aveiro.blogspot.com/&amp;ei=-gv5Uda2Hcr30gWcpoGACw&amp;psig=AFQjCNFUt_wyDCJjc3feQw9JkyFx1iSntA&amp;ust=1375362397986823" TargetMode="External"/><Relationship Id="rId1" Type="http://schemas.openxmlformats.org/officeDocument/2006/relationships/slideLayout" Target="../slideLayouts/slideLayout2.xml"/><Relationship Id="rId6" Type="http://schemas.openxmlformats.org/officeDocument/2006/relationships/hyperlink" Target="http://www.google.es/url?sa=i&amp;rct=j&amp;q=ternasco%20vivo&amp;source=images&amp;cd=&amp;cad=rja&amp;docid=UIxne4FNLfCaSM&amp;tbnid=T6c3uezRWZrMVM:&amp;ved=0CAUQjRw&amp;url=http://www.rasaaragonesa.com/raza-rasa-aragonesa/descripcion-de-productos/&amp;ei=3wz5UcLfG8qQ0AXa6oCgDg&amp;psig=AFQjCNFjw1DGIbuXBzsEwfQh24KMSccgtA&amp;ust=1375362648614993" TargetMode="External"/><Relationship Id="rId5" Type="http://schemas.openxmlformats.org/officeDocument/2006/relationships/image" Target="../media/image72.jpeg"/><Relationship Id="rId4" Type="http://schemas.openxmlformats.org/officeDocument/2006/relationships/hyperlink" Target="http://www.google.es/url?sa=i&amp;rct=j&amp;q=borrego&amp;source=images&amp;cd=&amp;cad=rja&amp;docid=q4krP5g5c9ZqWM&amp;tbnid=WtmP8WEUB5GyrM:&amp;ved=0CAUQjRw&amp;url=http://www.vagamundos.net/2008/gallery/Flora_y_Fauna/borrego&amp;ei=OQ35Ufi1NsST0AXyxYHQDg&amp;psig=AFQjCNFcF7h27Bl4DrXFmyoeAAwXZb0MOg&amp;ust=1375362724171807" TargetMode="External"/><Relationship Id="rId9" Type="http://schemas.openxmlformats.org/officeDocument/2006/relationships/image" Target="../media/image74.jpeg"/></Relationships>
</file>

<file path=ppt/slides/_rels/slide67.xml.rels><?xml version="1.0" encoding="UTF-8" standalone="yes"?>
<Relationships xmlns="http://schemas.openxmlformats.org/package/2006/relationships"><Relationship Id="rId8" Type="http://schemas.openxmlformats.org/officeDocument/2006/relationships/hyperlink" Target="http://www.google.es/url?sa=i&amp;rct=j&amp;q=oveja%20rasa%20aragonesa&amp;source=images&amp;cd=&amp;cad=rja&amp;docid=43pYORt7tCQVHM&amp;tbnid=Fhj7AeERFkUbTM:&amp;ved=0CAUQjRw&amp;url=http://www.feagas.com/index.php?option=com_content&amp;view=article&amp;id=13285:upra-grupo-pastores-presenta-el-curso-mejora-genetica-y-futuro-de-la-pac-&amp;catid=92:feagas-destacadas&amp;ei=ygr5Uc3GIuqq0QW1l4DQDA&amp;bvm=bv.49967636,d.ZG4&amp;psig=AFQjCNFm9hBnCv3WK7xroXILzXrBdgKoMw&amp;ust=1375362073104589" TargetMode="External"/><Relationship Id="rId3" Type="http://schemas.microsoft.com/office/2007/relationships/hdphoto" Target="../media/hdphoto8.wdp"/><Relationship Id="rId7" Type="http://schemas.openxmlformats.org/officeDocument/2006/relationships/image" Target="../media/image77.jpe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hyperlink" Target="http://www.google.es/url?sa=i&amp;rct=j&amp;q=oveja%20rasa%20aragonesa&amp;source=images&amp;cd=&amp;docid=43pYORt7tCQVHM&amp;tbnid=Fhj7AeERFkUbTM:&amp;ved=0CAUQjRw&amp;url=http://www.feagas.com/index.php/es/razas/especie-ovina/rasa-aragonesa&amp;ei=nQr5Ud62NaHH0QXJzYDQBA&amp;bvm=bv.49967636,d.ZG4&amp;psig=AFQjCNFm9hBnCv3WK7xroXILzXrBdgKoMw&amp;ust=1375362073104589" TargetMode="External"/><Relationship Id="rId11" Type="http://schemas.openxmlformats.org/officeDocument/2006/relationships/image" Target="../media/image79.png"/><Relationship Id="rId5" Type="http://schemas.openxmlformats.org/officeDocument/2006/relationships/image" Target="../media/image76.gif"/><Relationship Id="rId10" Type="http://schemas.openxmlformats.org/officeDocument/2006/relationships/hyperlink" Target="http://www.google.es/url?sa=i&amp;rct=j&amp;q=c%C3%B3digos%20de%20barras&amp;source=images&amp;cd=&amp;cad=rja&amp;docid=RSHselRhxtQ67M&amp;tbnid=NhHsuK1VYBYW6M:&amp;ved=0CAUQjRw&amp;url=http://masquevinilo.com/urbanos/69-vinilo-decorativo-codigo-de-barras.html&amp;ei=Wwv5UbK4AfTz0gWQm4D4Bg&amp;psig=AFQjCNF_L10PyJxx4TeHmp5VqX2q2qr7eQ&amp;ust=1375362239159107" TargetMode="External"/><Relationship Id="rId4" Type="http://schemas.openxmlformats.org/officeDocument/2006/relationships/hyperlink" Target="http://www.google.es/url?sa=i&amp;rct=j&amp;q=trazavilidad+en+el+ganado+bobino&amp;source=images&amp;cd=&amp;cad=rja&amp;docid=HH8KcSdFqyObaM&amp;tbnid=sjGHe6mTRdvYAM:&amp;ved=0CAUQjRw&amp;url=http://www.engormix.com/MA-ganaderia-carne/frigorifico/articulos/diferentes-sistemas-identificacion-utilizados-t1912/378-p0.htm&amp;ei=VQr5UczEA-mn0QXZpICwBw&amp;bvm=bv.49967636,d.ZG4&amp;psig=AFQjCNFq5ctr8G9VkIrAk0YQgnkCXMk9Iw&amp;ust=1375361983935908" TargetMode="External"/><Relationship Id="rId9" Type="http://schemas.openxmlformats.org/officeDocument/2006/relationships/image" Target="../media/image78.jpeg"/></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www.google.es/url?sa=i&amp;rct=j&amp;q=sanidad%20animal&amp;source=images&amp;cd=&amp;docid=KXhXH4LM7W8QxM&amp;tbnid=kgshgUC9KiXYEM:&amp;ved=0CAUQjRw&amp;url=http://www.hoyagro.es/bruselas-proyecta-una-nueva-ley-europea-sobre-sanidad-animal-1778/&amp;ei=Ixv5UcWSOeSY0QX_loCQAg&amp;psig=AFQjCNFI0XMQ8NelS_ggjLO6jX6UVqx5Ig&amp;ust=1375366294563966" TargetMode="Externa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hyperlink" Target="http://www.google.es/url?sa=i&amp;rct=j&amp;q=sanidad%20animal&amp;source=images&amp;cd=&amp;cad=rja&amp;docid=BV65yZ3FmqK68M&amp;tbnid=kmZv7dxCDKcsbM:&amp;ved=0CAUQjRw&amp;url=http://www.hoyagro.es/espaa-se-declara-libre-del-serotipo-4-2160/&amp;ei=hRv5UevWJu6b0AXDpIHABw&amp;psig=AFQjCNGlNjWDWzHGm9sHW7WwIuD0uYaczQ&amp;ust=1375366337589020" TargetMode="Externa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www.google.es/url?sa=i&amp;rct=j&amp;q=veterinario%20ovino&amp;source=images&amp;cd=&amp;cad=rja&amp;docid=bSrVydeVBDFqRM&amp;tbnid=2uOettZxIIqzrM:&amp;ved=0CAUQjRw&amp;url=http://www.centro-veterinario-segovia.es/veterinario-ovejas-cabras.html&amp;ei=Ix75UbPwIenD0QWemIDADg&amp;psig=AFQjCNGB_mAgkXzPhtm2j8rFZPlQCwWmWw&amp;ust=1375367057976973" TargetMode="Externa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hyperlink" Target="http://www.google.es/url?sa=i&amp;rct=j&amp;q=atenci%C3%B3n&amp;source=images&amp;cd=&amp;cad=rja&amp;docid=KrkabhFjwo3iOM&amp;tbnid=hwbt2dEfXSzn7M:&amp;ved=0CAUQjRw&amp;url=http://josechamorro.es/la-atencion-la-capacidad-de-vivir-lo-que-sucede/&amp;ei=xIL3UdbjJKHM0AX96oCACw&amp;psig=AFQjCNGjnpJTXPe2AyDNHkPShLpaWyn0Fg&amp;ust=1375261580819092"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www.google.es/url?sa=i&amp;rct=j&amp;q=brucelosis%20ovina&amp;source=images&amp;cd=&amp;cad=rja&amp;docid=ZfbjnuNf6taO4M&amp;tbnid=XByogjat2sgZ-M:&amp;ved=0CAUQjRw&amp;url=http://www.asturias.es/portal/site/webasturias/menuitem.6282925f26d862bcbc2b3510f2300030/?vgnextoid=ba06016db57ad310VgnVCM10000098030a0aRCRD&amp;ei=GyD5UazlA-GK0AXC1YDIBA&amp;psig=AFQjCNE3qsD1hauWgsm04VS8NpsnYXgjsA&amp;ust=1375367558831175" TargetMode="Externa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hyperlink" Target="http://www.google.es/url?sa=i&amp;rct=j&amp;q=lengua%20azul%20bovina&amp;source=images&amp;cd=&amp;cad=rja&amp;docid=I3SO8fM5wzSciM&amp;tbnid=LLEcxaCDYTvwzM:&amp;ved=0CAUQjRw&amp;url=http://noticiasdevalpacos.blogspot.com/2008/11/doena-da-lngua-azul-detectada-numa.html&amp;ei=sh_5UYeuBMqn0AWCsYHgCw&amp;psig=AFQjCNHPUQsYtNTpl529FQL-qIO_aUNOBA&amp;ust=1375367463484474"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s://eriste.aragon.es/apl_ganaderos/SeleccionCertificado.aspx"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hyperlink" Target="http://www.google.es/url?sa=i&amp;rct=j&amp;q=atenci%C3%B3n&amp;source=images&amp;cd=&amp;cad=rja&amp;docid=KrkabhFjwo3iOM&amp;tbnid=hwbt2dEfXSzn7M:&amp;ved=0CAUQjRw&amp;url=http://josechamorro.es/la-atencion-la-capacidad-de-vivir-lo-que-sucede/&amp;ei=xIL3UdbjJKHM0AX96oCACw&amp;psig=AFQjCNGjnpJTXPe2AyDNHkPShLpaWyn0Fg&amp;ust=1375261580819092" TargetMode="External"/><Relationship Id="rId1" Type="http://schemas.openxmlformats.org/officeDocument/2006/relationships/slideLayout" Target="../slideLayouts/slideLayout2.xml"/><Relationship Id="rId6" Type="http://schemas.openxmlformats.org/officeDocument/2006/relationships/hyperlink" Target="http://www.google.es/url?sa=i&amp;rct=j&amp;q=naves+ganado+ovino+en+aragon&amp;source=images&amp;cd=&amp;cad=rja&amp;docid=WmW8O5OyTW45gM&amp;tbnid=_52s0k3wz4bQOM:&amp;ved=0CAUQjRw&amp;url=http://corderoshermanosmolina.com/cabadero.html&amp;ei=x1L6UdCpN8zM0AWBqoCwDw&amp;bvm=bv.50165853,d.ZG4&amp;psig=AFQjCNHroFXqCo6qdu-a6pTUPKaIgnSDyw&amp;ust=1375446078375278" TargetMode="External"/><Relationship Id="rId5" Type="http://schemas.openxmlformats.org/officeDocument/2006/relationships/image" Target="../media/image86.jpeg"/><Relationship Id="rId4" Type="http://schemas.openxmlformats.org/officeDocument/2006/relationships/hyperlink" Target="http://www.google.es/url?sa=i&amp;rct=j&amp;q=secrecion%20nasal%20ovino&amp;source=images&amp;cd=&amp;cad=rja&amp;docid=YwyDTW7R6rplKM&amp;tbnid=Qr3FHla_MGXgeM:&amp;ved=0CAUQjRw&amp;url=http://sameens.dia.uned.es/Trabajos10/Trab_Publicos/Trab_2/Barros_Gonzalez_2/pagina4.htm&amp;ei=AVH6UfOnHIT60gWM7oGIDg&amp;bvm=bv.50165853,d.ZG4&amp;psig=AFQjCNGNT73sempjYjSUWy89fYmD1HdVeQ&amp;ust=1375445627343020"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www.google.es/url?sa=i&amp;rct=j&amp;q=naves+ganado+ovino+en+aragon&amp;source=images&amp;cd=&amp;cad=rja&amp;docid=WmW8O5OyTW45gM&amp;tbnid=_52s0k3wz4bQOM:&amp;ved=0CAUQjRw&amp;url=http://www.heraldo.es/noticias/teruel/oviaragon_reabrira_granja_ovina_los_gonzalez.html&amp;ei=9VT6UfXzKean0AW654GoDg&amp;bvm=bv.50165853,d.ZG4&amp;psig=AFQjCNHroFXqCo6qdu-a6pTUPKaIgnSDyw&amp;ust=1375446078375278" TargetMode="External"/><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hyperlink" Target="http://www.google.es/url?sa=i&amp;rct=j&amp;q=naves+ganado+ovino+en+aragon&amp;source=images&amp;cd=&amp;cad=rja&amp;docid=WmW8O5OyTW45gM&amp;tbnid=_52s0k3wz4bQOM:&amp;ved=0CAUQjRw&amp;url=http://www.coagacart.com/traza.htm&amp;ei=QFX6UZT3Ie6y0AWKjIGAAg&amp;bvm=bv.50165853,d.ZG4&amp;psig=AFQjCNHroFXqCo6qdu-a6pTUPKaIgnSDyw&amp;ust=1375446078375278"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www.google.es/url?sa=i&amp;rct=j&amp;q=atenci%C3%B3n&amp;source=images&amp;cd=&amp;cad=rja&amp;docid=KrkabhFjwo3iOM&amp;tbnid=hwbt2dEfXSzn7M:&amp;ved=0CAUQjRw&amp;url=http://josechamorro.es/la-atencion-la-capacidad-de-vivir-lo-que-sucede/&amp;ei=xIL3UdbjJKHM0AX96oCACw&amp;psig=AFQjCNGjnpJTXPe2AyDNHkPShLpaWyn0Fg&amp;ust=1375261580819092" TargetMode="Externa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hyperlink" Target="http://www.google.es/url?sa=i&amp;rct=j&amp;q=brucelosis+ovina&amp;source=images&amp;cd=&amp;cad=rja&amp;docid=1INIA3bncpCZ9M&amp;tbnid=7CoZubJ53SebzM:&amp;ved=0CAUQjRw&amp;url=http://www.ambitorural.com.ar/brucelosis_ovina.html&amp;ei=8Jb7Uc6zIeyX0AW_o4GgAg&amp;bvm=bv.50165853,d.ZG4&amp;psig=AFQjCNGnX6wzmUOliQq6HQh02ARJ8Ho5jg&amp;ust=1375529002027676"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3.png"/><Relationship Id="rId5" Type="http://schemas.microsoft.com/office/2007/relationships/hdphoto" Target="../media/hdphoto10.wdp"/><Relationship Id="rId4" Type="http://schemas.openxmlformats.org/officeDocument/2006/relationships/image" Target="../media/image9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8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14.jpeg"/><Relationship Id="rId3" Type="http://schemas.microsoft.com/office/2007/relationships/hdphoto" Target="../media/hdphoto12.wdp"/><Relationship Id="rId7" Type="http://schemas.openxmlformats.org/officeDocument/2006/relationships/image" Target="../media/image113.jpe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2.jpeg"/><Relationship Id="rId5" Type="http://schemas.microsoft.com/office/2007/relationships/hdphoto" Target="../media/hdphoto13.wdp"/><Relationship Id="rId4" Type="http://schemas.openxmlformats.org/officeDocument/2006/relationships/image" Target="../media/image111.png"/><Relationship Id="rId9" Type="http://schemas.openxmlformats.org/officeDocument/2006/relationships/image" Target="../media/image115.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image" Target="../media/image122.jpeg"/></Relationships>
</file>

<file path=ppt/slides/_rels/slide9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image" Target="../media/image126.jpeg"/></Relationships>
</file>

<file path=ppt/slides/_rels/slide97.xml.rels><?xml version="1.0" encoding="UTF-8" standalone="yes"?>
<Relationships xmlns="http://schemas.openxmlformats.org/package/2006/relationships"><Relationship Id="rId3" Type="http://schemas.openxmlformats.org/officeDocument/2006/relationships/hyperlink" Target="https://servicios.aragon.es/desforc-web/listado_form.do?pag=1&amp;idProc=433" TargetMode="External"/><Relationship Id="rId2" Type="http://schemas.openxmlformats.org/officeDocument/2006/relationships/hyperlink" Target="http://www.magrama.gob.es/es/ganaderia/legislacion/Aragon_GOSP_tcm7-144638.pdf" TargetMode="External"/><Relationship Id="rId1" Type="http://schemas.openxmlformats.org/officeDocument/2006/relationships/slideLayout" Target="../slideLayouts/slideLayout2.xml"/><Relationship Id="rId6" Type="http://schemas.openxmlformats.org/officeDocument/2006/relationships/image" Target="../media/image128.jpeg"/><Relationship Id="rId5" Type="http://schemas.microsoft.com/office/2007/relationships/hdphoto" Target="../media/hdphoto13.wdp"/><Relationship Id="rId4" Type="http://schemas.openxmlformats.org/officeDocument/2006/relationships/image" Target="../media/image111.png"/></Relationships>
</file>

<file path=ppt/slides/_rels/slide9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30.jpeg"/><Relationship Id="rId1" Type="http://schemas.openxmlformats.org/officeDocument/2006/relationships/slideLayout" Target="../slideLayouts/slideLayout2.xml"/><Relationship Id="rId4" Type="http://schemas.microsoft.com/office/2007/relationships/hdphoto" Target="../media/hdphoto13.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63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dirty="0"/>
          </a:p>
        </p:txBody>
      </p:sp>
      <p:sp>
        <p:nvSpPr>
          <p:cNvPr id="3" name="2 Subtítulo"/>
          <p:cNvSpPr>
            <a:spLocks noGrp="1"/>
          </p:cNvSpPr>
          <p:nvPr>
            <p:ph type="subTitle" idx="1"/>
          </p:nvPr>
        </p:nvSpPr>
        <p:spPr/>
        <p:txBody>
          <a:bodyPr/>
          <a:lstStyle/>
          <a:p>
            <a:endParaRPr lang="es-ES"/>
          </a:p>
        </p:txBody>
      </p:sp>
      <p:sp>
        <p:nvSpPr>
          <p:cNvPr id="4" name="AutoShape 2" descr="data:image/jpeg;base64,/9j/4AAQSkZJRgABAQAAAQABAAD/2wCEAAkGBg8QDw8RDxAVEBQUEBAQEBUVFBIXEBAUFBAYFRQYFBgYGyYqFxkjGRUUHzshIyopLC4vFh8xNTAsNSYrLCkBCQoKDgwOGg8PGiwjHyQuLCwsLC4pLC0pLCwsKiwsLCksLCwqLy4sKSwsLCwsLCwsKSwsLCwsLCksKSwsLCksLP/AABEIAJMBVwMBIgACEQEDEQH/xAAcAAEAAQUBAQAAAAAAAAAAAAAABgEDBAUHAgj/xABCEAACAQMCAwQHBQQIBwEAAAABAgADBBESIQUGMQdBUWETIjJxgZGhFCNCcrFSYsHwJDNDgpKy0fEWc4Ojs9LhFf/EABkBAQADAQEAAAAAAAAAAAAAAAABAwQFAv/EACsRAQACAgAGAQMCBwAAAAAAAAABAgMRBBITITFBUTKRsSJhFCMzQnGBof/aAAwDAQACEQMRAD8A7hERAREQEREBERAREQEREBERAREQEREBERAREQEREBERAREQEREBERAREQEREBERAREQEREBERAREQEREBERARE03NPMtOwoGq41MTppoDg1GPd7h1Jk1rNp1CLWisblta9wiKWdgqgZYsQFA8yek1fBeara8q1qduWcUtOp9J9E2rOyt34xOY2Zu+NXgStUIpj13Vc+jooNvVGcaj0ycn5TrvD7CnQppSpIERQAAP1PifOaMuKMUatO7fhnxZZyzuO0flkxETM0kREBERAREQEREBERAREQEREBERAREQEREBERAREQEoJWICIiAiIgIiICIiAiIgIiICcc7TeJmrfmnn1aCKgHdrcanP8AlHwnYajAAk7AbnyA6z564hcenr1qhP8AW1nbr0DP5eAIm/ga/rm0+mDjrapFfl1zs34L9nskdhh6/wB83jpP9WP8OD8TJXLVrTCoijoFVR7gMCXZjyXm9ptLZjrFaxEERE8PZERAREQEREBERAREQEREBERAREQEREBERAREQGYlAMSsBERAREQEREBERAREQERGYCJar3KU1LOwRRuWYgKPeTIzfdpnDaeQKrVj4UkZh1/aOB9Z7pjtf6Y28WvWn1TpuuYqzJZ3TIMsLeqV9+gzgCL6oHdjb3Y/2+k6uvanw+qrJUStTDAqSyAggjBzpY46zlJVQSAcgEhTvuAdj8sTqcFjtTcWjTlcbkrfU1l3jlO/9PY2tQnJNJQ35lGlvqDNvOedk3GgaVW1Zt0Y1KQPeje1j3Nn/FOhZnOz4+nkmrpYL8+OJViJTMpXKzy1VQQCQCc4Gdzjc48ZH+ZudrWyUgsKtX8NJWGvP7/7A8z8AZEOTuK3N/xYV6zZWnRqsEGfR0Q+FAUeJ8TucS+mC1qzee0Qz2z1i0UjvMuoxEShoIiICIiAiIgIiICIiAiIgIiICIiAiIgIiICIiAiIgIiICIiAiIgUMg3NfaWluz0bVRWqqdLsf6qmc4I8WYeA285d7S+ZHt6NO3oE+luNSZHtqmwOkddTEgD4yL8K7LLuqqms6W42wuC9QDbrggA/EzbgxY4jqZZ7eoZM2S8zyY47otxTjdxdNquazVT1APsL+VRsPlMMD9OvfOkV+yq1oo1SvfOqqCSxSmoUY88yPHgvB2OinxOopLYDPQPo/PLaVx78gbToU4jHr9ETr9oc2/D5N/qmN/5RjB3/AFE8lt/nJbxLs1vaal6JS5TTqBpnDkddlPtbeBkSwQSCCDkgg5BB7wR3HMvx5K3+mdqcmK1PqhkWN9Uo1EqUXZKinKke7BznqD4Se2Pa+6ri4ttbftU3Cg+elunzM51/Pl4fw+kyrDh9asWFCk9UqAWCDJAzjJHvjNix3jd4esWS9Pol0Gt2wgj7uzbO/t1FAHh7IOZG+M9oPELkFRUFFD+GiCrEY73Jz8sTSHhV0vtW9Ze7ejU/9ZesuAXddtNK2qucb+oyqPezYA+corhwU7xpbbLnv2nf2YCj35J+JJ/U5P6Ts3Z9y01nbFqoxVrFXqDvpgD1E94B38yZreTOzj7O63F2Q9UYamg3SkfEn8TfQefWTyYuK4mLxyU8NnCcNNJ57+VYiJz3QIiICIiAiIgIiICIiAiIgIiICIiAiIgIiICIiAiIgIiICIiAiJQwOV8W4qg5jpvcELToslJSTgLmiSrHwGt5017ymF1F1C4zksNOPfOP9pHCatK/q1XX1K5DU2/CSFCsp22bbPxkUamD5428p144Wualbb1205X8TbDe1Zj2l3aHzat7VWjROaFIk57qtTff8o7veT4SJZ2/3j+f5/nuhf58Zux44x1itWDLknJbml0jsl42xFW0c5Cj0tH90E4dfdkq394za888hrdBq9uAtwBuOi1h4N+9jofgZFuymgxv3fuW3cMfzOoAPyJ+E65OTxFulm5qOvw0dTDy2fN5BBIIwQcEHqpBwQR7x9JseXOJm1u6FYHAWoofGMNTY6XHy3+Elfajy16OoLykvqVCEr4/DU6K2PBht7wPGQPG2AcbbY7p1cd65se/lzMlJw318PpASxeX9KiuqtUSmucZdlUZ95Mw+WuJi5s7eqDnVTXV4hh6r5/vAzivMfGnvbl6tQkjUy0V7kQHAGO7xPmfKcXDw85LzXxp183ERjpFvl3e0vqVVdVKotRfFGDD5iXxPnfh3FK1tUFS3qGk22Sp9V+/DL0Ye+df5J51W/VkdRTrIAXUHKsDtqQ+Ge7uyJ6z8JbHHNHeFeDi65J5Z7SlUjXOfM1SyWgaaK5d2BDZ9lVycYPXcSSTnPanc/e2qeCVH+oH8JzOIvNMczDdDd8m831LypVp1URCqK66NW+5Vgc+Bx85f5w5qay9CKaLUdy2QxIwoHXbzwPnIVyjWNtxKkrfiBpN/wBRAy/DIE9c73LXPETTTJ0BKKdcFj6zfU92ekzde3R3/dvSeXumHKPNr3r1UemqaFVhpJOQWI3yNu6Sicz7Mn/pVYeNDI+FQf6zY8w8+VfT/ZrFA7BtDNp1FmzuqL348T/9l2PN/Ki15eYj0ncTn1rzte29cU+IUgFbfZQrICfa2JDD/STDi/HKVtQNdzlfV0hcZct7IX3y6uWtomYnwe9M92wD7pCeVOcrm5uhRqimVxUOpQQ3q9O/E157Rbx2ZktlNJfaADuQCdtTjZTjymH2fuDfr50qx8t8fMzLOfmyVik9vaZjs6pEi3MfOD0ay21rR+0V2AON9K56A46nAz3YEtWPMPExWp07mwwrsF10ycJk7ljkgAD3fwmnq13raNSk93fU6K6qrrTXOMsQBnw3nuhXWoiuh1KwDKR0IIyCJA+02+qFBRNFhTDo4rZ9Rm0P6mMde+b3ljjFepppPZPQppSXTUZhpbAAUKMDqMn4ec81zRN5p8CRxIhW7Q6dOtc06tEoKOQDqBaqwcKAo7uuevQTO4TzUalrWuriibemjMBkszFRjJxpHecbT3GSs9okSGJCX7TFbJoWdaqo6t0XHjlQ3nN9y7zNRvUZqYZWQgOjY1Lnp06jY/KK5KWnUST2bV6yrjLAZ2GSBnwxPc5VxXj9OrxOhcGjVApFPUKfesUZyCq58f4zoXBONLdUjVWnUpAMVxUUKxwBk4BO2+PgZ5x5ovM69JmNNnEiV92j2qOUpJUuNPtNTA0DHXBPX9PObngfMNC8QvRY+qcMrYDL4ZGeh8Z7i9bTqJQ2kTVcd5mtrNQa74J9lVGpyPHA6DzO01Vr2kWLkhi9LHeyHHzXOInJWJ1MiVRI5/x9YaKjiozBGVThHJJYErgY6HB3m8srxa1JKqbq6q6+4jMmLRPgX4msPMdsLn7L6T77ONOl/wBjX1xj2d+s2YkxMT4CIiSEpKxAxeIcNo3FM069NaiHuYZGfEeB8xIRxPskpMWa2rtSz0RxrQeQOxA+c6DGJbjzXx/TKu+Ot/qhxPiHZzxGkdqIrDcaqbg7flbBExbXkjiNRgotai92XwiqM95J/TPlO7YlMTTHHZP2ZZ4HHM77o/ydyqLCiVLekqOwaq2MDYYCr+6N+viTJBK4lJjtabTuWytYrGoY3EuH07ijUo1BlXVkb4jqPMdZwXjfBalnXqUKvVSCrftoT6rD5fDBn0HI7zjydS4hTG4p1Uz6N8Z96t4qZp4XP0ranxLPxOHq17eXO+RedvsJenWBag7a8jdqT4GSB3qcbjyz4zG4lytVr16j2GLujUY1FKOmtNZLFaisQQc53I75gcX5durRtNeiygE4dQWpP+Vh/HeYFtSqFgaSuX7jTD6/gV3E6nLWZ6lJ7z9nM5rxHTvXcQ6DwXsm1ITe1WVjnCUipC/mZgcnyG3nPPKHLr2nGalMOKiU7dmLDALByoUMB0OQdvLMxOFcv8duVCNXrW9LcMatRg5HTZQdR6d5AnQOWOV6NhS0U/WZsGrUPt1Wx1PgOuB3TDly2rFom+99tQ24sUW1MU1r5bicr7Samq+C/s0Ka/FmJ/iPpOqzm/H+XLytxNqq27GmalAasoBpXTqPtZ7j3Ti8TEzWIj5dKGDzxbm3v6VVNspSqDuGqmQD+iz1yVaG5v6tdgPVFWs2OmuoSqj6t8pI+0PgVa4Wg9CmajI7gqMZ0sOu56AgS9yDwOpb0KrVkKPUf2TjUEQYXPxLH4zPGOevMeu8pnxCLdnz6b1wMb0K30ZSJqeAV7lbkPbU/S1R6UgYz1BycEjuJ75IOUuB3VHiIdqFRKf34LFcKQQdO/vxLfFOXbuxu/tFrTNRA7OhUFtIb2ldRvjGRn9JVWsxSkzvtMnys8bteK3ZQ17RvUBA0IB1PU5Y/SX+c3qiz4bSqgqdGqoCNwyqq4PzMy/+KOLXOEt7b0ZDAk6GAIz0LVMAD3bzdc68Bq3dtTNNQatM69OeuVw6qfHp8pZam6WmkzO9ekR5euSaKrwxCMesKrtjxLMN/cAB8JE+zre+6f2NTxx1WW+FcwX9vSNolAk+sFDUqnpE1E5wO/c538TMnkKzrUb8rUosn3NVSShCggqdjjHyMiLRfJj5fRPhn8x8HvaF/wDbbWn6bONgNRU6dLAr10kd4mXw7tBzVWld27W7EgajnSudhqDAEDPfvMi953NvXqpc2tVKQP3dQAMHGNyd/HwM0XGr3/8AWrW6WlF8KTrqsukKpYZ3z0GM+OZdNuSf0T78E9/LZ9qb/wBEpedf9KTyXWg+6p/8tP8AKJEe0+3c2lEqpYJVyxH4R6NgCfAZM2/LvNdtd4p0SxZaYLAqQBjAIDdDuZbSY6tv9fhE+IRzglBanHLosNWg1XXwDeqoPyLSb8SrUko1GrkCmFPpNW66e8Ed/ukN5XbPGb7foKo/7iza9olB3sH0AkB6bOB3qDv8BsfhK8c8uKZ18/lPmzFpc9B9rOwr1qanSGVdKdO4Y2Hymv7Nzqub1tOnIHq/s5qsdPwl/l/nayo2NFCT6RE0+jVSWd/3dsHJ7/OWeziuVuLunUVkqMFqaWBBXDHIwfzrIid5Kd9+SfD3eHPMFEZ/Av8A4XMkHOly1OwuCpwSoTPfhiFP0JkY4xdLb8dp1ax009CesfZwaTLnPvkm4q1PiFjXFs4qhlIQqdi6EHSc9DkAfGI/p3iPPdPtEeVecbOztxTanULks1RlVMNv6u5YZAGBPXK/EaT8Xd7fK06q1PVIxuEDHYE7agT8fOZvJvNFvSoC2uiKL02cDWDgjUW642IyfpJFwrmS0uKz0rc6yqai4QhDvggNjqMDaTjrvlncdvv+Xn5Q/izJT44Hu8ejJUqXGU0+iwvlgPL/AGi31rUSitF0eqH/ALMqSF07AkeJK4Er2g3Fc3CU3pt9mCoxZKeWbf1sOVOlu7H6zzwjj/B6LKfsb0WGNLugcg+Ockg+YEq1E81J159+XqZ7pBxLgnpOGFDTC1PQ06jYVQTVRQxyABvnI+MtchcVVuH+sQBRLo3koGsZ/un6SS0K6VEV0YMrKGUjcMCNiJyu7uzZPxS3BKipgUx3AF8/VGYfCXZZ6V+b5jX28I8w3vIdBri6ur5x1dkTvGW3OPMKFHxk8mm5Q4caFlQQjDFdb/mc6v0IHwm4l2KnLSIeXqJSUlo9REQEREBERAREQEYiIFNMoFx0nqIDEYiIDEpiViBTEYlYgUxGJWIFMRiViBTEYlYgeSsBZ6iRoUIninRVdlUL7gB+kuRGoFAsESsSdDEThNuH1ijTD5zqCJq+eMy6tqgdnCAOwAZgBqYDoCe+XokcsfBti3vDKNcBa1JKoG4DqGx7s9JctrOnSUJSRUUdAoAHyEvRGo8jBvOCW1Y6qtCnUPiygn5y9bWdOkumki018FAA+QmRKRywnbnx47WseI1zetVak5b0e7GmiswKkLnBwBjxjmvnGzubY0aGarsyafUYaMNkkZGSeowPGT+pRVgQwDA9QQCD8DLdGxpJulNE8dKqD9BM84bTWaTPb/qYmI7tXyraNb2NFK3qFUZ3BIGjUxfB8MAyKXwo8S4pTFuoemmhriqBs4Q5Az4bBR45PhOh1KQYFWGQQQR4g9ZYsOG0aCaKNNaa+CjGff4z3fHzaj1CNsgSsRLkEREkViIkBERAREQEREBERAREQEREBERAREQEREBERAREQEREBERAREQEREBERAREQEREBKSsQKRKxAp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 name="Picture 4" descr="power_point_med"/>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9739" y="10707"/>
            <a:ext cx="8683625"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6 Imag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460822" y="3435738"/>
            <a:ext cx="3400045" cy="2550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36296" y="6228113"/>
            <a:ext cx="767333" cy="47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266947" y="6318844"/>
            <a:ext cx="542925"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Imagen 1"/>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877211" y="6205826"/>
            <a:ext cx="2066925"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0" descr="http://www.fundaciondesarrollosocial.org/images/logo/42459521fa093e927a3eb7e6de373731.jpg?template=av-073&amp;colorScheme=green&amp;header=headers1&amp;button=buttons3"/>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707904" y="5859595"/>
            <a:ext cx="918497" cy="918498"/>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7" name="6 CuadroTexto"/>
          <p:cNvSpPr txBox="1"/>
          <p:nvPr/>
        </p:nvSpPr>
        <p:spPr>
          <a:xfrm>
            <a:off x="4877210" y="1340768"/>
            <a:ext cx="4266789" cy="1938992"/>
          </a:xfrm>
          <a:prstGeom prst="rect">
            <a:avLst/>
          </a:prstGeom>
          <a:noFill/>
        </p:spPr>
        <p:txBody>
          <a:bodyPr wrap="square" rtlCol="0">
            <a:spAutoFit/>
          </a:bodyPr>
          <a:lstStyle/>
          <a:p>
            <a:pPr algn="ctr"/>
            <a:r>
              <a:rPr lang="es-ES_tradnl" sz="2000" dirty="0" smtClean="0">
                <a:solidFill>
                  <a:schemeClr val="accent6"/>
                </a:solidFill>
                <a:latin typeface="Comic Sans MS" pitchFamily="66" charset="0"/>
              </a:rPr>
              <a:t>GUÍA PRÁCTICA </a:t>
            </a:r>
          </a:p>
          <a:p>
            <a:pPr algn="ctr"/>
            <a:endParaRPr lang="es-ES_tradnl" sz="2000" dirty="0" smtClean="0">
              <a:solidFill>
                <a:schemeClr val="accent6"/>
              </a:solidFill>
              <a:latin typeface="Comic Sans MS" pitchFamily="66" charset="0"/>
            </a:endParaRPr>
          </a:p>
          <a:p>
            <a:pPr algn="ctr"/>
            <a:r>
              <a:rPr lang="es-ES_tradnl" sz="2000" dirty="0" smtClean="0">
                <a:solidFill>
                  <a:schemeClr val="accent6"/>
                </a:solidFill>
                <a:latin typeface="Comic Sans MS" pitchFamily="66" charset="0"/>
              </a:rPr>
              <a:t>GESTIÓN DE </a:t>
            </a:r>
          </a:p>
          <a:p>
            <a:pPr algn="ctr"/>
            <a:r>
              <a:rPr lang="es-ES_tradnl" sz="2000" dirty="0" smtClean="0">
                <a:solidFill>
                  <a:schemeClr val="accent6"/>
                </a:solidFill>
                <a:latin typeface="Comic Sans MS" pitchFamily="66" charset="0"/>
              </a:rPr>
              <a:t>   EXPLOTACIONES DE OVINO</a:t>
            </a:r>
          </a:p>
          <a:p>
            <a:pPr algn="ctr"/>
            <a:r>
              <a:rPr lang="es-ES_tradnl" sz="2000" dirty="0" smtClean="0">
                <a:solidFill>
                  <a:schemeClr val="accent6"/>
                </a:solidFill>
                <a:latin typeface="Comic Sans MS" pitchFamily="66" charset="0"/>
              </a:rPr>
              <a:t> </a:t>
            </a:r>
          </a:p>
          <a:p>
            <a:pPr algn="ctr"/>
            <a:r>
              <a:rPr lang="es-ES_tradnl" sz="2000" dirty="0" smtClean="0">
                <a:solidFill>
                  <a:schemeClr val="accent6"/>
                </a:solidFill>
                <a:latin typeface="Comic Sans MS" pitchFamily="66" charset="0"/>
              </a:rPr>
              <a:t>EN TERUEL</a:t>
            </a:r>
            <a:endParaRPr lang="es-ES" sz="2000" dirty="0">
              <a:solidFill>
                <a:schemeClr val="accent6"/>
              </a:solidFill>
              <a:latin typeface="Comic Sans MS" pitchFamily="66" charset="0"/>
            </a:endParaRPr>
          </a:p>
        </p:txBody>
      </p:sp>
    </p:spTree>
    <p:extLst>
      <p:ext uri="{BB962C8B-B14F-4D97-AF65-F5344CB8AC3E}">
        <p14:creationId xmlns:p14="http://schemas.microsoft.com/office/powerpoint/2010/main" xmlns="" val="42193289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4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908720"/>
            <a:ext cx="8229600" cy="6336704"/>
          </a:xfrm>
        </p:spPr>
        <p:txBody>
          <a:bodyPr>
            <a:normAutofit fontScale="40000" lnSpcReduction="20000"/>
          </a:bodyPr>
          <a:lstStyle/>
          <a:p>
            <a:pPr marL="0" indent="0" algn="just">
              <a:lnSpc>
                <a:spcPct val="170000"/>
              </a:lnSpc>
              <a:buNone/>
            </a:pPr>
            <a:r>
              <a:rPr lang="es-ES" sz="5600" dirty="0">
                <a:latin typeface="Comic Sans MS" pitchFamily="66" charset="0"/>
              </a:rPr>
              <a:t>El marco legal que en Aragón regula las instalaciones ganaderas es el </a:t>
            </a:r>
            <a:r>
              <a:rPr lang="es-ES" sz="5600" u="sng" dirty="0">
                <a:latin typeface="Comic Sans MS" pitchFamily="66" charset="0"/>
              </a:rPr>
              <a:t>DECRETO 94/2009, de 26 de Mayo del Gobierno de Aragón, por el que se aprueba la revisión de las Directrices sectoriales sobre actividades e instalaciones ganaderas. </a:t>
            </a:r>
            <a:endParaRPr lang="es-ES" sz="5600" u="sng" dirty="0" smtClean="0">
              <a:latin typeface="Comic Sans MS" pitchFamily="66" charset="0"/>
            </a:endParaRPr>
          </a:p>
          <a:p>
            <a:pPr marL="0" indent="0" algn="just">
              <a:buNone/>
            </a:pPr>
            <a:endParaRPr lang="es-ES" sz="3500" dirty="0">
              <a:latin typeface="Comic Sans MS" pitchFamily="66" charset="0"/>
            </a:endParaRPr>
          </a:p>
          <a:p>
            <a:pPr marL="0" indent="0" algn="just">
              <a:buNone/>
            </a:pPr>
            <a:endParaRPr lang="es-ES" sz="3500" dirty="0" smtClean="0">
              <a:latin typeface="Comic Sans MS" pitchFamily="66" charset="0"/>
            </a:endParaRPr>
          </a:p>
          <a:p>
            <a:pPr marL="0" indent="0" algn="just">
              <a:buNone/>
            </a:pPr>
            <a:endParaRPr lang="es-ES" sz="3500" dirty="0" smtClean="0">
              <a:latin typeface="Comic Sans MS" pitchFamily="66" charset="0"/>
            </a:endParaRPr>
          </a:p>
          <a:p>
            <a:pPr marL="0" indent="0" algn="just">
              <a:lnSpc>
                <a:spcPct val="170000"/>
              </a:lnSpc>
              <a:buNone/>
            </a:pPr>
            <a:r>
              <a:rPr lang="es-ES" sz="5600" dirty="0">
                <a:latin typeface="Comic Sans MS" pitchFamily="66" charset="0"/>
              </a:rPr>
              <a:t>Una vez tomada la decisión de elegir el sector ganadero como opción profesional puedes encontrarte dos posibles escenarios</a:t>
            </a:r>
          </a:p>
          <a:p>
            <a:pPr marL="0" indent="0" algn="just">
              <a:buNone/>
            </a:pPr>
            <a:endParaRPr lang="es-ES" sz="1400" dirty="0" smtClean="0">
              <a:latin typeface="Comic Sans MS" pitchFamily="66" charset="0"/>
            </a:endParaRPr>
          </a:p>
          <a:p>
            <a:pPr marL="0" indent="0" algn="just">
              <a:buNone/>
            </a:pPr>
            <a:endParaRPr lang="es-ES" sz="1400" dirty="0">
              <a:latin typeface="Comic Sans MS" pitchFamily="66" charset="0"/>
            </a:endParaRPr>
          </a:p>
          <a:p>
            <a:pPr marL="0" indent="0" algn="just">
              <a:buNone/>
            </a:pPr>
            <a:endParaRPr lang="es-ES" sz="1400" dirty="0" smtClean="0">
              <a:latin typeface="Comic Sans MS" pitchFamily="66" charset="0"/>
            </a:endParaRPr>
          </a:p>
          <a:p>
            <a:pPr marL="0" indent="0" algn="just">
              <a:buNone/>
            </a:pPr>
            <a:endParaRPr lang="es-ES" sz="1400" dirty="0">
              <a:latin typeface="Comic Sans MS" pitchFamily="66" charset="0"/>
            </a:endParaRPr>
          </a:p>
          <a:p>
            <a:pPr marL="0" indent="0" algn="just">
              <a:buNone/>
            </a:pPr>
            <a:endParaRPr lang="es-ES" sz="1400" dirty="0" smtClean="0">
              <a:latin typeface="Comic Sans MS" pitchFamily="66" charset="0"/>
            </a:endParaRPr>
          </a:p>
          <a:p>
            <a:pPr marL="0" indent="0" algn="just">
              <a:buNone/>
            </a:pPr>
            <a:endParaRPr lang="es-ES" sz="1400" dirty="0">
              <a:latin typeface="Comic Sans MS" pitchFamily="66" charset="0"/>
            </a:endParaRPr>
          </a:p>
          <a:p>
            <a:pPr marL="0" indent="0" algn="just">
              <a:buNone/>
            </a:pPr>
            <a:endParaRPr lang="es-ES" sz="1400" dirty="0" smtClean="0">
              <a:latin typeface="Comic Sans MS" pitchFamily="66" charset="0"/>
            </a:endParaRPr>
          </a:p>
          <a:p>
            <a:pPr marL="0" indent="0" algn="just">
              <a:buNone/>
            </a:pPr>
            <a:endParaRPr lang="es-ES" sz="1400" dirty="0">
              <a:latin typeface="Comic Sans MS" pitchFamily="66" charset="0"/>
            </a:endParaRPr>
          </a:p>
          <a:p>
            <a:pPr marL="0" indent="0" algn="just">
              <a:buNone/>
            </a:pPr>
            <a:endParaRPr lang="es-ES" sz="1400" dirty="0" smtClean="0">
              <a:latin typeface="Comic Sans MS" pitchFamily="66" charset="0"/>
            </a:endParaRPr>
          </a:p>
          <a:p>
            <a:endParaRPr lang="es-ES" dirty="0" smtClean="0"/>
          </a:p>
          <a:p>
            <a:endParaRPr lang="es-ES" dirty="0"/>
          </a:p>
          <a:p>
            <a:endParaRPr lang="es-ES" dirty="0"/>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10</a:t>
            </a:fld>
            <a:endParaRPr lang="es-ES"/>
          </a:p>
        </p:txBody>
      </p:sp>
      <p:sp>
        <p:nvSpPr>
          <p:cNvPr id="4" name="1 Título"/>
          <p:cNvSpPr txBox="1">
            <a:spLocks/>
          </p:cNvSpPr>
          <p:nvPr/>
        </p:nvSpPr>
        <p:spPr>
          <a:xfrm>
            <a:off x="35476" y="0"/>
            <a:ext cx="8592889" cy="1032313"/>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s-ES" sz="1700" dirty="0" smtClean="0">
              <a:solidFill>
                <a:schemeClr val="tx2"/>
              </a:solidFill>
              <a:latin typeface="Comic Sans MS" pitchFamily="66" charset="0"/>
            </a:endParaRPr>
          </a:p>
          <a:p>
            <a:pPr algn="r"/>
            <a:r>
              <a:rPr lang="es-ES" sz="2400" dirty="0" smtClean="0">
                <a:solidFill>
                  <a:schemeClr val="tx2"/>
                </a:solidFill>
                <a:latin typeface="Comic Sans MS" pitchFamily="66" charset="0"/>
              </a:rPr>
              <a:t>CUESTIONES ADMINISTRATIVAS </a:t>
            </a:r>
            <a:br>
              <a:rPr lang="es-ES" sz="2400" dirty="0" smtClean="0">
                <a:solidFill>
                  <a:schemeClr val="tx2"/>
                </a:solidFill>
                <a:latin typeface="Comic Sans MS" pitchFamily="66" charset="0"/>
              </a:rPr>
            </a:br>
            <a:r>
              <a:rPr lang="es-ES" sz="2400" dirty="0" smtClean="0">
                <a:solidFill>
                  <a:schemeClr val="tx2"/>
                </a:solidFill>
                <a:latin typeface="Comic Sans MS" pitchFamily="66" charset="0"/>
              </a:rPr>
              <a:t>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347355808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7CE80CD3-30BC-4483-9D44-C7BBE6F797AC}" type="slidenum">
              <a:rPr lang="es-ES" smtClean="0"/>
              <a:pPr/>
              <a:t>100</a:t>
            </a:fld>
            <a:endParaRPr lang="es-ES"/>
          </a:p>
        </p:txBody>
      </p:sp>
      <p:sp>
        <p:nvSpPr>
          <p:cNvPr id="5" name="1 Título"/>
          <p:cNvSpPr txBox="1">
            <a:spLocks/>
          </p:cNvSpPr>
          <p:nvPr/>
        </p:nvSpPr>
        <p:spPr>
          <a:xfrm>
            <a:off x="251521" y="0"/>
            <a:ext cx="8892479" cy="1143000"/>
          </a:xfrm>
          <a:prstGeom prst="rect">
            <a:avLst/>
          </a:prstGeom>
          <a:no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endParaRPr lang="es-ES" sz="600" b="1" dirty="0" smtClean="0">
              <a:solidFill>
                <a:schemeClr val="accent2"/>
              </a:solidFill>
              <a:latin typeface="Comic Sans MS" pitchFamily="66" charset="0"/>
            </a:endParaRPr>
          </a:p>
          <a:p>
            <a:pPr algn="r">
              <a:lnSpc>
                <a:spcPct val="90000"/>
              </a:lnSpc>
              <a:tabLst>
                <a:tab pos="7629525" algn="l"/>
              </a:tabLst>
            </a:pPr>
            <a:r>
              <a:rPr lang="es-ES_tradnl" sz="2100" b="1" dirty="0">
                <a:solidFill>
                  <a:schemeClr val="accent3">
                    <a:lumMod val="50000"/>
                  </a:schemeClr>
                </a:solidFill>
                <a:latin typeface="Comic Sans MS" pitchFamily="66" charset="0"/>
              </a:rPr>
              <a:t>CARNICERÍAS</a:t>
            </a:r>
            <a:endParaRPr lang="es-ES" sz="2100" b="1" dirty="0">
              <a:solidFill>
                <a:schemeClr val="accent3">
                  <a:lumMod val="50000"/>
                </a:schemeClr>
              </a:solidFill>
              <a:latin typeface="Comic Sans MS" pitchFamily="66" charset="0"/>
            </a:endParaRPr>
          </a:p>
          <a:p>
            <a:pPr algn="r">
              <a:tabLst>
                <a:tab pos="7629525" algn="l"/>
              </a:tabLst>
            </a:pPr>
            <a:r>
              <a:rPr lang="es-ES" sz="2200" b="1" dirty="0" smtClean="0">
                <a:solidFill>
                  <a:schemeClr val="accent2"/>
                </a:solidFill>
                <a:latin typeface="Comic Sans MS" pitchFamily="66" charset="0"/>
              </a:rPr>
              <a:t>Tipos de Clientes. </a:t>
            </a:r>
            <a:r>
              <a:rPr lang="es-ES" sz="2600" dirty="0" smtClean="0">
                <a:solidFill>
                  <a:schemeClr val="tx2"/>
                </a:solidFill>
                <a:latin typeface="Comic Sans MS" pitchFamily="66" charset="0"/>
              </a:rPr>
              <a:t>COMERCIALIZACIÓN</a:t>
            </a: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pic>
        <p:nvPicPr>
          <p:cNvPr id="6148" name="Picture 4" descr="http://www.steel-inox.com/tmp/NdSite/Cache/Image/86/44/fe2395e677092c9f9129490ea22b703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1" y="1933520"/>
            <a:ext cx="3079227" cy="277291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5 CuadroTexto"/>
          <p:cNvSpPr txBox="1"/>
          <p:nvPr/>
        </p:nvSpPr>
        <p:spPr>
          <a:xfrm>
            <a:off x="1120117" y="5013176"/>
            <a:ext cx="1388522" cy="369332"/>
          </a:xfrm>
          <a:prstGeom prst="rect">
            <a:avLst/>
          </a:prstGeom>
          <a:noFill/>
        </p:spPr>
        <p:txBody>
          <a:bodyPr wrap="none" rtlCol="0">
            <a:spAutoFit/>
          </a:bodyPr>
          <a:lstStyle/>
          <a:p>
            <a:r>
              <a:rPr lang="es-ES_tradnl" dirty="0" smtClean="0">
                <a:solidFill>
                  <a:schemeClr val="tx2"/>
                </a:solidFill>
                <a:latin typeface="Comic Sans MS" pitchFamily="66" charset="0"/>
              </a:rPr>
              <a:t>Carnicerías</a:t>
            </a:r>
            <a:endParaRPr lang="es-ES" dirty="0">
              <a:solidFill>
                <a:schemeClr val="tx2"/>
              </a:solidFill>
              <a:latin typeface="Comic Sans MS" pitchFamily="66" charset="0"/>
            </a:endParaRPr>
          </a:p>
        </p:txBody>
      </p:sp>
      <p:sp>
        <p:nvSpPr>
          <p:cNvPr id="3" name="2 CuadroTexto"/>
          <p:cNvSpPr txBox="1"/>
          <p:nvPr/>
        </p:nvSpPr>
        <p:spPr>
          <a:xfrm>
            <a:off x="3851920" y="2027316"/>
            <a:ext cx="5040560" cy="2031325"/>
          </a:xfrm>
          <a:prstGeom prst="rect">
            <a:avLst/>
          </a:prstGeom>
          <a:noFill/>
        </p:spPr>
        <p:txBody>
          <a:bodyPr wrap="square" rtlCol="0">
            <a:spAutoFit/>
          </a:bodyPr>
          <a:lstStyle/>
          <a:p>
            <a:pPr marL="285750" indent="-285750">
              <a:buFont typeface="Arial" pitchFamily="34" charset="0"/>
              <a:buChar char="•"/>
            </a:pPr>
            <a:r>
              <a:rPr lang="es-ES_tradnl" dirty="0" smtClean="0"/>
              <a:t>La venta directa a carnicería  es a través de una gestión directa por parte del ganadero.</a:t>
            </a:r>
          </a:p>
          <a:p>
            <a:pPr marL="285750" indent="-285750">
              <a:buFont typeface="Arial" pitchFamily="34" charset="0"/>
              <a:buChar char="•"/>
            </a:pPr>
            <a:r>
              <a:rPr lang="es-ES_tradnl" dirty="0" smtClean="0"/>
              <a:t>El cliente se encarga de gestionar todos los pasos,: la recogida de los animales, matadero y exposición en punto de venta.</a:t>
            </a:r>
          </a:p>
          <a:p>
            <a:pPr marL="285750" indent="-285750">
              <a:buFont typeface="Arial" pitchFamily="34" charset="0"/>
              <a:buChar char="•"/>
            </a:pPr>
            <a:r>
              <a:rPr lang="es-ES_tradnl" dirty="0" smtClean="0"/>
              <a:t>El pago del ganado es más ágil.</a:t>
            </a:r>
          </a:p>
          <a:p>
            <a:endParaRPr lang="es-ES_tradnl" dirty="0" smtClean="0"/>
          </a:p>
        </p:txBody>
      </p:sp>
      <p:pic>
        <p:nvPicPr>
          <p:cNvPr id="8" name="Picture 2" descr="http://us.cdn3.123rf.com/168nwm/cobalt/cobalt1002/cobalt100200193/6470729-icono-de-signo-de-exclamacion-boton-3d-circulo-de-color-rojo-brillante.jpg"/>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3675410" y="4397742"/>
            <a:ext cx="800100" cy="8001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Llamada ovalada"/>
          <p:cNvSpPr/>
          <p:nvPr/>
        </p:nvSpPr>
        <p:spPr>
          <a:xfrm>
            <a:off x="5076056" y="5440992"/>
            <a:ext cx="3168352" cy="1224136"/>
          </a:xfrm>
          <a:prstGeom prst="wedgeEllipseCallout">
            <a:avLst>
              <a:gd name="adj1" fmla="val -66346"/>
              <a:gd name="adj2" fmla="val -86337"/>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dirty="0" smtClean="0">
                <a:solidFill>
                  <a:schemeClr val="tx2"/>
                </a:solidFill>
                <a:latin typeface="Comic Sans MS" pitchFamily="66" charset="0"/>
              </a:rPr>
              <a:t>Es recomendable no tener dependencia de un único cliente </a:t>
            </a:r>
            <a:endParaRPr lang="es-ES" sz="1200" dirty="0">
              <a:solidFill>
                <a:schemeClr val="tx2"/>
              </a:solidFill>
              <a:latin typeface="Comic Sans MS" pitchFamily="66" charset="0"/>
            </a:endParaRPr>
          </a:p>
        </p:txBody>
      </p:sp>
    </p:spTree>
    <p:extLst>
      <p:ext uri="{BB962C8B-B14F-4D97-AF65-F5344CB8AC3E}">
        <p14:creationId xmlns:p14="http://schemas.microsoft.com/office/powerpoint/2010/main" xmlns="" val="99701270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7CE80CD3-30BC-4483-9D44-C7BBE6F797AC}" type="slidenum">
              <a:rPr lang="es-ES" smtClean="0"/>
              <a:pPr/>
              <a:t>101</a:t>
            </a:fld>
            <a:endParaRPr lang="es-ES"/>
          </a:p>
        </p:txBody>
      </p:sp>
      <p:sp>
        <p:nvSpPr>
          <p:cNvPr id="5" name="1 Título"/>
          <p:cNvSpPr txBox="1">
            <a:spLocks/>
          </p:cNvSpPr>
          <p:nvPr/>
        </p:nvSpPr>
        <p:spPr>
          <a:xfrm>
            <a:off x="251521"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200" b="1" dirty="0" smtClean="0">
                <a:solidFill>
                  <a:schemeClr val="accent2"/>
                </a:solidFill>
                <a:latin typeface="Comic Sans MS" pitchFamily="66" charset="0"/>
              </a:rPr>
              <a:t>DIFERENCIACIÓN DEL PRODUCTO. </a:t>
            </a:r>
            <a:r>
              <a:rPr lang="es-ES" sz="2600" dirty="0" smtClean="0">
                <a:solidFill>
                  <a:schemeClr val="tx2"/>
                </a:solidFill>
                <a:latin typeface="Comic Sans MS" pitchFamily="66" charset="0"/>
              </a:rPr>
              <a:t>COMERCIALIZACIÓN</a:t>
            </a: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
        <p:nvSpPr>
          <p:cNvPr id="7" name="6 CuadroTexto"/>
          <p:cNvSpPr txBox="1"/>
          <p:nvPr/>
        </p:nvSpPr>
        <p:spPr>
          <a:xfrm>
            <a:off x="1835696" y="1181120"/>
            <a:ext cx="7151407" cy="2092881"/>
          </a:xfrm>
          <a:prstGeom prst="rect">
            <a:avLst/>
          </a:prstGeom>
          <a:noFill/>
        </p:spPr>
        <p:txBody>
          <a:bodyPr wrap="square" rtlCol="0">
            <a:spAutoFit/>
          </a:bodyPr>
          <a:lstStyle/>
          <a:p>
            <a:endParaRPr lang="es-ES_tradnl" dirty="0">
              <a:latin typeface="Comic Sans MS" pitchFamily="66" charset="0"/>
            </a:endParaRPr>
          </a:p>
          <a:p>
            <a:pPr algn="just"/>
            <a:r>
              <a:rPr lang="es-ES_tradnl" sz="1400" dirty="0" smtClean="0">
                <a:latin typeface="Comic Sans MS" pitchFamily="66" charset="0"/>
              </a:rPr>
              <a:t>Una marca es un signo distintivo que facilita a los consumidores identificar un producto por su carácter y calidad.</a:t>
            </a:r>
          </a:p>
          <a:p>
            <a:pPr algn="just"/>
            <a:endParaRPr lang="es-ES_tradnl" sz="1400" dirty="0">
              <a:latin typeface="Comic Sans MS" pitchFamily="66" charset="0"/>
            </a:endParaRPr>
          </a:p>
          <a:p>
            <a:pPr algn="just"/>
            <a:r>
              <a:rPr lang="es-ES_tradnl" sz="1400" dirty="0" smtClean="0">
                <a:latin typeface="Comic Sans MS" pitchFamily="66" charset="0"/>
              </a:rPr>
              <a:t>La existencia de una marca conlleva: </a:t>
            </a:r>
          </a:p>
          <a:p>
            <a:pPr marL="627063" indent="-271463" algn="just">
              <a:buFont typeface="Arial" pitchFamily="34" charset="0"/>
              <a:buChar char="•"/>
            </a:pPr>
            <a:r>
              <a:rPr lang="es-ES_tradnl" sz="1400" dirty="0" smtClean="0">
                <a:latin typeface="Comic Sans MS" pitchFamily="66" charset="0"/>
              </a:rPr>
              <a:t>Un producto</a:t>
            </a:r>
          </a:p>
          <a:p>
            <a:pPr marL="627063" indent="-271463" algn="just">
              <a:buFont typeface="Arial" pitchFamily="34" charset="0"/>
              <a:buChar char="•"/>
            </a:pPr>
            <a:r>
              <a:rPr lang="es-ES_tradnl" sz="1400" dirty="0" smtClean="0">
                <a:latin typeface="Comic Sans MS" pitchFamily="66" charset="0"/>
              </a:rPr>
              <a:t>Un pliego de condiciones. Reglamentos donde se recojan todos los requisitos que deben cumplirse.</a:t>
            </a:r>
          </a:p>
          <a:p>
            <a:pPr marL="627063" indent="-271463" algn="just">
              <a:buFont typeface="Arial" pitchFamily="34" charset="0"/>
              <a:buChar char="•"/>
            </a:pPr>
            <a:r>
              <a:rPr lang="es-ES_tradnl" sz="1400" dirty="0" smtClean="0">
                <a:latin typeface="Comic Sans MS" pitchFamily="66" charset="0"/>
              </a:rPr>
              <a:t>Un organismo de control (Consejo Regulador, Comité de Control)</a:t>
            </a:r>
            <a:endParaRPr lang="es-ES" sz="1400" dirty="0">
              <a:latin typeface="Comic Sans MS" pitchFamily="66" charset="0"/>
            </a:endParaRPr>
          </a:p>
        </p:txBody>
      </p:sp>
      <p:sp>
        <p:nvSpPr>
          <p:cNvPr id="8" name="7 CuadroTexto"/>
          <p:cNvSpPr txBox="1"/>
          <p:nvPr/>
        </p:nvSpPr>
        <p:spPr>
          <a:xfrm>
            <a:off x="1741073" y="986433"/>
            <a:ext cx="3118959" cy="677108"/>
          </a:xfrm>
          <a:prstGeom prst="rect">
            <a:avLst/>
          </a:prstGeom>
          <a:noFill/>
        </p:spPr>
        <p:txBody>
          <a:bodyPr wrap="square" rtlCol="0">
            <a:spAutoFit/>
          </a:bodyPr>
          <a:lstStyle/>
          <a:p>
            <a:r>
              <a:rPr lang="es-ES_tradnl" sz="2000" dirty="0">
                <a:solidFill>
                  <a:schemeClr val="tx2"/>
                </a:solidFill>
                <a:latin typeface="Comic Sans MS" pitchFamily="66" charset="0"/>
              </a:rPr>
              <a:t>Marcas Diferenciadas.</a:t>
            </a:r>
          </a:p>
          <a:p>
            <a:endParaRPr lang="es-ES" dirty="0"/>
          </a:p>
        </p:txBody>
      </p:sp>
      <p:pic>
        <p:nvPicPr>
          <p:cNvPr id="9" name="8 Imagen" descr="http://www.moralejoseleccion.es/imgs/marcas/2.jpg"/>
          <p:cNvPicPr/>
          <p:nvPr/>
        </p:nvPicPr>
        <p:blipFill>
          <a:blip r:embed="rId2">
            <a:extLst>
              <a:ext uri="{28A0092B-C50C-407E-A947-70E740481C1C}">
                <a14:useLocalDpi xmlns:a14="http://schemas.microsoft.com/office/drawing/2010/main" xmlns="" val="0"/>
              </a:ext>
            </a:extLst>
          </a:blip>
          <a:srcRect/>
          <a:stretch>
            <a:fillRect/>
          </a:stretch>
        </p:blipFill>
        <p:spPr bwMode="auto">
          <a:xfrm>
            <a:off x="0" y="986433"/>
            <a:ext cx="1428750" cy="1428750"/>
          </a:xfrm>
          <a:prstGeom prst="rect">
            <a:avLst/>
          </a:prstGeom>
          <a:noFill/>
          <a:ln>
            <a:noFill/>
          </a:ln>
        </p:spPr>
      </p:pic>
      <p:pic>
        <p:nvPicPr>
          <p:cNvPr id="10" name="9 Imagen" descr="http://www.moralejoseleccion.es/imgs/marcas/1.jpg"/>
          <p:cNvPicPr/>
          <p:nvPr/>
        </p:nvPicPr>
        <p:blipFill>
          <a:blip r:embed="rId3">
            <a:extLst>
              <a:ext uri="{28A0092B-C50C-407E-A947-70E740481C1C}">
                <a14:useLocalDpi xmlns:a14="http://schemas.microsoft.com/office/drawing/2010/main" xmlns="" val="0"/>
              </a:ext>
            </a:extLst>
          </a:blip>
          <a:srcRect/>
          <a:stretch>
            <a:fillRect/>
          </a:stretch>
        </p:blipFill>
        <p:spPr bwMode="auto">
          <a:xfrm>
            <a:off x="0" y="2415183"/>
            <a:ext cx="1428750" cy="1428750"/>
          </a:xfrm>
          <a:prstGeom prst="rect">
            <a:avLst/>
          </a:prstGeom>
          <a:noFill/>
          <a:ln>
            <a:noFill/>
          </a:ln>
        </p:spPr>
      </p:pic>
      <p:pic>
        <p:nvPicPr>
          <p:cNvPr id="1028" name="Picture 4" descr="http://www.regmurcia.com/servlet/integra.servlets.Imagenes?METHOD=VERIMAGEN_101547&amp;nombre=cordero_segura_y_la_sagra_res_300.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3843933"/>
            <a:ext cx="1428750" cy="142875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12 Imagen" descr="http://www.idcfederacion.org/es/images/newsletter/lechazo-castilla-leon.jpg"/>
          <p:cNvPicPr/>
          <p:nvPr/>
        </p:nvPicPr>
        <p:blipFill>
          <a:blip r:embed="rId5">
            <a:extLst>
              <a:ext uri="{28A0092B-C50C-407E-A947-70E740481C1C}">
                <a14:useLocalDpi xmlns:a14="http://schemas.microsoft.com/office/drawing/2010/main" xmlns="" val="0"/>
              </a:ext>
            </a:extLst>
          </a:blip>
          <a:srcRect/>
          <a:stretch>
            <a:fillRect/>
          </a:stretch>
        </p:blipFill>
        <p:spPr bwMode="auto">
          <a:xfrm>
            <a:off x="0" y="5272683"/>
            <a:ext cx="1428749" cy="1428466"/>
          </a:xfrm>
          <a:prstGeom prst="rect">
            <a:avLst/>
          </a:prstGeom>
          <a:noFill/>
          <a:ln>
            <a:noFill/>
          </a:ln>
        </p:spPr>
      </p:pic>
      <p:sp>
        <p:nvSpPr>
          <p:cNvPr id="11" name="10 CuadroTexto"/>
          <p:cNvSpPr txBox="1"/>
          <p:nvPr/>
        </p:nvSpPr>
        <p:spPr>
          <a:xfrm>
            <a:off x="1835696" y="3350460"/>
            <a:ext cx="7079399" cy="1815882"/>
          </a:xfrm>
          <a:prstGeom prst="rect">
            <a:avLst/>
          </a:prstGeom>
          <a:solidFill>
            <a:schemeClr val="accent3">
              <a:lumMod val="40000"/>
              <a:lumOff val="60000"/>
            </a:schemeClr>
          </a:solidFill>
        </p:spPr>
        <p:txBody>
          <a:bodyPr wrap="square" rtlCol="0">
            <a:spAutoFit/>
          </a:bodyPr>
          <a:lstStyle/>
          <a:p>
            <a:r>
              <a:rPr lang="es-ES_tradnl" sz="1400" dirty="0">
                <a:solidFill>
                  <a:schemeClr val="tx2"/>
                </a:solidFill>
                <a:latin typeface="Comic Sans MS" pitchFamily="66" charset="0"/>
              </a:rPr>
              <a:t>Ventajas: </a:t>
            </a:r>
          </a:p>
          <a:p>
            <a:pPr marL="627063" indent="-271463">
              <a:buFont typeface="Arial" pitchFamily="34" charset="0"/>
              <a:buChar char="•"/>
            </a:pPr>
            <a:r>
              <a:rPr lang="es-ES_tradnl" sz="1400" dirty="0">
                <a:latin typeface="Comic Sans MS" pitchFamily="66" charset="0"/>
              </a:rPr>
              <a:t>Ayuda al que el consumidor identifique un producto y lo asocie a una calidad determinada.</a:t>
            </a:r>
          </a:p>
          <a:p>
            <a:pPr marL="627063" indent="-271463">
              <a:buFont typeface="Arial" pitchFamily="34" charset="0"/>
              <a:buChar char="•"/>
            </a:pPr>
            <a:r>
              <a:rPr lang="es-ES_tradnl" sz="1400" dirty="0">
                <a:latin typeface="Comic Sans MS" pitchFamily="66" charset="0"/>
              </a:rPr>
              <a:t>Ayuda a introducir el producto en un segmento de mercado determinado</a:t>
            </a:r>
          </a:p>
          <a:p>
            <a:pPr marL="627063" indent="-271463">
              <a:buFont typeface="Arial" pitchFamily="34" charset="0"/>
              <a:buChar char="•"/>
            </a:pPr>
            <a:r>
              <a:rPr lang="es-ES_tradnl" sz="1400" dirty="0">
                <a:latin typeface="Comic Sans MS" pitchFamily="66" charset="0"/>
              </a:rPr>
              <a:t>Campañas de promoción financiadas por todos los productores de la marca.</a:t>
            </a:r>
          </a:p>
          <a:p>
            <a:pPr marL="627063" indent="-271463">
              <a:buFont typeface="Arial" pitchFamily="34" charset="0"/>
              <a:buChar char="•"/>
            </a:pPr>
            <a:r>
              <a:rPr lang="es-ES_tradnl" sz="1400" dirty="0">
                <a:latin typeface="Comic Sans MS" pitchFamily="66" charset="0"/>
              </a:rPr>
              <a:t>Capacidad de obtención de ayudas públicas (UE potencia políticas de calidad y protección de productos autóctonos).</a:t>
            </a:r>
          </a:p>
          <a:p>
            <a:pPr marL="627063" indent="-271463">
              <a:buFont typeface="Arial" pitchFamily="34" charset="0"/>
              <a:buChar char="•"/>
            </a:pPr>
            <a:r>
              <a:rPr lang="es-ES_tradnl" sz="1400" dirty="0">
                <a:latin typeface="Comic Sans MS" pitchFamily="66" charset="0"/>
              </a:rPr>
              <a:t>Capacidad de producción para demanda generada.</a:t>
            </a:r>
            <a:endParaRPr lang="es-ES" sz="1400" dirty="0">
              <a:latin typeface="Comic Sans MS" pitchFamily="66" charset="0"/>
            </a:endParaRPr>
          </a:p>
        </p:txBody>
      </p:sp>
      <p:sp>
        <p:nvSpPr>
          <p:cNvPr id="12" name="11 CuadroTexto"/>
          <p:cNvSpPr txBox="1"/>
          <p:nvPr/>
        </p:nvSpPr>
        <p:spPr>
          <a:xfrm>
            <a:off x="1835697" y="5373216"/>
            <a:ext cx="7007390" cy="954107"/>
          </a:xfrm>
          <a:prstGeom prst="rect">
            <a:avLst/>
          </a:prstGeom>
          <a:solidFill>
            <a:schemeClr val="accent3">
              <a:lumMod val="40000"/>
              <a:lumOff val="60000"/>
            </a:schemeClr>
          </a:solidFill>
        </p:spPr>
        <p:txBody>
          <a:bodyPr wrap="square" rtlCol="0">
            <a:spAutoFit/>
          </a:bodyPr>
          <a:lstStyle/>
          <a:p>
            <a:r>
              <a:rPr lang="es-ES_tradnl" sz="1400" dirty="0">
                <a:solidFill>
                  <a:schemeClr val="tx2"/>
                </a:solidFill>
                <a:latin typeface="Comic Sans MS" pitchFamily="66" charset="0"/>
              </a:rPr>
              <a:t>Desventajas</a:t>
            </a:r>
            <a:r>
              <a:rPr lang="es-ES_tradnl" sz="1400" dirty="0">
                <a:latin typeface="Comic Sans MS" pitchFamily="66" charset="0"/>
              </a:rPr>
              <a:t>:</a:t>
            </a:r>
          </a:p>
          <a:p>
            <a:pPr marL="627063" indent="-271463">
              <a:buFont typeface="Arial" pitchFamily="34" charset="0"/>
              <a:buChar char="•"/>
            </a:pPr>
            <a:r>
              <a:rPr lang="es-ES_tradnl" sz="1400" dirty="0">
                <a:latin typeface="Comic Sans MS" pitchFamily="66" charset="0"/>
              </a:rPr>
              <a:t>Coste de producción añadido a compensar por incremento precio de venta.</a:t>
            </a:r>
          </a:p>
          <a:p>
            <a:pPr marL="627063" indent="-271463">
              <a:buFont typeface="Arial" pitchFamily="34" charset="0"/>
              <a:buChar char="•"/>
            </a:pPr>
            <a:r>
              <a:rPr lang="es-ES_tradnl" sz="1400" dirty="0">
                <a:latin typeface="Comic Sans MS" pitchFamily="66" charset="0"/>
              </a:rPr>
              <a:t>Esfuerzo administrativo al incrementarse el número de registros en la explotación.</a:t>
            </a:r>
            <a:endParaRPr lang="es-ES" sz="1400" dirty="0">
              <a:latin typeface="Comic Sans MS" pitchFamily="66" charset="0"/>
            </a:endParaRPr>
          </a:p>
        </p:txBody>
      </p:sp>
    </p:spTree>
    <p:extLst>
      <p:ext uri="{BB962C8B-B14F-4D97-AF65-F5344CB8AC3E}">
        <p14:creationId xmlns:p14="http://schemas.microsoft.com/office/powerpoint/2010/main" xmlns="" val="121988813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descr="http://escueladecata.dopriegodecordoba.com/img/alimentosdop.jpg"/>
          <p:cNvPicPr/>
          <p:nvPr/>
        </p:nvPicPr>
        <p:blipFill>
          <a:blip r:embed="rId2">
            <a:extLst>
              <a:ext uri="{28A0092B-C50C-407E-A947-70E740481C1C}">
                <a14:useLocalDpi xmlns:a14="http://schemas.microsoft.com/office/drawing/2010/main" xmlns="" val="0"/>
              </a:ext>
            </a:extLst>
          </a:blip>
          <a:srcRect/>
          <a:stretch>
            <a:fillRect/>
          </a:stretch>
        </p:blipFill>
        <p:spPr bwMode="auto">
          <a:xfrm>
            <a:off x="2651257" y="3947602"/>
            <a:ext cx="2548487" cy="2625132"/>
          </a:xfrm>
          <a:prstGeom prst="rect">
            <a:avLst/>
          </a:prstGeom>
          <a:noFill/>
          <a:ln>
            <a:noFill/>
          </a:ln>
        </p:spPr>
      </p:pic>
      <p:pic>
        <p:nvPicPr>
          <p:cNvPr id="11" name="10 Imagen" descr="http://www.infoagro.com/documentos/images/627_alimentos_calidad_diferenciada_etiquetas_fig2.jpg"/>
          <p:cNvPicPr/>
          <p:nvPr/>
        </p:nvPicPr>
        <p:blipFill>
          <a:blip r:embed="rId3">
            <a:extLst>
              <a:ext uri="{28A0092B-C50C-407E-A947-70E740481C1C}">
                <a14:useLocalDpi xmlns:a14="http://schemas.microsoft.com/office/drawing/2010/main" xmlns="" val="0"/>
              </a:ext>
            </a:extLst>
          </a:blip>
          <a:srcRect/>
          <a:stretch>
            <a:fillRect/>
          </a:stretch>
        </p:blipFill>
        <p:spPr bwMode="auto">
          <a:xfrm rot="7191391">
            <a:off x="5202166" y="3874488"/>
            <a:ext cx="4629150" cy="1095375"/>
          </a:xfrm>
          <a:prstGeom prst="rect">
            <a:avLst/>
          </a:prstGeom>
          <a:noFill/>
          <a:ln>
            <a:noFill/>
          </a:ln>
        </p:spPr>
      </p:pic>
      <p:pic>
        <p:nvPicPr>
          <p:cNvPr id="10" name="9 Imagen" descr="http://www.eladerezo.com/wp-content/uploads/2013/08/orgullosos-de-lo-nuestro-alimentos-con-garant-a-de-origen-y-tradici-n-548x580.jpg"/>
          <p:cNvPicPr/>
          <p:nvPr/>
        </p:nvPicPr>
        <p:blipFill rotWithShape="1">
          <a:blip r:embed="rId4">
            <a:extLst>
              <a:ext uri="{28A0092B-C50C-407E-A947-70E740481C1C}">
                <a14:useLocalDpi xmlns:a14="http://schemas.microsoft.com/office/drawing/2010/main" xmlns="" val="0"/>
              </a:ext>
            </a:extLst>
          </a:blip>
          <a:srcRect b="9310"/>
          <a:stretch/>
        </p:blipFill>
        <p:spPr bwMode="auto">
          <a:xfrm>
            <a:off x="0" y="1089033"/>
            <a:ext cx="2716547" cy="3095757"/>
          </a:xfrm>
          <a:prstGeom prst="rect">
            <a:avLst/>
          </a:prstGeom>
          <a:noFill/>
          <a:ln>
            <a:noFill/>
          </a:ln>
          <a:extLst>
            <a:ext uri="{53640926-AAD7-44D8-BBD7-CCE9431645EC}">
              <a14:shadowObscured xmlns:a14="http://schemas.microsoft.com/office/drawing/2010/main" xmlns=""/>
            </a:ext>
          </a:extLst>
        </p:spPr>
      </p:pic>
      <p:sp>
        <p:nvSpPr>
          <p:cNvPr id="4" name="3 Marcador de número de diapositiva"/>
          <p:cNvSpPr>
            <a:spLocks noGrp="1"/>
          </p:cNvSpPr>
          <p:nvPr>
            <p:ph type="sldNum" sz="quarter" idx="12"/>
          </p:nvPr>
        </p:nvSpPr>
        <p:spPr/>
        <p:txBody>
          <a:bodyPr/>
          <a:lstStyle/>
          <a:p>
            <a:fld id="{7CE80CD3-30BC-4483-9D44-C7BBE6F797AC}" type="slidenum">
              <a:rPr lang="es-ES" smtClean="0"/>
              <a:pPr/>
              <a:t>102</a:t>
            </a:fld>
            <a:endParaRPr lang="es-ES"/>
          </a:p>
        </p:txBody>
      </p:sp>
      <p:sp>
        <p:nvSpPr>
          <p:cNvPr id="5" name="1 Título"/>
          <p:cNvSpPr txBox="1">
            <a:spLocks/>
          </p:cNvSpPr>
          <p:nvPr/>
        </p:nvSpPr>
        <p:spPr>
          <a:xfrm>
            <a:off x="251521"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200" b="1" dirty="0" smtClean="0">
                <a:solidFill>
                  <a:schemeClr val="accent2"/>
                </a:solidFill>
                <a:latin typeface="Comic Sans MS" pitchFamily="66" charset="0"/>
              </a:rPr>
              <a:t>DIFERENCIACIÓN DEL PRODUCTO. </a:t>
            </a:r>
            <a:r>
              <a:rPr lang="es-ES" sz="2600" dirty="0" smtClean="0">
                <a:solidFill>
                  <a:schemeClr val="tx2"/>
                </a:solidFill>
                <a:latin typeface="Comic Sans MS" pitchFamily="66" charset="0"/>
              </a:rPr>
              <a:t>COMERCIALIZACIÓN</a:t>
            </a: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
        <p:nvSpPr>
          <p:cNvPr id="7" name="6 Elipse"/>
          <p:cNvSpPr/>
          <p:nvPr/>
        </p:nvSpPr>
        <p:spPr>
          <a:xfrm>
            <a:off x="1791895" y="1871717"/>
            <a:ext cx="5904656" cy="2376264"/>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2007919" y="2217946"/>
            <a:ext cx="5472608" cy="1754326"/>
          </a:xfrm>
          <a:prstGeom prst="rect">
            <a:avLst/>
          </a:prstGeom>
          <a:noFill/>
        </p:spPr>
        <p:txBody>
          <a:bodyPr wrap="square" rtlCol="0">
            <a:spAutoFit/>
          </a:bodyPr>
          <a:lstStyle/>
          <a:p>
            <a:pPr algn="ctr"/>
            <a:r>
              <a:rPr lang="es-ES_tradnl" dirty="0">
                <a:latin typeface="Comic Sans MS" pitchFamily="66" charset="0"/>
              </a:rPr>
              <a:t>Los Alimentos de Calidad Diferenciada son aquellos productos que están protegidos por una normativa de la Unión Europea que garantiza el cumplimiento de unos requisitos superiores a los exigidos para el resto de productos</a:t>
            </a:r>
            <a:endParaRPr lang="es-ES" dirty="0">
              <a:latin typeface="Comic Sans MS" pitchFamily="66" charset="0"/>
            </a:endParaRPr>
          </a:p>
          <a:p>
            <a:endParaRPr lang="es-ES" dirty="0"/>
          </a:p>
        </p:txBody>
      </p:sp>
    </p:spTree>
    <p:extLst>
      <p:ext uri="{BB962C8B-B14F-4D97-AF65-F5344CB8AC3E}">
        <p14:creationId xmlns:p14="http://schemas.microsoft.com/office/powerpoint/2010/main" xmlns="" val="310880969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7CE80CD3-30BC-4483-9D44-C7BBE6F797AC}" type="slidenum">
              <a:rPr lang="es-ES" smtClean="0"/>
              <a:pPr/>
              <a:t>103</a:t>
            </a:fld>
            <a:endParaRPr lang="es-ES" dirty="0"/>
          </a:p>
        </p:txBody>
      </p:sp>
      <p:sp>
        <p:nvSpPr>
          <p:cNvPr id="5" name="1 Título"/>
          <p:cNvSpPr txBox="1">
            <a:spLocks/>
          </p:cNvSpPr>
          <p:nvPr/>
        </p:nvSpPr>
        <p:spPr>
          <a:xfrm>
            <a:off x="251521"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_tradnl" sz="2200" b="1" dirty="0" smtClean="0">
                <a:solidFill>
                  <a:schemeClr val="accent3">
                    <a:lumMod val="50000"/>
                  </a:schemeClr>
                </a:solidFill>
                <a:latin typeface="Comic Sans MS" pitchFamily="66" charset="0"/>
              </a:rPr>
              <a:t>Indicación Geográfica Protegida</a:t>
            </a:r>
            <a:endParaRPr lang="es-ES" sz="2200" b="1" dirty="0" smtClean="0">
              <a:solidFill>
                <a:schemeClr val="accent3">
                  <a:lumMod val="50000"/>
                </a:schemeClr>
              </a:solidFill>
              <a:latin typeface="Comic Sans MS" pitchFamily="66" charset="0"/>
            </a:endParaRPr>
          </a:p>
          <a:p>
            <a:pPr algn="r">
              <a:tabLst>
                <a:tab pos="7629525" algn="l"/>
              </a:tabLst>
            </a:pPr>
            <a:r>
              <a:rPr lang="es-ES" sz="2200" b="1" dirty="0" smtClean="0">
                <a:solidFill>
                  <a:schemeClr val="accent2"/>
                </a:solidFill>
                <a:latin typeface="Comic Sans MS" pitchFamily="66" charset="0"/>
              </a:rPr>
              <a:t>DIFERENCIACIÓN DEL PRODUCTO. </a:t>
            </a:r>
            <a:r>
              <a:rPr lang="es-ES" sz="2600" dirty="0" smtClean="0">
                <a:solidFill>
                  <a:schemeClr val="tx2"/>
                </a:solidFill>
                <a:latin typeface="Comic Sans MS" pitchFamily="66" charset="0"/>
              </a:rPr>
              <a:t>COMERCIALIZACIÓN</a:t>
            </a: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
        <p:nvSpPr>
          <p:cNvPr id="6" name="5 CuadroTexto"/>
          <p:cNvSpPr txBox="1"/>
          <p:nvPr/>
        </p:nvSpPr>
        <p:spPr>
          <a:xfrm>
            <a:off x="107504" y="1628800"/>
            <a:ext cx="1728191" cy="3754874"/>
          </a:xfrm>
          <a:prstGeom prst="rect">
            <a:avLst/>
          </a:prstGeom>
          <a:solidFill>
            <a:schemeClr val="accent3">
              <a:lumMod val="40000"/>
              <a:lumOff val="60000"/>
            </a:schemeClr>
          </a:solidFill>
        </p:spPr>
        <p:txBody>
          <a:bodyPr wrap="square" rtlCol="0">
            <a:spAutoFit/>
          </a:bodyPr>
          <a:lstStyle/>
          <a:p>
            <a:pPr algn="ctr"/>
            <a:r>
              <a:rPr lang="es-ES_tradnl" sz="1400" dirty="0" smtClean="0">
                <a:latin typeface="Comic Sans MS" pitchFamily="66" charset="0"/>
              </a:rPr>
              <a:t>El Reglamento (CE) 1151/2012 del Parlamento Europeo y del Consejo, de 21 de noviembre de 2012 sobre los </a:t>
            </a:r>
            <a:r>
              <a:rPr lang="es-ES_tradnl" sz="1400" dirty="0" smtClean="0">
                <a:solidFill>
                  <a:schemeClr val="tx2"/>
                </a:solidFill>
                <a:latin typeface="Comic Sans MS" pitchFamily="66" charset="0"/>
              </a:rPr>
              <a:t>REGIMENES DE CALIDAD DE LOS PRODUCTOS AGRICOLAS Y ALIMENTICIOS</a:t>
            </a:r>
            <a:r>
              <a:rPr lang="es-ES_tradnl" sz="1400" dirty="0" smtClean="0">
                <a:latin typeface="Comic Sans MS" pitchFamily="66" charset="0"/>
              </a:rPr>
              <a:t>, establece la definición de </a:t>
            </a:r>
            <a:r>
              <a:rPr lang="es-ES_tradnl" sz="1400" dirty="0" smtClean="0">
                <a:solidFill>
                  <a:schemeClr val="tx2"/>
                </a:solidFill>
                <a:latin typeface="Comic Sans MS" pitchFamily="66" charset="0"/>
              </a:rPr>
              <a:t>Indicación Geográfica </a:t>
            </a:r>
            <a:r>
              <a:rPr lang="es-ES_tradnl" sz="1400" dirty="0" err="1" smtClean="0">
                <a:solidFill>
                  <a:schemeClr val="tx2"/>
                </a:solidFill>
                <a:latin typeface="Comic Sans MS" pitchFamily="66" charset="0"/>
              </a:rPr>
              <a:t>Protegica</a:t>
            </a:r>
            <a:r>
              <a:rPr lang="es-ES_tradnl" sz="1400" dirty="0" smtClean="0">
                <a:solidFill>
                  <a:schemeClr val="tx2"/>
                </a:solidFill>
                <a:latin typeface="Comic Sans MS" pitchFamily="66" charset="0"/>
              </a:rPr>
              <a:t> </a:t>
            </a:r>
            <a:r>
              <a:rPr lang="es-ES_tradnl" sz="1400" b="1" dirty="0" smtClean="0">
                <a:solidFill>
                  <a:schemeClr val="tx2"/>
                </a:solidFill>
                <a:latin typeface="Comic Sans MS" pitchFamily="66" charset="0"/>
              </a:rPr>
              <a:t>(IGP)</a:t>
            </a:r>
            <a:endParaRPr lang="es-ES" sz="1400" b="1" dirty="0">
              <a:solidFill>
                <a:schemeClr val="tx2"/>
              </a:solidFill>
              <a:latin typeface="Comic Sans MS" pitchFamily="66" charset="0"/>
            </a:endParaRPr>
          </a:p>
        </p:txBody>
      </p:sp>
      <p:sp>
        <p:nvSpPr>
          <p:cNvPr id="7" name="6 CuadroTexto"/>
          <p:cNvSpPr txBox="1"/>
          <p:nvPr/>
        </p:nvSpPr>
        <p:spPr>
          <a:xfrm>
            <a:off x="2339752" y="1844824"/>
            <a:ext cx="6192688" cy="2800767"/>
          </a:xfrm>
          <a:prstGeom prst="rect">
            <a:avLst/>
          </a:prstGeom>
          <a:noFill/>
        </p:spPr>
        <p:txBody>
          <a:bodyPr wrap="square" rtlCol="0">
            <a:spAutoFit/>
          </a:bodyPr>
          <a:lstStyle/>
          <a:p>
            <a:r>
              <a:rPr lang="es-ES_tradnl" sz="2400" dirty="0" smtClean="0">
                <a:solidFill>
                  <a:schemeClr val="tx2"/>
                </a:solidFill>
                <a:latin typeface="Comic Sans MS" pitchFamily="66" charset="0"/>
              </a:rPr>
              <a:t>IGP “nombre que identifica un producto”</a:t>
            </a:r>
          </a:p>
          <a:p>
            <a:endParaRPr lang="es-ES_tradnl" dirty="0">
              <a:latin typeface="Comic Sans MS" pitchFamily="66" charset="0"/>
            </a:endParaRPr>
          </a:p>
          <a:p>
            <a:pPr marL="285750" indent="-285750" algn="just">
              <a:spcBef>
                <a:spcPts val="600"/>
              </a:spcBef>
              <a:buFontTx/>
              <a:buChar char="-"/>
            </a:pPr>
            <a:r>
              <a:rPr lang="es-ES_tradnl" sz="1600" dirty="0" smtClean="0">
                <a:latin typeface="Comic Sans MS" pitchFamily="66" charset="0"/>
              </a:rPr>
              <a:t>Originario de un lugar determinado, región o país,</a:t>
            </a:r>
          </a:p>
          <a:p>
            <a:pPr marL="285750" indent="-285750" algn="just">
              <a:spcBef>
                <a:spcPts val="600"/>
              </a:spcBef>
              <a:buFontTx/>
              <a:buChar char="-"/>
            </a:pPr>
            <a:r>
              <a:rPr lang="es-ES_tradnl" sz="1600" dirty="0" smtClean="0">
                <a:latin typeface="Comic Sans MS" pitchFamily="66" charset="0"/>
              </a:rPr>
              <a:t>Posee una cualidad determinada, una reputación u otra característica que pueda esencialmente atribuirse a su origen geográfico, y</a:t>
            </a:r>
          </a:p>
          <a:p>
            <a:pPr marL="285750" indent="-285750" algn="just">
              <a:spcBef>
                <a:spcPts val="600"/>
              </a:spcBef>
              <a:buFontTx/>
              <a:buChar char="-"/>
            </a:pPr>
            <a:r>
              <a:rPr lang="es-ES_tradnl" sz="1600" dirty="0" smtClean="0">
                <a:latin typeface="Comic Sans MS" pitchFamily="66" charset="0"/>
              </a:rPr>
              <a:t>Fases de producción, al menos una de ella, en una zona geográfica definida.</a:t>
            </a:r>
          </a:p>
          <a:p>
            <a:pPr marL="285750" indent="-285750" algn="just">
              <a:spcBef>
                <a:spcPts val="600"/>
              </a:spcBef>
              <a:buFontTx/>
              <a:buChar char="-"/>
            </a:pPr>
            <a:endParaRPr lang="es-ES_tradnl" dirty="0" smtClean="0"/>
          </a:p>
        </p:txBody>
      </p:sp>
      <p:pic>
        <p:nvPicPr>
          <p:cNvPr id="2050" name="Picture 2" descr="http://us.cdn2.123rf.com/168nwm/kovaleff/kovaleff1112/kovaleff111200179/11701500-el-boton-rojo-redondo-con-signo-de-interrogacion-blanco-imagen-generada-por-ordenador.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51720" y="4915510"/>
            <a:ext cx="1600200" cy="16002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Llamada ovalada"/>
          <p:cNvSpPr/>
          <p:nvPr/>
        </p:nvSpPr>
        <p:spPr>
          <a:xfrm>
            <a:off x="4499992" y="4915510"/>
            <a:ext cx="4536504" cy="1224136"/>
          </a:xfrm>
          <a:prstGeom prst="wedgeEllipseCallout">
            <a:avLst>
              <a:gd name="adj1" fmla="val -65642"/>
              <a:gd name="adj2" fmla="val 7313"/>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200" u="sng" dirty="0">
                <a:hlinkClick r:id="rId3"/>
              </a:rPr>
              <a:t>http://www.magrama.gob.es/es/alimentacion/temas/calidad-agroalimentaria/calidad-comercial/</a:t>
            </a:r>
            <a:endParaRPr lang="es-ES" sz="1200" dirty="0"/>
          </a:p>
        </p:txBody>
      </p:sp>
    </p:spTree>
    <p:extLst>
      <p:ext uri="{BB962C8B-B14F-4D97-AF65-F5344CB8AC3E}">
        <p14:creationId xmlns:p14="http://schemas.microsoft.com/office/powerpoint/2010/main" xmlns="" val="391732935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7CE80CD3-30BC-4483-9D44-C7BBE6F797AC}" type="slidenum">
              <a:rPr lang="es-ES" smtClean="0"/>
              <a:pPr/>
              <a:t>104</a:t>
            </a:fld>
            <a:endParaRPr lang="es-ES"/>
          </a:p>
        </p:txBody>
      </p:sp>
      <p:sp>
        <p:nvSpPr>
          <p:cNvPr id="5" name="1 Título"/>
          <p:cNvSpPr txBox="1">
            <a:spLocks/>
          </p:cNvSpPr>
          <p:nvPr/>
        </p:nvSpPr>
        <p:spPr>
          <a:xfrm>
            <a:off x="251521"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_tradnl" sz="2200" b="1" dirty="0" smtClean="0">
                <a:solidFill>
                  <a:schemeClr val="accent3">
                    <a:lumMod val="50000"/>
                  </a:schemeClr>
                </a:solidFill>
                <a:latin typeface="Comic Sans MS" pitchFamily="66" charset="0"/>
              </a:rPr>
              <a:t>IGP. TERNASCO DE ARAGÓN</a:t>
            </a:r>
            <a:endParaRPr lang="es-ES" sz="2200" b="1" dirty="0" smtClean="0">
              <a:solidFill>
                <a:schemeClr val="accent3">
                  <a:lumMod val="50000"/>
                </a:schemeClr>
              </a:solidFill>
              <a:latin typeface="Comic Sans MS" pitchFamily="66" charset="0"/>
            </a:endParaRPr>
          </a:p>
          <a:p>
            <a:pPr algn="r">
              <a:tabLst>
                <a:tab pos="7629525" algn="l"/>
              </a:tabLst>
            </a:pPr>
            <a:r>
              <a:rPr lang="es-ES" sz="2200" b="1" dirty="0" smtClean="0">
                <a:solidFill>
                  <a:schemeClr val="accent2"/>
                </a:solidFill>
                <a:latin typeface="Comic Sans MS" pitchFamily="66" charset="0"/>
              </a:rPr>
              <a:t>DIFERENCIACIÓN DEL PRODUCTO. </a:t>
            </a:r>
            <a:r>
              <a:rPr lang="es-ES" sz="2600" dirty="0" smtClean="0">
                <a:solidFill>
                  <a:schemeClr val="tx2"/>
                </a:solidFill>
                <a:latin typeface="Comic Sans MS" pitchFamily="66" charset="0"/>
              </a:rPr>
              <a:t>COMERCIALIZACIÓN</a:t>
            </a: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pic>
        <p:nvPicPr>
          <p:cNvPr id="4098" name="Picture 2" descr="http://camposdehispania.files.wordpress.com/2012/04/imagen2_56424_36569.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204" y="1772816"/>
            <a:ext cx="2483768" cy="389610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5 CuadroTexto"/>
          <p:cNvSpPr txBox="1"/>
          <p:nvPr/>
        </p:nvSpPr>
        <p:spPr>
          <a:xfrm>
            <a:off x="2859475" y="1496165"/>
            <a:ext cx="5850904" cy="523220"/>
          </a:xfrm>
          <a:prstGeom prst="rect">
            <a:avLst/>
          </a:prstGeom>
          <a:noFill/>
        </p:spPr>
        <p:txBody>
          <a:bodyPr wrap="square" rtlCol="0">
            <a:spAutoFit/>
          </a:bodyPr>
          <a:lstStyle/>
          <a:p>
            <a:r>
              <a:rPr lang="es-ES_tradnl" sz="1400" dirty="0" smtClean="0">
                <a:latin typeface="Comic Sans MS" pitchFamily="66" charset="0"/>
              </a:rPr>
              <a:t>El ganado apto para la producción de “</a:t>
            </a:r>
            <a:r>
              <a:rPr lang="es-ES_tradnl" sz="1400" dirty="0" smtClean="0">
                <a:solidFill>
                  <a:schemeClr val="tx2"/>
                </a:solidFill>
                <a:latin typeface="Comic Sans MS" pitchFamily="66" charset="0"/>
              </a:rPr>
              <a:t>Ternasco de Aragón</a:t>
            </a:r>
            <a:r>
              <a:rPr lang="es-ES_tradnl" sz="1400" dirty="0" smtClean="0">
                <a:latin typeface="Comic Sans MS" pitchFamily="66" charset="0"/>
              </a:rPr>
              <a:t>” procede de tres razas:</a:t>
            </a:r>
          </a:p>
        </p:txBody>
      </p:sp>
      <p:sp>
        <p:nvSpPr>
          <p:cNvPr id="8" name="7 CuadroTexto"/>
          <p:cNvSpPr txBox="1"/>
          <p:nvPr/>
        </p:nvSpPr>
        <p:spPr>
          <a:xfrm>
            <a:off x="2891451" y="2204864"/>
            <a:ext cx="3456384" cy="1015663"/>
          </a:xfrm>
          <a:prstGeom prst="rect">
            <a:avLst/>
          </a:prstGeom>
          <a:noFill/>
        </p:spPr>
        <p:txBody>
          <a:bodyPr wrap="square" rtlCol="0">
            <a:spAutoFit/>
          </a:bodyPr>
          <a:lstStyle/>
          <a:p>
            <a:pPr marL="285750" indent="-285750">
              <a:buFontTx/>
              <a:buChar char="-"/>
            </a:pPr>
            <a:r>
              <a:rPr lang="es-ES_tradnl" sz="1400" dirty="0">
                <a:latin typeface="Comic Sans MS" pitchFamily="66" charset="0"/>
              </a:rPr>
              <a:t>Rasa Aragonesa</a:t>
            </a:r>
          </a:p>
          <a:p>
            <a:pPr marL="285750" indent="-285750">
              <a:buFontTx/>
              <a:buChar char="-"/>
            </a:pPr>
            <a:r>
              <a:rPr lang="es-ES_tradnl" sz="1400" dirty="0">
                <a:latin typeface="Comic Sans MS" pitchFamily="66" charset="0"/>
              </a:rPr>
              <a:t>Ojinegra de Teruel</a:t>
            </a:r>
          </a:p>
          <a:p>
            <a:pPr marL="285750" indent="-285750">
              <a:buFontTx/>
              <a:buChar char="-"/>
            </a:pPr>
            <a:r>
              <a:rPr lang="es-ES_tradnl" sz="1400" dirty="0">
                <a:latin typeface="Comic Sans MS" pitchFamily="66" charset="0"/>
              </a:rPr>
              <a:t>Roya Bilbilitana</a:t>
            </a:r>
          </a:p>
          <a:p>
            <a:pPr marL="285750" indent="-285750">
              <a:buFontTx/>
              <a:buChar char="-"/>
            </a:pPr>
            <a:endParaRPr lang="es-ES" dirty="0"/>
          </a:p>
        </p:txBody>
      </p:sp>
      <p:pic>
        <p:nvPicPr>
          <p:cNvPr id="4100" name="Picture 4" descr="http://www.feagas.com/images/stories/portal/razas/fomento/ovino/rasaargonesa.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110731" y="1841055"/>
            <a:ext cx="1835588" cy="1379472"/>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http://www.feagas.com/images/stories/portal/razas/fomento/ovino/ojinegrateruel.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110731" y="3220527"/>
            <a:ext cx="1835588" cy="1317594"/>
          </a:xfrm>
          <a:prstGeom prst="rect">
            <a:avLst/>
          </a:prstGeom>
          <a:noFill/>
          <a:extLst>
            <a:ext uri="{909E8E84-426E-40DD-AFC4-6F175D3DCCD1}">
              <a14:hiddenFill xmlns:a14="http://schemas.microsoft.com/office/drawing/2010/main" xmlns="">
                <a:solidFill>
                  <a:srgbClr val="FFFFFF"/>
                </a:solidFill>
              </a14:hiddenFill>
            </a:ext>
          </a:extLst>
        </p:spPr>
      </p:pic>
      <p:pic>
        <p:nvPicPr>
          <p:cNvPr id="4104" name="Picture 8" descr="http://www.feagas.com/images/phocagallery/portal/OVINO/royabilbilitana/thumbs/phoca_thumb_l_007royabilbilitana.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10731" y="4544908"/>
            <a:ext cx="1835587" cy="1378845"/>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2859474" y="3356992"/>
            <a:ext cx="4032447" cy="2954655"/>
          </a:xfrm>
          <a:prstGeom prst="rect">
            <a:avLst/>
          </a:prstGeom>
          <a:noFill/>
        </p:spPr>
        <p:txBody>
          <a:bodyPr wrap="square" rtlCol="0">
            <a:spAutoFit/>
          </a:bodyPr>
          <a:lstStyle/>
          <a:p>
            <a:pPr algn="just"/>
            <a:r>
              <a:rPr lang="es-ES_tradnl" sz="1400" dirty="0">
                <a:latin typeface="Comic Sans MS" pitchFamily="66" charset="0"/>
              </a:rPr>
              <a:t>Se sacrifican corderos sin distinción de sexo (machos sin castrar y hembras) con una edad al sacrificio de entre 70 y 90 días.</a:t>
            </a:r>
          </a:p>
          <a:p>
            <a:pPr algn="just"/>
            <a:endParaRPr lang="es-ES_tradnl" sz="1400" dirty="0">
              <a:latin typeface="Comic Sans MS" pitchFamily="66" charset="0"/>
            </a:endParaRPr>
          </a:p>
          <a:p>
            <a:pPr algn="just"/>
            <a:r>
              <a:rPr lang="es-ES_tradnl" sz="1400" dirty="0" smtClean="0">
                <a:latin typeface="Comic Sans MS" pitchFamily="66" charset="0"/>
              </a:rPr>
              <a:t>La </a:t>
            </a:r>
            <a:r>
              <a:rPr lang="es-ES_tradnl" sz="1400" dirty="0">
                <a:latin typeface="Comic Sans MS" pitchFamily="66" charset="0"/>
              </a:rPr>
              <a:t>alimentación de los corderos debe realizarse en estabulación, con leche materna complementada “ad libitum” con paja blanca y concentrados autorizados por legislación vigente. El período mínimo de lactancia será de 50 días. En caso de realizarse destete, la alimentación se hará con paja blanca y concentrados a libre disposición.</a:t>
            </a:r>
          </a:p>
          <a:p>
            <a:endParaRPr lang="es-ES" dirty="0"/>
          </a:p>
        </p:txBody>
      </p:sp>
    </p:spTree>
    <p:extLst>
      <p:ext uri="{BB962C8B-B14F-4D97-AF65-F5344CB8AC3E}">
        <p14:creationId xmlns:p14="http://schemas.microsoft.com/office/powerpoint/2010/main" xmlns="" val="138210127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7CE80CD3-30BC-4483-9D44-C7BBE6F797AC}" type="slidenum">
              <a:rPr lang="es-ES" smtClean="0"/>
              <a:pPr/>
              <a:t>105</a:t>
            </a:fld>
            <a:endParaRPr lang="es-ES"/>
          </a:p>
        </p:txBody>
      </p:sp>
      <p:sp>
        <p:nvSpPr>
          <p:cNvPr id="5" name="1 Título"/>
          <p:cNvSpPr txBox="1">
            <a:spLocks/>
          </p:cNvSpPr>
          <p:nvPr/>
        </p:nvSpPr>
        <p:spPr>
          <a:xfrm>
            <a:off x="251521"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_tradnl" sz="2200" b="1" dirty="0" smtClean="0">
                <a:solidFill>
                  <a:schemeClr val="accent3">
                    <a:lumMod val="50000"/>
                  </a:schemeClr>
                </a:solidFill>
                <a:latin typeface="Comic Sans MS" pitchFamily="66" charset="0"/>
              </a:rPr>
              <a:t>IGP. TERNASCO DE ARAGÓN</a:t>
            </a:r>
            <a:endParaRPr lang="es-ES" sz="2200" b="1" dirty="0" smtClean="0">
              <a:solidFill>
                <a:schemeClr val="accent3">
                  <a:lumMod val="50000"/>
                </a:schemeClr>
              </a:solidFill>
              <a:latin typeface="Comic Sans MS" pitchFamily="66" charset="0"/>
            </a:endParaRPr>
          </a:p>
          <a:p>
            <a:pPr algn="r">
              <a:tabLst>
                <a:tab pos="7629525" algn="l"/>
              </a:tabLst>
            </a:pPr>
            <a:r>
              <a:rPr lang="es-ES" sz="2200" b="1" dirty="0" smtClean="0">
                <a:solidFill>
                  <a:schemeClr val="accent2"/>
                </a:solidFill>
                <a:latin typeface="Comic Sans MS" pitchFamily="66" charset="0"/>
              </a:rPr>
              <a:t>DIFERENCIACIÓN DEL PRODUCTO. </a:t>
            </a:r>
            <a:r>
              <a:rPr lang="es-ES" sz="2600" dirty="0" smtClean="0">
                <a:solidFill>
                  <a:schemeClr val="tx2"/>
                </a:solidFill>
                <a:latin typeface="Comic Sans MS" pitchFamily="66" charset="0"/>
              </a:rPr>
              <a:t>COMERCIALIZACIÓN</a:t>
            </a: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pic>
        <p:nvPicPr>
          <p:cNvPr id="6" name="Picture 2" descr="http://camposdehispania.files.wordpress.com/2012/04/imagen2_56424_36569.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204" y="1362115"/>
            <a:ext cx="2483768" cy="3896108"/>
          </a:xfrm>
          <a:prstGeom prst="rect">
            <a:avLst/>
          </a:prstGeom>
          <a:noFill/>
          <a:extLst>
            <a:ext uri="{909E8E84-426E-40DD-AFC4-6F175D3DCCD1}">
              <a14:hiddenFill xmlns:a14="http://schemas.microsoft.com/office/drawing/2010/main" xmlns="">
                <a:solidFill>
                  <a:srgbClr val="FFFFFF"/>
                </a:solidFill>
              </a14:hiddenFill>
            </a:ext>
          </a:extLst>
        </p:spPr>
      </p:pic>
      <p:pic>
        <p:nvPicPr>
          <p:cNvPr id="5122" name="Picture 2" descr="http://upload.wikimedia.org/wikipedia/commons/thumb/0/08/Localizaci%C3%B3n_de_Arag%C3%B3n.svg/686px-Localizaci%C3%B3n_de_Arag%C3%B3n.svg.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14822" y="3429000"/>
            <a:ext cx="1906006" cy="143922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6 CuadroTexto"/>
          <p:cNvSpPr txBox="1"/>
          <p:nvPr/>
        </p:nvSpPr>
        <p:spPr>
          <a:xfrm>
            <a:off x="2771800" y="1340768"/>
            <a:ext cx="5549028" cy="2308324"/>
          </a:xfrm>
          <a:prstGeom prst="rect">
            <a:avLst/>
          </a:prstGeom>
          <a:noFill/>
        </p:spPr>
        <p:txBody>
          <a:bodyPr wrap="square" rtlCol="0">
            <a:spAutoFit/>
          </a:bodyPr>
          <a:lstStyle/>
          <a:p>
            <a:pPr algn="just"/>
            <a:r>
              <a:rPr lang="es-ES" sz="1400" dirty="0">
                <a:latin typeface="Comic Sans MS" pitchFamily="66" charset="0"/>
              </a:rPr>
              <a:t>Las canales protegidas tienen un peso de entre 8,0 y 12,5 kg., de perfil rectilíneo con tendencia subconvexa, proporciones armónicas y contornos ligeramente redondeados. </a:t>
            </a:r>
            <a:r>
              <a:rPr lang="es-ES" sz="1400" dirty="0" smtClean="0">
                <a:latin typeface="Comic Sans MS" pitchFamily="66" charset="0"/>
              </a:rPr>
              <a:t>La carne es </a:t>
            </a:r>
            <a:r>
              <a:rPr lang="es-ES" sz="1400" dirty="0">
                <a:latin typeface="Comic Sans MS" pitchFamily="66" charset="0"/>
              </a:rPr>
              <a:t>de color rosa pálido, tierna y con inicio de infiltración grasa a nivel intramuscular, de gran jugosidad y textura suave, con un "bouquet" muy agradable. La grasa externa es de color blanco y consistencia firme. La grasa cavitaria es asimismo de color blanco, y cubre al menos la mitad del riñón, pero nunca en su totalidad.</a:t>
            </a:r>
          </a:p>
          <a:p>
            <a:endParaRPr lang="es-ES" dirty="0"/>
          </a:p>
        </p:txBody>
      </p:sp>
      <p:sp>
        <p:nvSpPr>
          <p:cNvPr id="8" name="7 CuadroTexto"/>
          <p:cNvSpPr txBox="1"/>
          <p:nvPr/>
        </p:nvSpPr>
        <p:spPr>
          <a:xfrm>
            <a:off x="2781678" y="3563838"/>
            <a:ext cx="3302489" cy="1169551"/>
          </a:xfrm>
          <a:prstGeom prst="rect">
            <a:avLst/>
          </a:prstGeom>
          <a:noFill/>
        </p:spPr>
        <p:txBody>
          <a:bodyPr wrap="square" rtlCol="0">
            <a:spAutoFit/>
          </a:bodyPr>
          <a:lstStyle/>
          <a:p>
            <a:pPr algn="just"/>
            <a:r>
              <a:rPr lang="es-ES" sz="1400" dirty="0">
                <a:latin typeface="Comic Sans MS" pitchFamily="66" charset="0"/>
              </a:rPr>
              <a:t>La zona delimitada de producción de ovino está integrada por todo el territorio de la </a:t>
            </a:r>
            <a:r>
              <a:rPr lang="es-ES" sz="1400" b="1" dirty="0">
                <a:solidFill>
                  <a:schemeClr val="tx2"/>
                </a:solidFill>
                <a:latin typeface="Comic Sans MS" pitchFamily="66" charset="0"/>
              </a:rPr>
              <a:t>Comunidad Autónoma de Aragón</a:t>
            </a:r>
            <a:r>
              <a:rPr lang="es-ES" sz="1400" dirty="0">
                <a:latin typeface="Comic Sans MS" pitchFamily="66" charset="0"/>
              </a:rPr>
              <a:t>, al igual que la zona de sacrificio y faenado de la canal</a:t>
            </a:r>
            <a:r>
              <a:rPr lang="es-ES" sz="1400" dirty="0" smtClean="0">
                <a:latin typeface="Comic Sans MS" pitchFamily="66" charset="0"/>
              </a:rPr>
              <a:t>.</a:t>
            </a:r>
            <a:endParaRPr lang="es-ES" sz="1400" dirty="0">
              <a:latin typeface="Comic Sans MS" pitchFamily="66" charset="0"/>
            </a:endParaRPr>
          </a:p>
        </p:txBody>
      </p:sp>
      <p:pic>
        <p:nvPicPr>
          <p:cNvPr id="5124" name="Picture 4" descr="http://www.alavaincoming.com/logos_accesibilidad/2/info.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91680" y="5657768"/>
            <a:ext cx="1248073" cy="106925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11 Llamada ovalada"/>
          <p:cNvSpPr/>
          <p:nvPr/>
        </p:nvSpPr>
        <p:spPr>
          <a:xfrm>
            <a:off x="3635896" y="5045700"/>
            <a:ext cx="4675571" cy="1479644"/>
          </a:xfrm>
          <a:prstGeom prst="wedgeEllipseCallout">
            <a:avLst>
              <a:gd name="adj1" fmla="val -63015"/>
              <a:gd name="adj2" fmla="val 34062"/>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1200" dirty="0"/>
          </a:p>
        </p:txBody>
      </p:sp>
      <p:sp>
        <p:nvSpPr>
          <p:cNvPr id="13" name="12 CuadroTexto"/>
          <p:cNvSpPr txBox="1"/>
          <p:nvPr/>
        </p:nvSpPr>
        <p:spPr>
          <a:xfrm>
            <a:off x="3875829" y="5468082"/>
            <a:ext cx="4296571" cy="1231106"/>
          </a:xfrm>
          <a:prstGeom prst="rect">
            <a:avLst/>
          </a:prstGeom>
          <a:noFill/>
        </p:spPr>
        <p:txBody>
          <a:bodyPr wrap="square" rtlCol="0">
            <a:spAutoFit/>
          </a:bodyPr>
          <a:lstStyle/>
          <a:p>
            <a:pPr algn="ctr"/>
            <a:r>
              <a:rPr lang="es-ES" sz="1400" u="sng" dirty="0">
                <a:hlinkClick r:id="rId5"/>
              </a:rPr>
              <a:t>http://www.magrama.gob.es/es/alimentacion/temas/calidad-agroalimentaria/calidad-diferenciada/dop/carnes/DOP</a:t>
            </a:r>
            <a:r>
              <a:rPr lang="es-ES" sz="1400" u="sng" dirty="0" smtClean="0">
                <a:hlinkClick r:id="rId5"/>
              </a:rPr>
              <a:t>_</a:t>
            </a:r>
          </a:p>
          <a:p>
            <a:pPr algn="ctr"/>
            <a:r>
              <a:rPr lang="es-ES" sz="1400" u="sng" dirty="0" smtClean="0">
                <a:hlinkClick r:id="rId5"/>
              </a:rPr>
              <a:t>Ternasco_Aragon.aspx</a:t>
            </a:r>
            <a:endParaRPr lang="es-ES" sz="1400" dirty="0"/>
          </a:p>
          <a:p>
            <a:endParaRPr lang="es-ES" dirty="0"/>
          </a:p>
        </p:txBody>
      </p:sp>
    </p:spTree>
    <p:extLst>
      <p:ext uri="{BB962C8B-B14F-4D97-AF65-F5344CB8AC3E}">
        <p14:creationId xmlns:p14="http://schemas.microsoft.com/office/powerpoint/2010/main" xmlns="" val="84174769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7CE80CD3-30BC-4483-9D44-C7BBE6F797AC}" type="slidenum">
              <a:rPr lang="es-ES" smtClean="0"/>
              <a:pPr/>
              <a:t>106</a:t>
            </a:fld>
            <a:endParaRPr lang="es-ES"/>
          </a:p>
        </p:txBody>
      </p:sp>
      <p:sp>
        <p:nvSpPr>
          <p:cNvPr id="5" name="1 Título"/>
          <p:cNvSpPr txBox="1">
            <a:spLocks/>
          </p:cNvSpPr>
          <p:nvPr/>
        </p:nvSpPr>
        <p:spPr>
          <a:xfrm>
            <a:off x="251521"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_tradnl" sz="2200" b="1" dirty="0" smtClean="0">
                <a:solidFill>
                  <a:schemeClr val="accent3">
                    <a:lumMod val="50000"/>
                  </a:schemeClr>
                </a:solidFill>
                <a:latin typeface="Comic Sans MS" pitchFamily="66" charset="0"/>
              </a:rPr>
              <a:t>PRODUCCIÓN ECOLÓGICA DE CORDERO</a:t>
            </a:r>
            <a:endParaRPr lang="es-ES" sz="2200" b="1" dirty="0" smtClean="0">
              <a:solidFill>
                <a:schemeClr val="accent3">
                  <a:lumMod val="50000"/>
                </a:schemeClr>
              </a:solidFill>
              <a:latin typeface="Comic Sans MS" pitchFamily="66" charset="0"/>
            </a:endParaRPr>
          </a:p>
          <a:p>
            <a:pPr algn="r">
              <a:tabLst>
                <a:tab pos="7629525" algn="l"/>
              </a:tabLst>
            </a:pPr>
            <a:r>
              <a:rPr lang="es-ES" sz="2200" b="1" dirty="0" smtClean="0">
                <a:solidFill>
                  <a:schemeClr val="accent2"/>
                </a:solidFill>
                <a:latin typeface="Comic Sans MS" pitchFamily="66" charset="0"/>
              </a:rPr>
              <a:t>DIFERENCIACIÓN DEL PRODUCTO. </a:t>
            </a:r>
            <a:r>
              <a:rPr lang="es-ES" sz="2600" dirty="0" smtClean="0">
                <a:solidFill>
                  <a:schemeClr val="tx2"/>
                </a:solidFill>
                <a:latin typeface="Comic Sans MS" pitchFamily="66" charset="0"/>
              </a:rPr>
              <a:t>COMERCIALIZACIÓN</a:t>
            </a: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
        <p:nvSpPr>
          <p:cNvPr id="7" name="6 CuadroTexto"/>
          <p:cNvSpPr txBox="1"/>
          <p:nvPr/>
        </p:nvSpPr>
        <p:spPr>
          <a:xfrm>
            <a:off x="2555776" y="1340768"/>
            <a:ext cx="6192688" cy="1661993"/>
          </a:xfrm>
          <a:prstGeom prst="rect">
            <a:avLst/>
          </a:prstGeom>
          <a:noFill/>
        </p:spPr>
        <p:txBody>
          <a:bodyPr wrap="square" rtlCol="0">
            <a:spAutoFit/>
          </a:bodyPr>
          <a:lstStyle/>
          <a:p>
            <a:pPr algn="just"/>
            <a:r>
              <a:rPr lang="es-ES" sz="1400" dirty="0">
                <a:solidFill>
                  <a:schemeClr val="tx2"/>
                </a:solidFill>
                <a:latin typeface="Comic Sans MS" pitchFamily="66" charset="0"/>
              </a:rPr>
              <a:t>La agricultura ecológica</a:t>
            </a:r>
            <a:r>
              <a:rPr lang="es-ES" sz="1400" dirty="0">
                <a:latin typeface="Comic Sans MS" pitchFamily="66" charset="0"/>
              </a:rPr>
              <a:t>, se puede definir de manera sencilla como un compendio de técnicas agrarias que excluye normalmente el uso, en la agricultura y ganadería, de productos químicos de síntesis como fertilizantes, plaguicidas, antibióticos, etc., con el objetivo de preservar el medio ambiente, mantener o aumentar la fertilidad del suelo y proporcionar alimentos con todas sus propiedades naturales. </a:t>
            </a:r>
          </a:p>
          <a:p>
            <a:endParaRPr lang="es-ES" dirty="0"/>
          </a:p>
        </p:txBody>
      </p:sp>
      <p:grpSp>
        <p:nvGrpSpPr>
          <p:cNvPr id="12" name="11 Grupo"/>
          <p:cNvGrpSpPr/>
          <p:nvPr/>
        </p:nvGrpSpPr>
        <p:grpSpPr>
          <a:xfrm>
            <a:off x="251521" y="1451104"/>
            <a:ext cx="1956955" cy="5125313"/>
            <a:chOff x="251521" y="1451104"/>
            <a:chExt cx="1956955" cy="5125313"/>
          </a:xfrm>
        </p:grpSpPr>
        <p:pic>
          <p:nvPicPr>
            <p:cNvPr id="6" name="5 Imagen" descr="http://www.magrama.gob.es/es/alimentacion/temas/la-agricultura-ecologica/logosAE_tcm7-7419.jpg"/>
            <p:cNvPicPr/>
            <p:nvPr/>
          </p:nvPicPr>
          <p:blipFill rotWithShape="1">
            <a:blip r:embed="rId2">
              <a:extLst>
                <a:ext uri="{28A0092B-C50C-407E-A947-70E740481C1C}">
                  <a14:useLocalDpi xmlns:a14="http://schemas.microsoft.com/office/drawing/2010/main" xmlns="" val="0"/>
                </a:ext>
              </a:extLst>
            </a:blip>
            <a:srcRect l="50000" t="14109" r="3242" b="17790"/>
            <a:stretch/>
          </p:blipFill>
          <p:spPr bwMode="auto">
            <a:xfrm>
              <a:off x="251522" y="3717032"/>
              <a:ext cx="1956954" cy="1182527"/>
            </a:xfrm>
            <a:prstGeom prst="rect">
              <a:avLst/>
            </a:prstGeom>
            <a:noFill/>
            <a:ln>
              <a:noFill/>
            </a:ln>
          </p:spPr>
        </p:pic>
        <p:pic>
          <p:nvPicPr>
            <p:cNvPr id="8" name="7 Imagen" descr="http://www.kalipedia.com/kalipediamedia/geografia/media/200704/10/geodescriptiva/20070410klpgeodes_11.Ges.SCO.pn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1" y="1451104"/>
              <a:ext cx="1956955" cy="1872207"/>
            </a:xfrm>
            <a:prstGeom prst="rect">
              <a:avLst/>
            </a:prstGeom>
            <a:noFill/>
            <a:ln>
              <a:noFill/>
            </a:ln>
          </p:spPr>
        </p:pic>
        <p:pic>
          <p:nvPicPr>
            <p:cNvPr id="10" name="9 Imagen" descr="http://www.magrama.gob.es/es/alimentacion/temas/la-agricultura-ecologica/logosAE_tcm7-7419.jpg"/>
            <p:cNvPicPr/>
            <p:nvPr/>
          </p:nvPicPr>
          <p:blipFill rotWithShape="1">
            <a:blip r:embed="rId2">
              <a:extLst>
                <a:ext uri="{28A0092B-C50C-407E-A947-70E740481C1C}">
                  <a14:useLocalDpi xmlns:a14="http://schemas.microsoft.com/office/drawing/2010/main" xmlns="" val="0"/>
                </a:ext>
              </a:extLst>
            </a:blip>
            <a:srcRect l="7013" r="53742"/>
            <a:stretch/>
          </p:blipFill>
          <p:spPr bwMode="auto">
            <a:xfrm>
              <a:off x="579587" y="5157192"/>
              <a:ext cx="1300824" cy="1419225"/>
            </a:xfrm>
            <a:prstGeom prst="rect">
              <a:avLst/>
            </a:prstGeom>
            <a:noFill/>
            <a:ln>
              <a:noFill/>
            </a:ln>
          </p:spPr>
        </p:pic>
      </p:grpSp>
      <p:sp>
        <p:nvSpPr>
          <p:cNvPr id="11" name="10 CuadroTexto"/>
          <p:cNvSpPr txBox="1"/>
          <p:nvPr/>
        </p:nvSpPr>
        <p:spPr>
          <a:xfrm>
            <a:off x="2555776" y="2852936"/>
            <a:ext cx="6048672" cy="3231654"/>
          </a:xfrm>
          <a:prstGeom prst="rect">
            <a:avLst/>
          </a:prstGeom>
          <a:noFill/>
        </p:spPr>
        <p:txBody>
          <a:bodyPr wrap="square" rtlCol="0">
            <a:spAutoFit/>
          </a:bodyPr>
          <a:lstStyle/>
          <a:p>
            <a:r>
              <a:rPr lang="es-ES" dirty="0" smtClean="0">
                <a:solidFill>
                  <a:schemeClr val="tx2"/>
                </a:solidFill>
                <a:latin typeface="Comic Sans MS" pitchFamily="66" charset="0"/>
              </a:rPr>
              <a:t>Normativa</a:t>
            </a:r>
            <a:r>
              <a:rPr lang="es-ES" sz="1400" dirty="0">
                <a:latin typeface="Comic Sans MS" pitchFamily="66" charset="0"/>
              </a:rPr>
              <a:t/>
            </a:r>
            <a:br>
              <a:rPr lang="es-ES" sz="1400" dirty="0">
                <a:latin typeface="Comic Sans MS" pitchFamily="66" charset="0"/>
              </a:rPr>
            </a:br>
            <a:endParaRPr lang="es-ES" sz="1400" dirty="0" smtClean="0">
              <a:latin typeface="Comic Sans MS" pitchFamily="66" charset="0"/>
            </a:endParaRPr>
          </a:p>
          <a:p>
            <a:pPr algn="just"/>
            <a:r>
              <a:rPr lang="es-ES" sz="1400" dirty="0" smtClean="0">
                <a:latin typeface="Comic Sans MS" pitchFamily="66" charset="0"/>
              </a:rPr>
              <a:t>Desde </a:t>
            </a:r>
            <a:r>
              <a:rPr lang="es-ES" sz="1400" dirty="0">
                <a:latin typeface="Comic Sans MS" pitchFamily="66" charset="0"/>
              </a:rPr>
              <a:t>el 1 de enero de 2009, fecha en que ha entrado en aplicación, la producción ecológica se encuentra regulada por el </a:t>
            </a:r>
            <a:r>
              <a:rPr lang="es-ES" sz="1400" dirty="0">
                <a:latin typeface="Comic Sans MS" pitchFamily="66" charset="0"/>
                <a:hlinkClick r:id="rId4" tooltip="R(CEE)834-2007.pdf [201010262032481378]"/>
              </a:rPr>
              <a:t>Reglamento (CE) 834/2007</a:t>
            </a:r>
            <a:r>
              <a:rPr lang="es-ES" sz="1400" dirty="0">
                <a:latin typeface="Comic Sans MS" pitchFamily="66" charset="0"/>
              </a:rPr>
              <a:t> </a:t>
            </a:r>
            <a:r>
              <a:rPr lang="es-ES" sz="1400" dirty="0" smtClean="0">
                <a:latin typeface="Comic Sans MS" pitchFamily="66" charset="0"/>
              </a:rPr>
              <a:t>del </a:t>
            </a:r>
            <a:r>
              <a:rPr lang="es-ES" sz="1400" dirty="0">
                <a:latin typeface="Comic Sans MS" pitchFamily="66" charset="0"/>
              </a:rPr>
              <a:t>Consejo sobre producción y etiquetado de los productos ecológicos </a:t>
            </a:r>
            <a:r>
              <a:rPr lang="es-ES" sz="1400" dirty="0" smtClean="0">
                <a:latin typeface="Comic Sans MS" pitchFamily="66" charset="0"/>
              </a:rPr>
              <a:t>por </a:t>
            </a:r>
            <a:r>
              <a:rPr lang="es-ES" sz="1400" dirty="0">
                <a:latin typeface="Comic Sans MS" pitchFamily="66" charset="0"/>
              </a:rPr>
              <a:t>el que se deroga </a:t>
            </a:r>
            <a:r>
              <a:rPr lang="es-ES" sz="1400" dirty="0" smtClean="0">
                <a:latin typeface="Comic Sans MS" pitchFamily="66" charset="0"/>
              </a:rPr>
              <a:t>el </a:t>
            </a:r>
            <a:r>
              <a:rPr lang="es-ES" sz="1400" dirty="0" smtClean="0">
                <a:latin typeface="Comic Sans MS" pitchFamily="66" charset="0"/>
                <a:hlinkClick r:id="rId5" tooltip="Reglamento 2092/91"/>
              </a:rPr>
              <a:t>Reglamento </a:t>
            </a:r>
            <a:r>
              <a:rPr lang="es-ES" sz="1400" dirty="0">
                <a:latin typeface="Comic Sans MS" pitchFamily="66" charset="0"/>
                <a:hlinkClick r:id="rId5" tooltip="Reglamento 2092/91"/>
              </a:rPr>
              <a:t>(CEE) 2092/91</a:t>
            </a:r>
            <a:r>
              <a:rPr lang="es-ES" sz="1400" dirty="0">
                <a:latin typeface="Comic Sans MS" pitchFamily="66" charset="0"/>
              </a:rPr>
              <a:t> y por los Reglamentos: R(CE) 889/2008 de la Comisión, por el que se establecen disposiciones de aplicación del R(CE) 834/2007 con respecto a la producción ecológica, su etiquetado y control y R(CE) 1235/2008 de la Comisión por el que se establecen las disposiciones de aplicación del R(CE) 834/2007 , en lo que se refiere a las importaciones de productos ecológicos procedentes de terceros países. (Ver apartado "Documentos de interés/Legislación").</a:t>
            </a:r>
          </a:p>
          <a:p>
            <a:endParaRPr lang="es-ES" dirty="0"/>
          </a:p>
        </p:txBody>
      </p:sp>
    </p:spTree>
    <p:extLst>
      <p:ext uri="{BB962C8B-B14F-4D97-AF65-F5344CB8AC3E}">
        <p14:creationId xmlns:p14="http://schemas.microsoft.com/office/powerpoint/2010/main" xmlns="" val="65968055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7CE80CD3-30BC-4483-9D44-C7BBE6F797AC}" type="slidenum">
              <a:rPr lang="es-ES" smtClean="0"/>
              <a:pPr/>
              <a:t>107</a:t>
            </a:fld>
            <a:endParaRPr lang="es-ES"/>
          </a:p>
        </p:txBody>
      </p:sp>
      <p:sp>
        <p:nvSpPr>
          <p:cNvPr id="5" name="1 Título"/>
          <p:cNvSpPr txBox="1">
            <a:spLocks/>
          </p:cNvSpPr>
          <p:nvPr/>
        </p:nvSpPr>
        <p:spPr>
          <a:xfrm>
            <a:off x="251521"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_tradnl" sz="2200" b="1" dirty="0" smtClean="0">
                <a:solidFill>
                  <a:schemeClr val="accent3">
                    <a:lumMod val="50000"/>
                  </a:schemeClr>
                </a:solidFill>
                <a:latin typeface="Comic Sans MS" pitchFamily="66" charset="0"/>
              </a:rPr>
              <a:t>PRODUCCIÓN ECOLÓGICA DE CORDERO</a:t>
            </a:r>
            <a:endParaRPr lang="es-ES" sz="2200" b="1" dirty="0" smtClean="0">
              <a:solidFill>
                <a:schemeClr val="accent3">
                  <a:lumMod val="50000"/>
                </a:schemeClr>
              </a:solidFill>
              <a:latin typeface="Comic Sans MS" pitchFamily="66" charset="0"/>
            </a:endParaRPr>
          </a:p>
          <a:p>
            <a:pPr algn="r">
              <a:tabLst>
                <a:tab pos="7629525" algn="l"/>
              </a:tabLst>
            </a:pPr>
            <a:r>
              <a:rPr lang="es-ES" sz="2200" b="1" dirty="0" smtClean="0">
                <a:solidFill>
                  <a:schemeClr val="accent2"/>
                </a:solidFill>
                <a:latin typeface="Comic Sans MS" pitchFamily="66" charset="0"/>
              </a:rPr>
              <a:t>DIFERENCIACIÓN DEL PRODUCTO. </a:t>
            </a:r>
            <a:r>
              <a:rPr lang="es-ES" sz="2600" dirty="0" smtClean="0">
                <a:solidFill>
                  <a:schemeClr val="tx2"/>
                </a:solidFill>
                <a:latin typeface="Comic Sans MS" pitchFamily="66" charset="0"/>
              </a:rPr>
              <a:t>COMERCIALIZACIÓN</a:t>
            </a: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grpSp>
        <p:nvGrpSpPr>
          <p:cNvPr id="6" name="5 Grupo"/>
          <p:cNvGrpSpPr/>
          <p:nvPr/>
        </p:nvGrpSpPr>
        <p:grpSpPr>
          <a:xfrm>
            <a:off x="251521" y="1451104"/>
            <a:ext cx="1956955" cy="5125313"/>
            <a:chOff x="251521" y="1451104"/>
            <a:chExt cx="1956955" cy="5125313"/>
          </a:xfrm>
        </p:grpSpPr>
        <p:pic>
          <p:nvPicPr>
            <p:cNvPr id="7" name="6 Imagen" descr="http://www.magrama.gob.es/es/alimentacion/temas/la-agricultura-ecologica/logosAE_tcm7-7419.jpg"/>
            <p:cNvPicPr/>
            <p:nvPr/>
          </p:nvPicPr>
          <p:blipFill rotWithShape="1">
            <a:blip r:embed="rId2">
              <a:extLst>
                <a:ext uri="{28A0092B-C50C-407E-A947-70E740481C1C}">
                  <a14:useLocalDpi xmlns:a14="http://schemas.microsoft.com/office/drawing/2010/main" xmlns="" val="0"/>
                </a:ext>
              </a:extLst>
            </a:blip>
            <a:srcRect l="50000" t="14109" r="3242" b="17790"/>
            <a:stretch/>
          </p:blipFill>
          <p:spPr bwMode="auto">
            <a:xfrm>
              <a:off x="251522" y="3717032"/>
              <a:ext cx="1956954" cy="1182527"/>
            </a:xfrm>
            <a:prstGeom prst="rect">
              <a:avLst/>
            </a:prstGeom>
            <a:noFill/>
            <a:ln>
              <a:noFill/>
            </a:ln>
          </p:spPr>
        </p:pic>
        <p:pic>
          <p:nvPicPr>
            <p:cNvPr id="8" name="7 Imagen" descr="http://www.kalipedia.com/kalipediamedia/geografia/media/200704/10/geodescriptiva/20070410klpgeodes_11.Ges.SCO.pn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1" y="1451104"/>
              <a:ext cx="1956955" cy="1872207"/>
            </a:xfrm>
            <a:prstGeom prst="rect">
              <a:avLst/>
            </a:prstGeom>
            <a:noFill/>
            <a:ln>
              <a:noFill/>
            </a:ln>
          </p:spPr>
        </p:pic>
        <p:pic>
          <p:nvPicPr>
            <p:cNvPr id="9" name="8 Imagen" descr="http://www.magrama.gob.es/es/alimentacion/temas/la-agricultura-ecologica/logosAE_tcm7-7419.jpg"/>
            <p:cNvPicPr/>
            <p:nvPr/>
          </p:nvPicPr>
          <p:blipFill rotWithShape="1">
            <a:blip r:embed="rId2">
              <a:extLst>
                <a:ext uri="{28A0092B-C50C-407E-A947-70E740481C1C}">
                  <a14:useLocalDpi xmlns:a14="http://schemas.microsoft.com/office/drawing/2010/main" xmlns="" val="0"/>
                </a:ext>
              </a:extLst>
            </a:blip>
            <a:srcRect l="7013" r="53742"/>
            <a:stretch/>
          </p:blipFill>
          <p:spPr bwMode="auto">
            <a:xfrm>
              <a:off x="579587" y="5157192"/>
              <a:ext cx="1300824" cy="1419225"/>
            </a:xfrm>
            <a:prstGeom prst="rect">
              <a:avLst/>
            </a:prstGeom>
            <a:noFill/>
            <a:ln>
              <a:noFill/>
            </a:ln>
          </p:spPr>
        </p:pic>
      </p:grpSp>
      <p:sp>
        <p:nvSpPr>
          <p:cNvPr id="10" name="9 CuadroTexto"/>
          <p:cNvSpPr txBox="1"/>
          <p:nvPr/>
        </p:nvSpPr>
        <p:spPr>
          <a:xfrm>
            <a:off x="2339752" y="1143000"/>
            <a:ext cx="6435096" cy="4739759"/>
          </a:xfrm>
          <a:prstGeom prst="rect">
            <a:avLst/>
          </a:prstGeom>
          <a:noFill/>
        </p:spPr>
        <p:txBody>
          <a:bodyPr wrap="square" rtlCol="0">
            <a:spAutoFit/>
          </a:bodyPr>
          <a:lstStyle/>
          <a:p>
            <a:pPr algn="just"/>
            <a:r>
              <a:rPr lang="es-ES" dirty="0">
                <a:solidFill>
                  <a:schemeClr val="tx2"/>
                </a:solidFill>
                <a:latin typeface="Comic Sans MS" pitchFamily="66" charset="0"/>
              </a:rPr>
              <a:t>Control</a:t>
            </a:r>
          </a:p>
          <a:p>
            <a:pPr lvl="0" algn="just"/>
            <a:endParaRPr lang="es-ES" sz="1400" dirty="0" smtClean="0">
              <a:latin typeface="Comic Sans MS" pitchFamily="66" charset="0"/>
            </a:endParaRPr>
          </a:p>
          <a:p>
            <a:pPr lvl="0" algn="just"/>
            <a:r>
              <a:rPr lang="es-ES" sz="1200" dirty="0" smtClean="0">
                <a:latin typeface="Comic Sans MS" pitchFamily="66" charset="0"/>
              </a:rPr>
              <a:t>En </a:t>
            </a:r>
            <a:r>
              <a:rPr lang="es-ES" sz="1200" dirty="0">
                <a:latin typeface="Comic Sans MS" pitchFamily="66" charset="0"/>
              </a:rPr>
              <a:t>España, el control y la certificación de la producción agraria ecológica es competencia de las Comunidades Autónomas y se lleva a cabo mayoritariamente por autoridades de control públicas, a través de Consejos o Comités de Agricultura Ecológica territoriales que son organismos dependientes de las correspondientes Consejerías o Departamentos de Agricultura, o directamente por Direcciones Generales adscritas a las mismas.</a:t>
            </a:r>
          </a:p>
          <a:p>
            <a:pPr algn="just"/>
            <a:r>
              <a:rPr lang="es-ES" sz="1200" dirty="0">
                <a:latin typeface="Comic Sans MS" pitchFamily="66" charset="0"/>
              </a:rPr>
              <a:t>ARAGÓN: Comité Aragonés de Agricultura ecológica</a:t>
            </a:r>
          </a:p>
          <a:p>
            <a:pPr algn="just"/>
            <a:r>
              <a:rPr lang="es-ES" sz="1400" u="sng" dirty="0">
                <a:latin typeface="Comic Sans MS" pitchFamily="66" charset="0"/>
                <a:hlinkClick r:id="rId4"/>
              </a:rPr>
              <a:t>http://</a:t>
            </a:r>
            <a:r>
              <a:rPr lang="es-ES" sz="1400" dirty="0" smtClean="0">
                <a:latin typeface="Comic Sans MS" pitchFamily="66" charset="0"/>
                <a:hlinkClick r:id="rId4"/>
              </a:rPr>
              <a:t>www.caaearagon.com/</a:t>
            </a:r>
            <a:r>
              <a:rPr lang="es-ES" sz="1400" dirty="0">
                <a:latin typeface="Comic Sans MS" pitchFamily="66" charset="0"/>
              </a:rPr>
              <a:t> </a:t>
            </a:r>
            <a:r>
              <a:rPr lang="es-ES" sz="1400" dirty="0" smtClean="0">
                <a:latin typeface="Comic Sans MS" pitchFamily="66" charset="0"/>
              </a:rPr>
              <a:t>   e-mail: caaearagon@caaearagon.com</a:t>
            </a:r>
            <a:endParaRPr lang="es-ES" sz="1400" dirty="0">
              <a:latin typeface="Comic Sans MS" pitchFamily="66" charset="0"/>
            </a:endParaRPr>
          </a:p>
          <a:p>
            <a:pPr algn="just"/>
            <a:r>
              <a:rPr lang="es-ES" sz="1400" dirty="0">
                <a:latin typeface="Comic Sans MS" pitchFamily="66" charset="0"/>
              </a:rPr>
              <a:t> </a:t>
            </a:r>
          </a:p>
          <a:p>
            <a:pPr algn="just"/>
            <a:r>
              <a:rPr lang="es-ES" sz="1200" dirty="0">
                <a:latin typeface="Comic Sans MS" pitchFamily="66" charset="0"/>
              </a:rPr>
              <a:t>Para pertenecer a uno de estos registros, el titular deberá rellenar unos impresos de solicitud y aportar documentación que permitirá identificar perfectamente las instalaciones, parcelas y/o ganadería que forman la unidad productiva que se pretende inscribir, así como la actividad allí desarrollada. Entregada la documentación y abonada una cuota de inscripción, un técnico del Comité realiza una visita a las parcelas/instalaciones, en la que se levanta acta, donde se comprueba la veracidad de la solicitud de inscripción, así como las condiciones para seguir la normativa. </a:t>
            </a:r>
          </a:p>
          <a:p>
            <a:pPr algn="just"/>
            <a:r>
              <a:rPr lang="es-ES" sz="1400" dirty="0">
                <a:latin typeface="Comic Sans MS" pitchFamily="66" charset="0"/>
              </a:rPr>
              <a:t/>
            </a:r>
            <a:br>
              <a:rPr lang="es-ES" sz="1400" dirty="0">
                <a:latin typeface="Comic Sans MS" pitchFamily="66" charset="0"/>
              </a:rPr>
            </a:br>
            <a:r>
              <a:rPr lang="es-ES" sz="1200" dirty="0">
                <a:latin typeface="Comic Sans MS" pitchFamily="66" charset="0"/>
              </a:rPr>
              <a:t>Si es aceptada la solicitud, esta visita de inspección se repetirá todos los años. Con la información recogida, el expediente pasará a un Comité de Calificación, formado por profesionales independientes y de reconocido prestigio dentro de su actividad, quien determinará si se acepta su inscripción en los Registros y le darán fecha de inicio de </a:t>
            </a:r>
            <a:r>
              <a:rPr lang="es-ES" sz="1200" dirty="0" smtClean="0">
                <a:latin typeface="Comic Sans MS" pitchFamily="66" charset="0"/>
              </a:rPr>
              <a:t>la </a:t>
            </a:r>
          </a:p>
          <a:p>
            <a:r>
              <a:rPr lang="es-ES" sz="1200" dirty="0" smtClean="0">
                <a:latin typeface="Comic Sans MS" pitchFamily="66" charset="0"/>
              </a:rPr>
              <a:t>práctica.</a:t>
            </a:r>
            <a:endParaRPr lang="es-ES" dirty="0"/>
          </a:p>
        </p:txBody>
      </p:sp>
      <p:pic>
        <p:nvPicPr>
          <p:cNvPr id="11" name="Picture 4" descr="http://www.alavaincoming.com/logos_accesibilidad/2/info.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03848" y="6033997"/>
            <a:ext cx="792088" cy="678602"/>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11 Llamada ovalada"/>
          <p:cNvSpPr/>
          <p:nvPr/>
        </p:nvSpPr>
        <p:spPr>
          <a:xfrm>
            <a:off x="4499992" y="5807199"/>
            <a:ext cx="3024336" cy="911224"/>
          </a:xfrm>
          <a:prstGeom prst="wedgeEllipseCallout">
            <a:avLst>
              <a:gd name="adj1" fmla="val -64369"/>
              <a:gd name="adj2" fmla="val 19871"/>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200" u="sng" dirty="0">
                <a:hlinkClick r:id="rId6"/>
              </a:rPr>
              <a:t>http://www.magrama.gob.es/es/alimentacion/temas/la-agricultura-ecologica/</a:t>
            </a:r>
            <a:endParaRPr lang="es-ES" sz="1200" dirty="0"/>
          </a:p>
          <a:p>
            <a:endParaRPr lang="es-ES" sz="1200" dirty="0"/>
          </a:p>
        </p:txBody>
      </p:sp>
    </p:spTree>
    <p:extLst>
      <p:ext uri="{BB962C8B-B14F-4D97-AF65-F5344CB8AC3E}">
        <p14:creationId xmlns:p14="http://schemas.microsoft.com/office/powerpoint/2010/main" xmlns="" val="231868948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7CE80CD3-30BC-4483-9D44-C7BBE6F797AC}" type="slidenum">
              <a:rPr lang="es-ES" smtClean="0"/>
              <a:pPr/>
              <a:t>108</a:t>
            </a:fld>
            <a:endParaRPr lang="es-ES"/>
          </a:p>
        </p:txBody>
      </p:sp>
      <p:sp>
        <p:nvSpPr>
          <p:cNvPr id="5" name="1 Título"/>
          <p:cNvSpPr txBox="1">
            <a:spLocks/>
          </p:cNvSpPr>
          <p:nvPr/>
        </p:nvSpPr>
        <p:spPr>
          <a:xfrm>
            <a:off x="251521"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_tradnl" sz="2200" b="1" dirty="0" smtClean="0">
                <a:solidFill>
                  <a:schemeClr val="accent3">
                    <a:lumMod val="50000"/>
                  </a:schemeClr>
                </a:solidFill>
                <a:latin typeface="Comic Sans MS" pitchFamily="66" charset="0"/>
              </a:rPr>
              <a:t>CORDERO HALAL</a:t>
            </a:r>
            <a:endParaRPr lang="es-ES" sz="2200" b="1" dirty="0" smtClean="0">
              <a:solidFill>
                <a:schemeClr val="accent3">
                  <a:lumMod val="50000"/>
                </a:schemeClr>
              </a:solidFill>
              <a:latin typeface="Comic Sans MS" pitchFamily="66" charset="0"/>
            </a:endParaRPr>
          </a:p>
          <a:p>
            <a:pPr algn="r">
              <a:tabLst>
                <a:tab pos="7629525" algn="l"/>
              </a:tabLst>
            </a:pPr>
            <a:r>
              <a:rPr lang="es-ES" sz="2200" b="1" dirty="0" smtClean="0">
                <a:solidFill>
                  <a:schemeClr val="accent2"/>
                </a:solidFill>
                <a:latin typeface="Comic Sans MS" pitchFamily="66" charset="0"/>
              </a:rPr>
              <a:t>DIFERENCIACIÓN DEL PRODUCTO. </a:t>
            </a:r>
            <a:r>
              <a:rPr lang="es-ES" sz="2600" dirty="0" smtClean="0">
                <a:solidFill>
                  <a:schemeClr val="tx2"/>
                </a:solidFill>
                <a:latin typeface="Comic Sans MS" pitchFamily="66" charset="0"/>
              </a:rPr>
              <a:t>COMERCIALIZACIÓN</a:t>
            </a: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pic>
        <p:nvPicPr>
          <p:cNvPr id="6146" name="Picture 2" descr="http://us.123rf.com/400wm/400/400/renomartin/renomartin1209/renomartin120900030/15328421-cordero-halal-icono-sello.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42" y="1700808"/>
            <a:ext cx="2705100" cy="3810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5 CuadroTexto"/>
          <p:cNvSpPr txBox="1"/>
          <p:nvPr/>
        </p:nvSpPr>
        <p:spPr>
          <a:xfrm>
            <a:off x="2915816" y="1412776"/>
            <a:ext cx="5832648" cy="3847207"/>
          </a:xfrm>
          <a:prstGeom prst="rect">
            <a:avLst/>
          </a:prstGeom>
          <a:noFill/>
        </p:spPr>
        <p:txBody>
          <a:bodyPr wrap="square" rtlCol="0">
            <a:spAutoFit/>
          </a:bodyPr>
          <a:lstStyle/>
          <a:p>
            <a:pPr algn="just"/>
            <a:r>
              <a:rPr lang="es-ES" b="1" dirty="0">
                <a:solidFill>
                  <a:schemeClr val="tx2"/>
                </a:solidFill>
                <a:latin typeface="Comic Sans MS" pitchFamily="66" charset="0"/>
              </a:rPr>
              <a:t>Halal</a:t>
            </a:r>
            <a:r>
              <a:rPr lang="es-ES" sz="1600" dirty="0">
                <a:solidFill>
                  <a:schemeClr val="tx2"/>
                </a:solidFill>
                <a:latin typeface="Comic Sans MS" pitchFamily="66" charset="0"/>
              </a:rPr>
              <a:t> es el método de sacrificio de animales para producir carne prescrito por la religión musulmana y recogido en el Corán. Implica cortar el cuello del animal, desangrarlo y provocar su muerte lo mas rápido posible. </a:t>
            </a:r>
            <a:endParaRPr lang="es-ES" sz="1600" dirty="0" smtClean="0">
              <a:solidFill>
                <a:schemeClr val="tx2"/>
              </a:solidFill>
              <a:latin typeface="Comic Sans MS" pitchFamily="66" charset="0"/>
            </a:endParaRPr>
          </a:p>
          <a:p>
            <a:pPr algn="just"/>
            <a:endParaRPr lang="es-ES" sz="1600" dirty="0" smtClean="0">
              <a:solidFill>
                <a:schemeClr val="tx2"/>
              </a:solidFill>
              <a:latin typeface="Comic Sans MS" pitchFamily="66" charset="0"/>
            </a:endParaRPr>
          </a:p>
          <a:p>
            <a:pPr algn="just"/>
            <a:r>
              <a:rPr lang="es-ES" sz="1600" dirty="0" smtClean="0">
                <a:solidFill>
                  <a:schemeClr val="tx2"/>
                </a:solidFill>
                <a:latin typeface="Comic Sans MS" pitchFamily="66" charset="0"/>
              </a:rPr>
              <a:t>Los </a:t>
            </a:r>
            <a:r>
              <a:rPr lang="es-ES" sz="1600" dirty="0">
                <a:solidFill>
                  <a:schemeClr val="tx2"/>
                </a:solidFill>
                <a:latin typeface="Comic Sans MS" pitchFamily="66" charset="0"/>
              </a:rPr>
              <a:t>requerimientos más importantes son: el animal debe estar sano y sin heridas previas; debe ser tratado con respeto y amabilidad; debe ser realizado por un musulmán practicante que ha de rezar una oración antes de hacer el corte; y el animal y el hombre deben mirar hacia La Meca</a:t>
            </a:r>
            <a:r>
              <a:rPr lang="es-ES" sz="1600" dirty="0" smtClean="0">
                <a:solidFill>
                  <a:schemeClr val="tx2"/>
                </a:solidFill>
                <a:latin typeface="Comic Sans MS" pitchFamily="66" charset="0"/>
              </a:rPr>
              <a:t>.</a:t>
            </a:r>
          </a:p>
          <a:p>
            <a:pPr algn="just"/>
            <a:endParaRPr lang="es-ES" sz="1600" dirty="0">
              <a:solidFill>
                <a:schemeClr val="tx2"/>
              </a:solidFill>
              <a:latin typeface="Comic Sans MS" pitchFamily="66" charset="0"/>
            </a:endParaRPr>
          </a:p>
          <a:p>
            <a:pPr algn="just"/>
            <a:r>
              <a:rPr lang="es-ES" sz="1600" dirty="0">
                <a:solidFill>
                  <a:schemeClr val="tx2"/>
                </a:solidFill>
                <a:latin typeface="Comic Sans MS" pitchFamily="66" charset="0"/>
              </a:rPr>
              <a:t>El pueblo </a:t>
            </a:r>
            <a:r>
              <a:rPr lang="es-ES" sz="1600" dirty="0" smtClean="0">
                <a:solidFill>
                  <a:schemeClr val="tx2"/>
                </a:solidFill>
                <a:latin typeface="Comic Sans MS" pitchFamily="66" charset="0"/>
              </a:rPr>
              <a:t>musulmán </a:t>
            </a:r>
            <a:r>
              <a:rPr lang="es-ES" sz="1600" dirty="0">
                <a:solidFill>
                  <a:schemeClr val="tx2"/>
                </a:solidFill>
                <a:latin typeface="Comic Sans MS" pitchFamily="66" charset="0"/>
              </a:rPr>
              <a:t>además prefiere un cordero de mas edad, a partir de 6meses. Existe una fuerte demanda para la fecha de la celebración del cordero.</a:t>
            </a:r>
          </a:p>
          <a:p>
            <a:endParaRPr lang="es-ES" dirty="0"/>
          </a:p>
        </p:txBody>
      </p:sp>
    </p:spTree>
    <p:extLst>
      <p:ext uri="{BB962C8B-B14F-4D97-AF65-F5344CB8AC3E}">
        <p14:creationId xmlns:p14="http://schemas.microsoft.com/office/powerpoint/2010/main" xmlns="" val="277425000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419872" y="1988840"/>
            <a:ext cx="5565304" cy="2274050"/>
          </a:xfrm>
        </p:spPr>
        <p:txBody>
          <a:bodyPr>
            <a:normAutofit fontScale="90000"/>
          </a:bodyPr>
          <a:lstStyle/>
          <a:p>
            <a:r>
              <a:rPr lang="es-ES" sz="6600" dirty="0" smtClean="0">
                <a:solidFill>
                  <a:srgbClr val="FF0000"/>
                </a:solidFill>
                <a:latin typeface="Comic Sans MS" pitchFamily="66" charset="0"/>
              </a:rPr>
              <a:t/>
            </a:r>
            <a:br>
              <a:rPr lang="es-ES" sz="6600" dirty="0" smtClean="0">
                <a:solidFill>
                  <a:srgbClr val="FF0000"/>
                </a:solidFill>
                <a:latin typeface="Comic Sans MS" pitchFamily="66" charset="0"/>
              </a:rPr>
            </a:br>
            <a:r>
              <a:rPr lang="es-ES" sz="6600" dirty="0" smtClean="0">
                <a:solidFill>
                  <a:srgbClr val="FF0000"/>
                </a:solidFill>
                <a:latin typeface="Comic Sans MS" pitchFamily="66" charset="0"/>
              </a:rPr>
              <a:t/>
            </a:r>
            <a:br>
              <a:rPr lang="es-ES" sz="6600" dirty="0" smtClean="0">
                <a:solidFill>
                  <a:srgbClr val="FF0000"/>
                </a:solidFill>
                <a:latin typeface="Comic Sans MS" pitchFamily="66" charset="0"/>
              </a:rPr>
            </a:br>
            <a:r>
              <a:rPr lang="es-ES" sz="6600" dirty="0" smtClean="0">
                <a:solidFill>
                  <a:srgbClr val="FF0000"/>
                </a:solidFill>
                <a:latin typeface="Comic Sans MS" pitchFamily="66" charset="0"/>
              </a:rPr>
              <a:t>DECÁLOGO</a:t>
            </a:r>
            <a:br>
              <a:rPr lang="es-ES" sz="6600" dirty="0" smtClean="0">
                <a:solidFill>
                  <a:srgbClr val="FF0000"/>
                </a:solidFill>
                <a:latin typeface="Comic Sans MS" pitchFamily="66" charset="0"/>
              </a:rPr>
            </a:br>
            <a:r>
              <a:rPr lang="es-ES" sz="6600" dirty="0">
                <a:solidFill>
                  <a:srgbClr val="FF0000"/>
                </a:solidFill>
                <a:latin typeface="Comic Sans MS" pitchFamily="66" charset="0"/>
              </a:rPr>
              <a:t/>
            </a:r>
            <a:br>
              <a:rPr lang="es-ES" sz="6600" dirty="0">
                <a:solidFill>
                  <a:srgbClr val="FF0000"/>
                </a:solidFill>
                <a:latin typeface="Comic Sans MS" pitchFamily="66" charset="0"/>
              </a:rPr>
            </a:br>
            <a:r>
              <a:rPr lang="es-ES" sz="6600" dirty="0" smtClean="0">
                <a:solidFill>
                  <a:srgbClr val="FF0000"/>
                </a:solidFill>
                <a:latin typeface="Comic Sans MS" pitchFamily="66" charset="0"/>
              </a:rPr>
              <a:t> </a:t>
            </a:r>
            <a:endParaRPr lang="es-ES" sz="6600" dirty="0">
              <a:solidFill>
                <a:srgbClr val="FF0000"/>
              </a:solidFill>
              <a:latin typeface="Comic Sans MS" pitchFamily="66" charset="0"/>
            </a:endParaRPr>
          </a:p>
        </p:txBody>
      </p:sp>
      <p:sp>
        <p:nvSpPr>
          <p:cNvPr id="3" name="2 Marcador de número de diapositiva"/>
          <p:cNvSpPr>
            <a:spLocks noGrp="1"/>
          </p:cNvSpPr>
          <p:nvPr>
            <p:ph type="sldNum" sz="quarter" idx="12"/>
          </p:nvPr>
        </p:nvSpPr>
        <p:spPr/>
        <p:txBody>
          <a:bodyPr/>
          <a:lstStyle/>
          <a:p>
            <a:fld id="{7CE80CD3-30BC-4483-9D44-C7BBE6F797AC}" type="slidenum">
              <a:rPr lang="es-ES" smtClean="0"/>
              <a:pPr/>
              <a:t>109</a:t>
            </a:fld>
            <a:endParaRPr lang="es-ES"/>
          </a:p>
        </p:txBody>
      </p:sp>
      <p:pic>
        <p:nvPicPr>
          <p:cNvPr id="9218" name="Picture 2" descr="http://www.elblogdelcontable.com/wp-content/uploads/decalogo.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512" y="1268760"/>
            <a:ext cx="3276600" cy="37242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824871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45000"/>
          </a:schemeClr>
        </a:solidFill>
        <a:effectLst/>
      </p:bgPr>
    </p:bg>
    <p:spTree>
      <p:nvGrpSpPr>
        <p:cNvPr id="1" name=""/>
        <p:cNvGrpSpPr/>
        <p:nvPr/>
      </p:nvGrpSpPr>
      <p:grpSpPr>
        <a:xfrm>
          <a:off x="0" y="0"/>
          <a:ext cx="0" cy="0"/>
          <a:chOff x="0" y="0"/>
          <a:chExt cx="0" cy="0"/>
        </a:xfrm>
      </p:grpSpPr>
      <p:sp>
        <p:nvSpPr>
          <p:cNvPr id="20" name="19 CuadroTexto"/>
          <p:cNvSpPr txBox="1"/>
          <p:nvPr/>
        </p:nvSpPr>
        <p:spPr>
          <a:xfrm>
            <a:off x="314303" y="2139589"/>
            <a:ext cx="1646574" cy="1015663"/>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ES" sz="1000" dirty="0" smtClean="0">
                <a:latin typeface="Comic Sans MS" pitchFamily="66" charset="0"/>
              </a:rPr>
              <a:t>1º Licencia Ambiental de Actividad Clasificada ó Evaluación de Impacto Ambiental ó Autorización Ambiental Integrada.</a:t>
            </a:r>
          </a:p>
        </p:txBody>
      </p:sp>
      <p:sp>
        <p:nvSpPr>
          <p:cNvPr id="21" name="20 CuadroTexto"/>
          <p:cNvSpPr txBox="1"/>
          <p:nvPr/>
        </p:nvSpPr>
        <p:spPr>
          <a:xfrm>
            <a:off x="314303" y="3271595"/>
            <a:ext cx="1646574"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ES" sz="1000" dirty="0" smtClean="0">
                <a:latin typeface="Comic Sans MS" pitchFamily="66" charset="0"/>
              </a:rPr>
              <a:t>2º Licencia de Obra y Ejecución.</a:t>
            </a:r>
            <a:endParaRPr lang="es-ES" sz="1000" dirty="0">
              <a:latin typeface="Comic Sans MS" pitchFamily="66" charset="0"/>
            </a:endParaRPr>
          </a:p>
        </p:txBody>
      </p:sp>
      <p:sp>
        <p:nvSpPr>
          <p:cNvPr id="22" name="21 CuadroTexto"/>
          <p:cNvSpPr txBox="1"/>
          <p:nvPr/>
        </p:nvSpPr>
        <p:spPr>
          <a:xfrm>
            <a:off x="2123520" y="2811395"/>
            <a:ext cx="1490582"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S" sz="1000" dirty="0" smtClean="0">
                <a:latin typeface="Comic Sans MS" pitchFamily="66" charset="0"/>
              </a:rPr>
              <a:t> LICENCIA DE INICIO DE ACTIVIDAD GANADERA. </a:t>
            </a:r>
            <a:endParaRPr lang="es-ES" sz="1000" dirty="0">
              <a:latin typeface="Comic Sans MS" pitchFamily="66" charset="0"/>
            </a:endParaRPr>
          </a:p>
        </p:txBody>
      </p:sp>
      <p:sp>
        <p:nvSpPr>
          <p:cNvPr id="23" name="22 CuadroTexto"/>
          <p:cNvSpPr txBox="1"/>
          <p:nvPr/>
        </p:nvSpPr>
        <p:spPr>
          <a:xfrm>
            <a:off x="63185" y="4097314"/>
            <a:ext cx="3370728"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ES" sz="1000" dirty="0" smtClean="0">
                <a:latin typeface="Comic Sans MS" pitchFamily="66" charset="0"/>
              </a:rPr>
              <a:t>3º Certificado final de obra y Concesión de autorización de suministros (luz, agua, combustibles). </a:t>
            </a:r>
            <a:endParaRPr lang="es-ES" sz="1000" dirty="0">
              <a:latin typeface="Comic Sans MS" pitchFamily="66" charset="0"/>
            </a:endParaRPr>
          </a:p>
        </p:txBody>
      </p:sp>
      <p:sp>
        <p:nvSpPr>
          <p:cNvPr id="24" name="23 CuadroTexto"/>
          <p:cNvSpPr txBox="1"/>
          <p:nvPr/>
        </p:nvSpPr>
        <p:spPr>
          <a:xfrm>
            <a:off x="63185" y="4554716"/>
            <a:ext cx="3356687" cy="25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ES" sz="1050" dirty="0">
                <a:latin typeface="Comic Sans MS" pitchFamily="66" charset="0"/>
              </a:rPr>
              <a:t>4</a:t>
            </a:r>
            <a:r>
              <a:rPr lang="es-ES" sz="1050" dirty="0" smtClean="0">
                <a:latin typeface="Comic Sans MS" pitchFamily="66" charset="0"/>
              </a:rPr>
              <a:t>º Contrato de Gestión de Residuos.</a:t>
            </a:r>
            <a:endParaRPr lang="es-ES" sz="1050" dirty="0">
              <a:latin typeface="Comic Sans MS" pitchFamily="66" charset="0"/>
            </a:endParaRPr>
          </a:p>
        </p:txBody>
      </p:sp>
      <p:sp>
        <p:nvSpPr>
          <p:cNvPr id="25" name="24 CuadroTexto"/>
          <p:cNvSpPr txBox="1"/>
          <p:nvPr/>
        </p:nvSpPr>
        <p:spPr>
          <a:xfrm>
            <a:off x="52665" y="4896599"/>
            <a:ext cx="3367207"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ES" sz="1000" dirty="0">
                <a:latin typeface="Comic Sans MS" pitchFamily="66" charset="0"/>
              </a:rPr>
              <a:t>5</a:t>
            </a:r>
            <a:r>
              <a:rPr lang="es-ES" sz="1000" dirty="0" smtClean="0">
                <a:latin typeface="Comic Sans MS" pitchFamily="66" charset="0"/>
              </a:rPr>
              <a:t>º Inscripción en el REGISTRO GENERAL DE EXPLOTACIONES GANADERAS.</a:t>
            </a:r>
            <a:endParaRPr lang="es-ES" sz="1000" dirty="0">
              <a:latin typeface="Comic Sans MS" pitchFamily="66" charset="0"/>
            </a:endParaRPr>
          </a:p>
        </p:txBody>
      </p:sp>
      <p:sp>
        <p:nvSpPr>
          <p:cNvPr id="26" name="25 CuadroTexto"/>
          <p:cNvSpPr txBox="1"/>
          <p:nvPr/>
        </p:nvSpPr>
        <p:spPr>
          <a:xfrm>
            <a:off x="57988" y="5380760"/>
            <a:ext cx="3375926" cy="24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ES" sz="1000" dirty="0" smtClean="0">
                <a:latin typeface="Comic Sans MS" pitchFamily="66" charset="0"/>
              </a:rPr>
              <a:t>6º LIBRO REGISTRO DE LA EXPLOTACIÓN. </a:t>
            </a:r>
            <a:endParaRPr lang="es-ES" sz="1000" dirty="0">
              <a:latin typeface="Comic Sans MS" pitchFamily="66" charset="0"/>
            </a:endParaRPr>
          </a:p>
        </p:txBody>
      </p:sp>
      <p:sp>
        <p:nvSpPr>
          <p:cNvPr id="38" name="37 CuadroTexto"/>
          <p:cNvSpPr txBox="1"/>
          <p:nvPr/>
        </p:nvSpPr>
        <p:spPr>
          <a:xfrm>
            <a:off x="3079340" y="6125867"/>
            <a:ext cx="3580892" cy="3385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sz="1600" dirty="0" smtClean="0">
                <a:latin typeface="Comic Sans MS" pitchFamily="66" charset="0"/>
              </a:rPr>
              <a:t>EXPLOTACIÓN GANADERA </a:t>
            </a:r>
          </a:p>
        </p:txBody>
      </p:sp>
      <p:sp>
        <p:nvSpPr>
          <p:cNvPr id="39" name="38 CuadroTexto"/>
          <p:cNvSpPr txBox="1"/>
          <p:nvPr/>
        </p:nvSpPr>
        <p:spPr>
          <a:xfrm>
            <a:off x="314303" y="848558"/>
            <a:ext cx="2304256"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s-ES" sz="1200" dirty="0" smtClean="0">
                <a:latin typeface="Comic Sans MS" pitchFamily="66" charset="0"/>
              </a:rPr>
              <a:t>NUEVA ACTIVIDAD </a:t>
            </a:r>
            <a:endParaRPr lang="es-ES" sz="1200" dirty="0">
              <a:latin typeface="Comic Sans MS" pitchFamily="66" charset="0"/>
            </a:endParaRPr>
          </a:p>
          <a:p>
            <a:pPr algn="ctr"/>
            <a:r>
              <a:rPr lang="es-ES" sz="1200" dirty="0" smtClean="0">
                <a:latin typeface="Comic Sans MS" pitchFamily="66" charset="0"/>
              </a:rPr>
              <a:t>(Puede tramitarse sobre instalaciones ya existentes o de nueva ejecución)</a:t>
            </a:r>
            <a:endParaRPr lang="es-ES" sz="1200" dirty="0">
              <a:latin typeface="Comic Sans MS" pitchFamily="66" charset="0"/>
            </a:endParaRPr>
          </a:p>
        </p:txBody>
      </p:sp>
      <p:sp>
        <p:nvSpPr>
          <p:cNvPr id="40" name="39 CuadroTexto"/>
          <p:cNvSpPr txBox="1"/>
          <p:nvPr/>
        </p:nvSpPr>
        <p:spPr>
          <a:xfrm>
            <a:off x="5494304" y="987058"/>
            <a:ext cx="2592288" cy="27699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s-ES" sz="1200" dirty="0" smtClean="0">
                <a:latin typeface="Comic Sans MS" pitchFamily="66" charset="0"/>
              </a:rPr>
              <a:t>TRASPASO DE ACTIVIDAD </a:t>
            </a:r>
            <a:endParaRPr lang="es-ES" sz="1200" dirty="0">
              <a:latin typeface="Comic Sans MS" pitchFamily="66" charset="0"/>
            </a:endParaRPr>
          </a:p>
        </p:txBody>
      </p:sp>
      <p:sp>
        <p:nvSpPr>
          <p:cNvPr id="41" name="40 CuadroTexto"/>
          <p:cNvSpPr txBox="1"/>
          <p:nvPr/>
        </p:nvSpPr>
        <p:spPr>
          <a:xfrm>
            <a:off x="6084168" y="1391418"/>
            <a:ext cx="1584176" cy="43088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1100" dirty="0" smtClean="0">
                <a:latin typeface="Comic Sans MS" pitchFamily="66" charset="0"/>
              </a:rPr>
              <a:t>¿Qué cambia con el traspaso? </a:t>
            </a:r>
            <a:endParaRPr lang="es-ES" sz="1100" dirty="0">
              <a:latin typeface="Comic Sans MS" pitchFamily="66" charset="0"/>
            </a:endParaRPr>
          </a:p>
        </p:txBody>
      </p:sp>
      <p:sp>
        <p:nvSpPr>
          <p:cNvPr id="42" name="41 CuadroTexto"/>
          <p:cNvSpPr txBox="1"/>
          <p:nvPr/>
        </p:nvSpPr>
        <p:spPr>
          <a:xfrm>
            <a:off x="4624107" y="2007940"/>
            <a:ext cx="1584176" cy="43088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1100" dirty="0" smtClean="0">
                <a:latin typeface="Comic Sans MS" pitchFamily="66" charset="0"/>
              </a:rPr>
              <a:t>TITULARIDAD DEL NEGOCIO</a:t>
            </a:r>
            <a:endParaRPr lang="es-ES" sz="1100" dirty="0">
              <a:latin typeface="Comic Sans MS" pitchFamily="66" charset="0"/>
            </a:endParaRPr>
          </a:p>
        </p:txBody>
      </p:sp>
      <p:sp>
        <p:nvSpPr>
          <p:cNvPr id="43" name="42 CuadroTexto"/>
          <p:cNvSpPr txBox="1"/>
          <p:nvPr/>
        </p:nvSpPr>
        <p:spPr>
          <a:xfrm>
            <a:off x="7147244" y="2023908"/>
            <a:ext cx="1584176" cy="43088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1100" dirty="0" smtClean="0">
                <a:latin typeface="Comic Sans MS" pitchFamily="66" charset="0"/>
              </a:rPr>
              <a:t>ORIENTACIÓN DEL NEGOCIO</a:t>
            </a:r>
            <a:endParaRPr lang="es-ES" sz="1100" dirty="0">
              <a:latin typeface="Comic Sans MS" pitchFamily="66" charset="0"/>
            </a:endParaRPr>
          </a:p>
        </p:txBody>
      </p:sp>
      <p:sp>
        <p:nvSpPr>
          <p:cNvPr id="46" name="45 CuadroTexto"/>
          <p:cNvSpPr txBox="1"/>
          <p:nvPr/>
        </p:nvSpPr>
        <p:spPr>
          <a:xfrm>
            <a:off x="4038828" y="2647421"/>
            <a:ext cx="2621404" cy="30162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s-ES" sz="1000" dirty="0" smtClean="0">
                <a:latin typeface="Comic Sans MS" pitchFamily="66" charset="0"/>
              </a:rPr>
              <a:t>Se </a:t>
            </a:r>
            <a:r>
              <a:rPr lang="es-ES" sz="1000" dirty="0">
                <a:latin typeface="Comic Sans MS" pitchFamily="66" charset="0"/>
              </a:rPr>
              <a:t>realiza sin la necesidad de proyecto y únicamente se comprueba que la instalación tiene licencia de actividad y se  realizan los trámites de traspaso del negocio ante el Ayuntamiento y la Oficina Comarcal Agraria.  </a:t>
            </a:r>
            <a:endParaRPr lang="es-ES" sz="1000" dirty="0" smtClean="0">
              <a:latin typeface="Comic Sans MS" pitchFamily="66" charset="0"/>
            </a:endParaRPr>
          </a:p>
          <a:p>
            <a:pPr algn="just"/>
            <a:endParaRPr lang="es-ES" sz="1000" dirty="0" smtClean="0">
              <a:latin typeface="Comic Sans MS" pitchFamily="66" charset="0"/>
            </a:endParaRPr>
          </a:p>
          <a:p>
            <a:pPr algn="just"/>
            <a:r>
              <a:rPr lang="es-ES" sz="1000" dirty="0" smtClean="0">
                <a:latin typeface="Comic Sans MS" pitchFamily="66" charset="0"/>
              </a:rPr>
              <a:t>- Solicitud </a:t>
            </a:r>
            <a:r>
              <a:rPr lang="es-ES" sz="1000" dirty="0">
                <a:latin typeface="Comic Sans MS" pitchFamily="66" charset="0"/>
              </a:rPr>
              <a:t>en la </a:t>
            </a:r>
            <a:r>
              <a:rPr lang="es-ES" sz="1000" dirty="0" smtClean="0">
                <a:latin typeface="Comic Sans MS" pitchFamily="66" charset="0"/>
              </a:rPr>
              <a:t>OCA.</a:t>
            </a:r>
          </a:p>
          <a:p>
            <a:pPr algn="just"/>
            <a:r>
              <a:rPr lang="es-ES" sz="1000" dirty="0" smtClean="0">
                <a:latin typeface="Comic Sans MS" pitchFamily="66" charset="0"/>
              </a:rPr>
              <a:t>- Certificado </a:t>
            </a:r>
            <a:r>
              <a:rPr lang="es-ES" sz="1000" dirty="0">
                <a:latin typeface="Comic Sans MS" pitchFamily="66" charset="0"/>
              </a:rPr>
              <a:t>del Ayuntamiento mostrando conformidad con el cambio de </a:t>
            </a:r>
            <a:r>
              <a:rPr lang="es-ES" sz="1000" dirty="0" smtClean="0">
                <a:latin typeface="Comic Sans MS" pitchFamily="66" charset="0"/>
              </a:rPr>
              <a:t> titularidad.</a:t>
            </a:r>
          </a:p>
          <a:p>
            <a:pPr algn="just"/>
            <a:r>
              <a:rPr lang="es-ES" sz="1000" dirty="0" smtClean="0">
                <a:latin typeface="Comic Sans MS" pitchFamily="66" charset="0"/>
              </a:rPr>
              <a:t>- Informe </a:t>
            </a:r>
            <a:r>
              <a:rPr lang="es-ES" sz="1000" dirty="0">
                <a:latin typeface="Comic Sans MS" pitchFamily="66" charset="0"/>
              </a:rPr>
              <a:t>favorable de los técnicos de valoración de la </a:t>
            </a:r>
            <a:r>
              <a:rPr lang="es-ES" sz="1000" dirty="0" smtClean="0">
                <a:latin typeface="Comic Sans MS" pitchFamily="66" charset="0"/>
              </a:rPr>
              <a:t>OCA.</a:t>
            </a:r>
          </a:p>
          <a:p>
            <a:pPr algn="just"/>
            <a:r>
              <a:rPr lang="es-ES" sz="1000" dirty="0" smtClean="0">
                <a:latin typeface="Comic Sans MS" pitchFamily="66" charset="0"/>
              </a:rPr>
              <a:t>- Disponer de la </a:t>
            </a:r>
            <a:r>
              <a:rPr lang="es-ES" sz="1000" dirty="0">
                <a:latin typeface="Comic Sans MS" pitchFamily="66" charset="0"/>
              </a:rPr>
              <a:t>infraestructura higiénico-sanitaria </a:t>
            </a:r>
            <a:r>
              <a:rPr lang="es-ES" sz="1000" dirty="0" smtClean="0">
                <a:latin typeface="Comic Sans MS" pitchFamily="66" charset="0"/>
              </a:rPr>
              <a:t>mínima.</a:t>
            </a:r>
          </a:p>
          <a:p>
            <a:pPr algn="just"/>
            <a:r>
              <a:rPr lang="es-ES" sz="1000" dirty="0" smtClean="0">
                <a:latin typeface="Comic Sans MS" pitchFamily="66" charset="0"/>
              </a:rPr>
              <a:t>- Resolución </a:t>
            </a:r>
            <a:r>
              <a:rPr lang="es-ES" sz="1000" dirty="0">
                <a:latin typeface="Comic Sans MS" pitchFamily="66" charset="0"/>
              </a:rPr>
              <a:t>del Director del Servicio Provincial de Agricultura, Ganadería y </a:t>
            </a:r>
            <a:r>
              <a:rPr lang="es-ES" sz="1000" dirty="0" smtClean="0">
                <a:latin typeface="Comic Sans MS" pitchFamily="66" charset="0"/>
              </a:rPr>
              <a:t>Medio </a:t>
            </a:r>
            <a:r>
              <a:rPr lang="es-ES" sz="1000" dirty="0">
                <a:latin typeface="Comic Sans MS" pitchFamily="66" charset="0"/>
              </a:rPr>
              <a:t>Ambiente.</a:t>
            </a:r>
          </a:p>
          <a:p>
            <a:endParaRPr lang="es-ES" sz="1000" dirty="0"/>
          </a:p>
        </p:txBody>
      </p:sp>
      <p:sp>
        <p:nvSpPr>
          <p:cNvPr id="47" name="46 CuadroTexto"/>
          <p:cNvSpPr txBox="1"/>
          <p:nvPr/>
        </p:nvSpPr>
        <p:spPr>
          <a:xfrm>
            <a:off x="542085" y="6356913"/>
            <a:ext cx="8424936" cy="400110"/>
          </a:xfrm>
          <a:prstGeom prst="rect">
            <a:avLst/>
          </a:prstGeom>
          <a:noFill/>
        </p:spPr>
        <p:txBody>
          <a:bodyPr wrap="square" rtlCol="0">
            <a:spAutoFit/>
          </a:bodyPr>
          <a:lstStyle/>
          <a:p>
            <a:pPr algn="ctr"/>
            <a:endParaRPr lang="es-ES" sz="1000" dirty="0">
              <a:latin typeface="Comic Sans MS" pitchFamily="66" charset="0"/>
            </a:endParaRPr>
          </a:p>
          <a:p>
            <a:pPr algn="ctr"/>
            <a:r>
              <a:rPr lang="es-ES" sz="1000" dirty="0">
                <a:latin typeface="Comic Sans MS" pitchFamily="66" charset="0"/>
              </a:rPr>
              <a:t>Independientemente de en cual de las dos opciones te encuentres, tendrás que ponerte en manos de técnicos </a:t>
            </a:r>
            <a:r>
              <a:rPr lang="es-ES" sz="1000" dirty="0" smtClean="0">
                <a:latin typeface="Comic Sans MS" pitchFamily="66" charset="0"/>
              </a:rPr>
              <a:t>especialistas</a:t>
            </a:r>
            <a:endParaRPr lang="es-ES" sz="1000" dirty="0">
              <a:latin typeface="Comic Sans MS" pitchFamily="66" charset="0"/>
            </a:endParaRPr>
          </a:p>
        </p:txBody>
      </p:sp>
      <p:pic>
        <p:nvPicPr>
          <p:cNvPr id="48" name="Picture 8" descr="http://www.uab.cat/Imatge/207/1008/AtencioGraus,2.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10000" b="90000" l="10000" r="90000">
                        <a14:backgroundMark x1="30607" y1="1939" x2="2614" y2="28162"/>
                        <a14:backgroundMark x1="3541" y1="28162" x2="1686" y2="169"/>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80953" y="6295144"/>
            <a:ext cx="445191" cy="445191"/>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8" descr="http://www.uab.cat/Imatge/207/1008/AtencioGraus,2.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10000" b="90000" l="10000" r="90000">
                        <a14:backgroundMark x1="30607" y1="1939" x2="2614" y2="28162"/>
                        <a14:backgroundMark x1="3541" y1="28162" x2="1686" y2="169"/>
                      </a14:backgroundRemoval>
                    </a14:imgEffect>
                  </a14:imgLayer>
                </a14:imgProps>
              </a:ext>
              <a:ext uri="{28A0092B-C50C-407E-A947-70E740481C1C}">
                <a14:useLocalDpi xmlns:a14="http://schemas.microsoft.com/office/drawing/2010/main" xmlns="" val="0"/>
              </a:ext>
            </a:extLst>
          </a:blip>
          <a:srcRect/>
          <a:stretch>
            <a:fillRect/>
          </a:stretch>
        </p:blipFill>
        <p:spPr bwMode="auto">
          <a:xfrm>
            <a:off x="8521830" y="6227984"/>
            <a:ext cx="445191" cy="445191"/>
          </a:xfrm>
          <a:prstGeom prst="rect">
            <a:avLst/>
          </a:prstGeom>
          <a:noFill/>
          <a:extLst>
            <a:ext uri="{909E8E84-426E-40DD-AFC4-6F175D3DCCD1}">
              <a14:hiddenFill xmlns:a14="http://schemas.microsoft.com/office/drawing/2010/main" xmlns="">
                <a:solidFill>
                  <a:srgbClr val="FFFFFF"/>
                </a:solidFill>
              </a14:hiddenFill>
            </a:ext>
          </a:extLst>
        </p:spPr>
      </p:pic>
      <p:sp>
        <p:nvSpPr>
          <p:cNvPr id="50" name="49 CuadroTexto"/>
          <p:cNvSpPr txBox="1"/>
          <p:nvPr/>
        </p:nvSpPr>
        <p:spPr>
          <a:xfrm>
            <a:off x="6734079" y="2646501"/>
            <a:ext cx="2437675" cy="190821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s-ES" sz="1000" dirty="0" smtClean="0">
                <a:latin typeface="Comic Sans MS" pitchFamily="66" charset="0"/>
              </a:rPr>
              <a:t>-Solicitud </a:t>
            </a:r>
            <a:r>
              <a:rPr lang="es-ES" sz="1000" dirty="0">
                <a:latin typeface="Comic Sans MS" pitchFamily="66" charset="0"/>
              </a:rPr>
              <a:t>en la OCA.</a:t>
            </a:r>
          </a:p>
          <a:p>
            <a:pPr algn="just"/>
            <a:r>
              <a:rPr lang="es-ES" sz="1000" dirty="0" smtClean="0">
                <a:latin typeface="Comic Sans MS" pitchFamily="66" charset="0"/>
              </a:rPr>
              <a:t>-Memoria explicativa: cumplimiento </a:t>
            </a:r>
            <a:r>
              <a:rPr lang="es-ES" sz="1000" dirty="0">
                <a:latin typeface="Comic Sans MS" pitchFamily="66" charset="0"/>
              </a:rPr>
              <a:t>de condiciones exigidas para la nueva actividad, no se necesita alterar las distancias, no supera el índice de Unidades de Ganado Mayor (UGM).</a:t>
            </a:r>
          </a:p>
          <a:p>
            <a:pPr algn="just"/>
            <a:r>
              <a:rPr lang="es-ES" sz="1000" dirty="0" smtClean="0">
                <a:latin typeface="Comic Sans MS" pitchFamily="66" charset="0"/>
              </a:rPr>
              <a:t>-Informe </a:t>
            </a:r>
            <a:r>
              <a:rPr lang="es-ES" sz="1000" dirty="0">
                <a:latin typeface="Comic Sans MS" pitchFamily="66" charset="0"/>
              </a:rPr>
              <a:t>favorable de los técnicos de valoración de la OCA.</a:t>
            </a:r>
          </a:p>
          <a:p>
            <a:pPr algn="just"/>
            <a:r>
              <a:rPr lang="es-ES" sz="1000" dirty="0" smtClean="0">
                <a:latin typeface="Comic Sans MS" pitchFamily="66" charset="0"/>
              </a:rPr>
              <a:t>-Conformidad del </a:t>
            </a:r>
            <a:r>
              <a:rPr lang="es-ES" sz="1000" dirty="0">
                <a:latin typeface="Comic Sans MS" pitchFamily="66" charset="0"/>
              </a:rPr>
              <a:t>Ayuntamiento con el cambio del proyecto.</a:t>
            </a:r>
          </a:p>
          <a:p>
            <a:endParaRPr lang="es-ES" dirty="0"/>
          </a:p>
        </p:txBody>
      </p:sp>
      <p:cxnSp>
        <p:nvCxnSpPr>
          <p:cNvPr id="52" name="51 Conector recto de flecha"/>
          <p:cNvCxnSpPr/>
          <p:nvPr/>
        </p:nvCxnSpPr>
        <p:spPr>
          <a:xfrm flipH="1">
            <a:off x="5248797" y="1531383"/>
            <a:ext cx="662630" cy="36833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 name="52 Conector recto de flecha"/>
          <p:cNvCxnSpPr/>
          <p:nvPr/>
        </p:nvCxnSpPr>
        <p:spPr>
          <a:xfrm>
            <a:off x="7812360" y="1524525"/>
            <a:ext cx="548464" cy="37519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6" name="55 Conector recto de flecha"/>
          <p:cNvCxnSpPr/>
          <p:nvPr/>
        </p:nvCxnSpPr>
        <p:spPr>
          <a:xfrm>
            <a:off x="935800" y="1760790"/>
            <a:ext cx="0" cy="27786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3" name="62 Conector recto de flecha"/>
          <p:cNvCxnSpPr/>
          <p:nvPr/>
        </p:nvCxnSpPr>
        <p:spPr>
          <a:xfrm>
            <a:off x="2038093" y="5634393"/>
            <a:ext cx="661999" cy="51486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0" name="69 Conector recto de flecha"/>
          <p:cNvCxnSpPr/>
          <p:nvPr/>
        </p:nvCxnSpPr>
        <p:spPr>
          <a:xfrm flipH="1">
            <a:off x="6876256" y="5068917"/>
            <a:ext cx="888996" cy="111612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26 Conector recto de flecha"/>
          <p:cNvCxnSpPr/>
          <p:nvPr/>
        </p:nvCxnSpPr>
        <p:spPr>
          <a:xfrm>
            <a:off x="903548" y="3699342"/>
            <a:ext cx="0" cy="2772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 name="1 Marcador de número de diapositiva"/>
          <p:cNvSpPr>
            <a:spLocks noGrp="1"/>
          </p:cNvSpPr>
          <p:nvPr>
            <p:ph type="sldNum" sz="quarter" idx="12"/>
          </p:nvPr>
        </p:nvSpPr>
        <p:spPr/>
        <p:txBody>
          <a:bodyPr/>
          <a:lstStyle/>
          <a:p>
            <a:fld id="{7CE80CD3-30BC-4483-9D44-C7BBE6F797AC}" type="slidenum">
              <a:rPr lang="es-ES" smtClean="0"/>
              <a:pPr/>
              <a:t>11</a:t>
            </a:fld>
            <a:endParaRPr lang="es-ES"/>
          </a:p>
        </p:txBody>
      </p:sp>
      <p:cxnSp>
        <p:nvCxnSpPr>
          <p:cNvPr id="34" name="33 Conector recto de flecha"/>
          <p:cNvCxnSpPr/>
          <p:nvPr/>
        </p:nvCxnSpPr>
        <p:spPr>
          <a:xfrm>
            <a:off x="5164570" y="5737080"/>
            <a:ext cx="0" cy="2825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4" name="1 Título"/>
          <p:cNvSpPr txBox="1">
            <a:spLocks/>
          </p:cNvSpPr>
          <p:nvPr/>
        </p:nvSpPr>
        <p:spPr>
          <a:xfrm>
            <a:off x="314303" y="1"/>
            <a:ext cx="8746256" cy="848558"/>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s-ES" sz="1700" dirty="0" smtClean="0">
              <a:solidFill>
                <a:schemeClr val="tx2"/>
              </a:solidFill>
              <a:latin typeface="Comic Sans MS" pitchFamily="66" charset="0"/>
            </a:endParaRPr>
          </a:p>
          <a:p>
            <a:pPr algn="r"/>
            <a:r>
              <a:rPr lang="es-ES" sz="2400" dirty="0" smtClean="0">
                <a:solidFill>
                  <a:schemeClr val="tx2"/>
                </a:solidFill>
                <a:latin typeface="Comic Sans MS" pitchFamily="66" charset="0"/>
              </a:rPr>
              <a:t>CUESTIONES ADMINISTRATIVAS </a:t>
            </a:r>
            <a:br>
              <a:rPr lang="es-ES" sz="2400" dirty="0" smtClean="0">
                <a:solidFill>
                  <a:schemeClr val="tx2"/>
                </a:solidFill>
                <a:latin typeface="Comic Sans MS" pitchFamily="66" charset="0"/>
              </a:rPr>
            </a:br>
            <a:r>
              <a:rPr lang="es-ES" sz="2400" dirty="0" smtClean="0">
                <a:solidFill>
                  <a:schemeClr val="tx2"/>
                </a:solidFill>
                <a:latin typeface="Comic Sans MS" pitchFamily="66" charset="0"/>
              </a:rPr>
              <a:t>_________________________________________________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158067552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1412776"/>
            <a:ext cx="8856984" cy="5445224"/>
          </a:xfrm>
        </p:spPr>
        <p:txBody>
          <a:bodyPr>
            <a:normAutofit/>
          </a:bodyPr>
          <a:lstStyle/>
          <a:p>
            <a:pPr marL="0" lvl="4" indent="0" algn="just">
              <a:lnSpc>
                <a:spcPct val="150000"/>
              </a:lnSpc>
              <a:buNone/>
            </a:pPr>
            <a:endParaRPr lang="es-ES" sz="2800" u="sng" dirty="0" smtClean="0">
              <a:latin typeface="Comic Sans MS" pitchFamily="66" charset="0"/>
            </a:endParaRPr>
          </a:p>
          <a:p>
            <a:pPr marL="0" lvl="4" indent="0" algn="ctr">
              <a:lnSpc>
                <a:spcPct val="150000"/>
              </a:lnSpc>
              <a:buNone/>
            </a:pPr>
            <a:r>
              <a:rPr lang="es-ES" sz="2800" u="sng" dirty="0" smtClean="0">
                <a:solidFill>
                  <a:schemeClr val="tx2"/>
                </a:solidFill>
                <a:latin typeface="Comic Sans MS" pitchFamily="66" charset="0"/>
              </a:rPr>
              <a:t>OPTIMIZA </a:t>
            </a:r>
            <a:r>
              <a:rPr lang="es-ES" sz="2800" u="sng" dirty="0">
                <a:solidFill>
                  <a:schemeClr val="tx2"/>
                </a:solidFill>
                <a:latin typeface="Comic Sans MS" pitchFamily="66" charset="0"/>
              </a:rPr>
              <a:t>LOS COSTES DE </a:t>
            </a:r>
            <a:r>
              <a:rPr lang="es-ES" sz="2800" u="sng" dirty="0" smtClean="0">
                <a:solidFill>
                  <a:schemeClr val="tx2"/>
                </a:solidFill>
                <a:latin typeface="Comic Sans MS" pitchFamily="66" charset="0"/>
              </a:rPr>
              <a:t>ALIMENTACIÓN</a:t>
            </a:r>
            <a:endParaRPr lang="es-ES" sz="2800" dirty="0" smtClean="0">
              <a:solidFill>
                <a:schemeClr val="tx2"/>
              </a:solidFill>
              <a:latin typeface="Comic Sans MS" pitchFamily="66" charset="0"/>
            </a:endParaRPr>
          </a:p>
          <a:p>
            <a:pPr marL="0" lvl="4" indent="0" algn="just">
              <a:lnSpc>
                <a:spcPct val="150000"/>
              </a:lnSpc>
              <a:buNone/>
            </a:pPr>
            <a:r>
              <a:rPr lang="es-ES" sz="2800" dirty="0" smtClean="0">
                <a:latin typeface="Comic Sans MS" pitchFamily="66" charset="0"/>
              </a:rPr>
              <a:t>HAY </a:t>
            </a:r>
            <a:r>
              <a:rPr lang="es-ES" sz="2800" dirty="0">
                <a:latin typeface="Comic Sans MS" pitchFamily="66" charset="0"/>
              </a:rPr>
              <a:t>QUE APROVECHAR AL MÁXIMO LA DISPONIBILIDAD DE PASTOS Y EL PASTOREO DE CULTIVOS FORRAJEROS Y COMPLEMENTAR LOS ANIMALES A PESEBRE SÓLO CUANDO SEA NECESARIO Y EN PERIODOS PRODUCTIVOS. </a:t>
            </a:r>
            <a:endParaRPr lang="es-ES" sz="3600" dirty="0">
              <a:latin typeface="Comic Sans MS" pitchFamily="66" charset="0"/>
            </a:endParaRPr>
          </a:p>
          <a:p>
            <a:endParaRPr lang="es-ES" dirty="0"/>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3779912" y="260648"/>
            <a:ext cx="1008405" cy="1728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Marcador de número de diapositiva"/>
          <p:cNvSpPr>
            <a:spLocks noGrp="1"/>
          </p:cNvSpPr>
          <p:nvPr>
            <p:ph type="sldNum" sz="quarter" idx="12"/>
          </p:nvPr>
        </p:nvSpPr>
        <p:spPr/>
        <p:txBody>
          <a:bodyPr/>
          <a:lstStyle/>
          <a:p>
            <a:fld id="{7CE80CD3-30BC-4483-9D44-C7BBE6F797AC}" type="slidenum">
              <a:rPr lang="es-ES" smtClean="0"/>
              <a:pPr/>
              <a:t>110</a:t>
            </a:fld>
            <a:endParaRPr lang="es-ES"/>
          </a:p>
        </p:txBody>
      </p:sp>
    </p:spTree>
    <p:extLst>
      <p:ext uri="{BB962C8B-B14F-4D97-AF65-F5344CB8AC3E}">
        <p14:creationId xmlns:p14="http://schemas.microsoft.com/office/powerpoint/2010/main" xmlns="" val="330338525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1412776"/>
            <a:ext cx="8856984" cy="5445224"/>
          </a:xfrm>
        </p:spPr>
        <p:txBody>
          <a:bodyPr>
            <a:normAutofit/>
          </a:bodyPr>
          <a:lstStyle/>
          <a:p>
            <a:pPr marL="0" lvl="4" indent="0" algn="just">
              <a:lnSpc>
                <a:spcPct val="150000"/>
              </a:lnSpc>
              <a:buNone/>
            </a:pPr>
            <a:endParaRPr lang="es-ES" sz="2800" u="sng" dirty="0" smtClean="0">
              <a:latin typeface="Comic Sans MS" pitchFamily="66" charset="0"/>
            </a:endParaRPr>
          </a:p>
          <a:p>
            <a:pPr marL="0" lvl="4" indent="0" algn="ctr">
              <a:lnSpc>
                <a:spcPct val="150000"/>
              </a:lnSpc>
              <a:buNone/>
            </a:pPr>
            <a:r>
              <a:rPr lang="es-ES" sz="3200" dirty="0" smtClean="0">
                <a:latin typeface="Comic Sans MS" pitchFamily="66" charset="0"/>
              </a:rPr>
              <a:t>DESARROLLA </a:t>
            </a:r>
            <a:r>
              <a:rPr lang="es-ES" sz="3200" dirty="0">
                <a:latin typeface="Comic Sans MS" pitchFamily="66" charset="0"/>
              </a:rPr>
              <a:t>LOS </a:t>
            </a:r>
            <a:r>
              <a:rPr lang="es-ES" sz="3200" dirty="0">
                <a:solidFill>
                  <a:schemeClr val="tx2"/>
                </a:solidFill>
                <a:latin typeface="Comic Sans MS" pitchFamily="66" charset="0"/>
              </a:rPr>
              <a:t>CERCADOS</a:t>
            </a:r>
            <a:r>
              <a:rPr lang="es-ES" sz="3200" dirty="0">
                <a:latin typeface="Comic Sans MS" pitchFamily="66" charset="0"/>
              </a:rPr>
              <a:t> (FIJOS Y MÓVILES) EN AQUELLAS ZONAS DONDE SEA POSIBLE PARA REDUCIR EL PASTOREO CONDUCIDO.</a:t>
            </a:r>
          </a:p>
          <a:p>
            <a:pPr marL="0" indent="0">
              <a:buNone/>
            </a:pPr>
            <a:endParaRPr lang="es-ES" dirty="0"/>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9211" b="98684" l="0" r="100000"/>
                    </a14:imgEffect>
                  </a14:imgLayer>
                </a14:imgProps>
              </a:ext>
              <a:ext uri="{28A0092B-C50C-407E-A947-70E740481C1C}">
                <a14:useLocalDpi xmlns:a14="http://schemas.microsoft.com/office/drawing/2010/main" xmlns="" val="0"/>
              </a:ext>
            </a:extLst>
          </a:blip>
          <a:srcRect/>
          <a:stretch>
            <a:fillRect/>
          </a:stretch>
        </p:blipFill>
        <p:spPr bwMode="auto">
          <a:xfrm>
            <a:off x="3993595" y="260648"/>
            <a:ext cx="1176353" cy="1554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Marcador de número de diapositiva"/>
          <p:cNvSpPr>
            <a:spLocks noGrp="1"/>
          </p:cNvSpPr>
          <p:nvPr>
            <p:ph type="sldNum" sz="quarter" idx="12"/>
          </p:nvPr>
        </p:nvSpPr>
        <p:spPr/>
        <p:txBody>
          <a:bodyPr/>
          <a:lstStyle/>
          <a:p>
            <a:fld id="{7CE80CD3-30BC-4483-9D44-C7BBE6F797AC}" type="slidenum">
              <a:rPr lang="es-ES" smtClean="0"/>
              <a:pPr/>
              <a:t>111</a:t>
            </a:fld>
            <a:endParaRPr lang="es-ES"/>
          </a:p>
        </p:txBody>
      </p:sp>
    </p:spTree>
    <p:extLst>
      <p:ext uri="{BB962C8B-B14F-4D97-AF65-F5344CB8AC3E}">
        <p14:creationId xmlns:p14="http://schemas.microsoft.com/office/powerpoint/2010/main" xmlns="" val="30481559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1412776"/>
            <a:ext cx="9036496" cy="5445224"/>
          </a:xfrm>
        </p:spPr>
        <p:txBody>
          <a:bodyPr>
            <a:normAutofit fontScale="47500" lnSpcReduction="20000"/>
          </a:bodyPr>
          <a:lstStyle/>
          <a:p>
            <a:pPr marL="0" lvl="4" indent="0" algn="just">
              <a:lnSpc>
                <a:spcPct val="150000"/>
              </a:lnSpc>
              <a:buNone/>
            </a:pPr>
            <a:endParaRPr lang="es-ES" sz="2800" u="sng" dirty="0" smtClean="0">
              <a:latin typeface="Comic Sans MS" pitchFamily="66" charset="0"/>
            </a:endParaRPr>
          </a:p>
          <a:p>
            <a:pPr marL="0" lvl="4" indent="0" algn="ctr">
              <a:lnSpc>
                <a:spcPct val="170000"/>
              </a:lnSpc>
              <a:buNone/>
            </a:pPr>
            <a:r>
              <a:rPr lang="es-ES" sz="4400" u="sng" dirty="0">
                <a:latin typeface="Comic Sans MS" pitchFamily="66" charset="0"/>
              </a:rPr>
              <a:t>EL INCREMENTO DE LA PROLIFICIDAD BASADO </a:t>
            </a:r>
            <a:r>
              <a:rPr lang="es-ES" sz="4400" u="sng" dirty="0" smtClean="0">
                <a:latin typeface="Comic Sans MS" pitchFamily="66" charset="0"/>
              </a:rPr>
              <a:t>EN </a:t>
            </a:r>
            <a:r>
              <a:rPr lang="es-ES" sz="4400" u="sng" dirty="0">
                <a:solidFill>
                  <a:schemeClr val="tx2"/>
                </a:solidFill>
                <a:latin typeface="Comic Sans MS" pitchFamily="66" charset="0"/>
              </a:rPr>
              <a:t>PARTOS DOBLES</a:t>
            </a:r>
            <a:r>
              <a:rPr lang="es-ES" sz="4400" u="sng" dirty="0">
                <a:latin typeface="Comic Sans MS" pitchFamily="66" charset="0"/>
              </a:rPr>
              <a:t> ES MUY INTERESANTE EN EXPLOTACIONES QUE PRACTICAN MANEJOS MÁS </a:t>
            </a:r>
            <a:r>
              <a:rPr lang="es-ES" sz="4400" u="sng" dirty="0" smtClean="0">
                <a:latin typeface="Comic Sans MS" pitchFamily="66" charset="0"/>
              </a:rPr>
              <a:t>EXTENSIVOS</a:t>
            </a:r>
            <a:endParaRPr lang="es-ES" sz="4400" u="sng" dirty="0">
              <a:latin typeface="Comic Sans MS" pitchFamily="66" charset="0"/>
            </a:endParaRPr>
          </a:p>
          <a:p>
            <a:pPr marL="0" lvl="4" indent="0" algn="just">
              <a:lnSpc>
                <a:spcPct val="170000"/>
              </a:lnSpc>
              <a:buNone/>
            </a:pPr>
            <a:endParaRPr lang="es-ES" sz="4400" dirty="0" smtClean="0">
              <a:latin typeface="Comic Sans MS" pitchFamily="66" charset="0"/>
            </a:endParaRPr>
          </a:p>
          <a:p>
            <a:pPr marL="0" lvl="4" indent="0" algn="just">
              <a:lnSpc>
                <a:spcPct val="170000"/>
              </a:lnSpc>
              <a:buNone/>
            </a:pPr>
            <a:r>
              <a:rPr lang="es-ES" sz="4400" dirty="0" smtClean="0">
                <a:latin typeface="Comic Sans MS" pitchFamily="66" charset="0"/>
              </a:rPr>
              <a:t>AUMENTA </a:t>
            </a:r>
            <a:r>
              <a:rPr lang="es-ES" sz="4400" dirty="0">
                <a:latin typeface="Comic Sans MS" pitchFamily="66" charset="0"/>
              </a:rPr>
              <a:t>EL NÚMERO DE CORDEROS VENDIDOS POR OVEJA SI TIENES UNA EXPLOTACIÓN GANADERA DONDE NO </a:t>
            </a:r>
            <a:r>
              <a:rPr lang="es-ES" sz="4400" dirty="0" smtClean="0">
                <a:latin typeface="Comic Sans MS" pitchFamily="66" charset="0"/>
              </a:rPr>
              <a:t>PUEDES </a:t>
            </a:r>
            <a:r>
              <a:rPr lang="es-ES" sz="4400" dirty="0">
                <a:latin typeface="Comic Sans MS" pitchFamily="66" charset="0"/>
              </a:rPr>
              <a:t>APROVECHAR LOS RECURSOS </a:t>
            </a:r>
            <a:r>
              <a:rPr lang="es-ES" sz="4400" dirty="0" smtClean="0">
                <a:latin typeface="Comic Sans MS" pitchFamily="66" charset="0"/>
              </a:rPr>
              <a:t>PASTABLES. NECESITARÁS AUMENTAR EL </a:t>
            </a:r>
            <a:r>
              <a:rPr lang="es-ES" sz="4400" dirty="0">
                <a:latin typeface="Comic Sans MS" pitchFamily="66" charset="0"/>
              </a:rPr>
              <a:t>PERIODO DE ESTABULACIÓN Y POR TANTO EL COSTE DE ALIMENTACIÓN. </a:t>
            </a:r>
          </a:p>
          <a:p>
            <a:pPr marL="0" indent="0">
              <a:buNone/>
            </a:pPr>
            <a:endParaRPr lang="es-ES" dirty="0"/>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100000" l="0" r="99153"/>
                    </a14:imgEffect>
                  </a14:imgLayer>
                </a14:imgProps>
              </a:ext>
              <a:ext uri="{28A0092B-C50C-407E-A947-70E740481C1C}">
                <a14:useLocalDpi xmlns:a14="http://schemas.microsoft.com/office/drawing/2010/main" xmlns="" val="0"/>
              </a:ext>
            </a:extLst>
          </a:blip>
          <a:srcRect/>
          <a:stretch>
            <a:fillRect/>
          </a:stretch>
        </p:blipFill>
        <p:spPr bwMode="auto">
          <a:xfrm>
            <a:off x="3923927" y="188640"/>
            <a:ext cx="1206018" cy="1584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Marcador de número de diapositiva"/>
          <p:cNvSpPr>
            <a:spLocks noGrp="1"/>
          </p:cNvSpPr>
          <p:nvPr>
            <p:ph type="sldNum" sz="quarter" idx="12"/>
          </p:nvPr>
        </p:nvSpPr>
        <p:spPr/>
        <p:txBody>
          <a:bodyPr/>
          <a:lstStyle/>
          <a:p>
            <a:fld id="{7CE80CD3-30BC-4483-9D44-C7BBE6F797AC}" type="slidenum">
              <a:rPr lang="es-ES" smtClean="0"/>
              <a:pPr/>
              <a:t>112</a:t>
            </a:fld>
            <a:endParaRPr lang="es-ES"/>
          </a:p>
        </p:txBody>
      </p:sp>
    </p:spTree>
    <p:extLst>
      <p:ext uri="{BB962C8B-B14F-4D97-AF65-F5344CB8AC3E}">
        <p14:creationId xmlns:p14="http://schemas.microsoft.com/office/powerpoint/2010/main" xmlns="" val="154564461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1124744"/>
            <a:ext cx="9036496" cy="5733256"/>
          </a:xfrm>
        </p:spPr>
        <p:txBody>
          <a:bodyPr>
            <a:normAutofit/>
          </a:bodyPr>
          <a:lstStyle/>
          <a:p>
            <a:pPr marL="0" lvl="4" indent="0" algn="just">
              <a:lnSpc>
                <a:spcPct val="150000"/>
              </a:lnSpc>
              <a:buNone/>
            </a:pPr>
            <a:endParaRPr lang="es-ES" sz="2800" u="sng" dirty="0" smtClean="0">
              <a:latin typeface="Comic Sans MS" pitchFamily="66" charset="0"/>
            </a:endParaRPr>
          </a:p>
          <a:p>
            <a:pPr marL="0" lvl="4" indent="0" algn="ctr">
              <a:lnSpc>
                <a:spcPct val="150000"/>
              </a:lnSpc>
              <a:buNone/>
            </a:pPr>
            <a:r>
              <a:rPr lang="es-ES" sz="2400" u="sng" dirty="0" smtClean="0">
                <a:solidFill>
                  <a:schemeClr val="tx2"/>
                </a:solidFill>
                <a:latin typeface="Comic Sans MS" pitchFamily="66" charset="0"/>
              </a:rPr>
              <a:t>ADECÚA NÚMERO </a:t>
            </a:r>
            <a:r>
              <a:rPr lang="es-ES" sz="2400" u="sng" dirty="0">
                <a:solidFill>
                  <a:schemeClr val="tx2"/>
                </a:solidFill>
                <a:latin typeface="Comic Sans MS" pitchFamily="66" charset="0"/>
              </a:rPr>
              <a:t>DE OVEJAS A LA MANO DE </a:t>
            </a:r>
            <a:r>
              <a:rPr lang="es-ES" sz="2400" u="sng" dirty="0" smtClean="0">
                <a:solidFill>
                  <a:schemeClr val="tx2"/>
                </a:solidFill>
                <a:latin typeface="Comic Sans MS" pitchFamily="66" charset="0"/>
              </a:rPr>
              <a:t>OBRA</a:t>
            </a:r>
            <a:endParaRPr lang="es-ES" sz="3000" u="sng" dirty="0" smtClean="0">
              <a:latin typeface="Comic Sans MS" pitchFamily="66" charset="0"/>
            </a:endParaRPr>
          </a:p>
          <a:p>
            <a:pPr marL="0" lvl="4" indent="0" algn="ctr">
              <a:lnSpc>
                <a:spcPct val="150000"/>
              </a:lnSpc>
              <a:buNone/>
            </a:pPr>
            <a:endParaRPr lang="es-ES" sz="2500" dirty="0" smtClean="0">
              <a:latin typeface="Comic Sans MS" pitchFamily="66" charset="0"/>
            </a:endParaRPr>
          </a:p>
          <a:p>
            <a:pPr marL="0" lvl="4" indent="0" algn="ctr">
              <a:lnSpc>
                <a:spcPct val="150000"/>
              </a:lnSpc>
              <a:buNone/>
            </a:pPr>
            <a:r>
              <a:rPr lang="es-ES" sz="2400" dirty="0" smtClean="0">
                <a:latin typeface="Comic Sans MS" pitchFamily="66" charset="0"/>
              </a:rPr>
              <a:t>SE </a:t>
            </a:r>
            <a:r>
              <a:rPr lang="es-ES" sz="2400" dirty="0">
                <a:latin typeface="Comic Sans MS" pitchFamily="66" charset="0"/>
              </a:rPr>
              <a:t>HA DE AUMENTAR EL CENSO, EN FUNCIÓN DE LA INTENSIFICACIÓN PRODUCTIVA Y DE </a:t>
            </a:r>
            <a:r>
              <a:rPr lang="es-ES" sz="2400" dirty="0" smtClean="0">
                <a:latin typeface="Comic Sans MS" pitchFamily="66" charset="0"/>
              </a:rPr>
              <a:t>LA DISPONIBILIDAD </a:t>
            </a:r>
            <a:r>
              <a:rPr lang="es-ES" sz="2400" dirty="0">
                <a:latin typeface="Comic Sans MS" pitchFamily="66" charset="0"/>
              </a:rPr>
              <a:t>DE RECURSOS ALIMENTICIOS E INSTALACIONES.</a:t>
            </a:r>
          </a:p>
          <a:p>
            <a:pPr marL="0" lvl="4" indent="0" algn="just">
              <a:lnSpc>
                <a:spcPct val="170000"/>
              </a:lnSpc>
              <a:buNone/>
            </a:pPr>
            <a:endParaRPr lang="es-ES" sz="4400" dirty="0">
              <a:latin typeface="Comic Sans MS" pitchFamily="66" charset="0"/>
            </a:endParaRPr>
          </a:p>
          <a:p>
            <a:pPr marL="0" indent="0">
              <a:buNone/>
            </a:pPr>
            <a:endParaRPr lang="es-ES" dirty="0"/>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3707904" y="260648"/>
            <a:ext cx="1111926" cy="16561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Marcador de número de diapositiva"/>
          <p:cNvSpPr>
            <a:spLocks noGrp="1"/>
          </p:cNvSpPr>
          <p:nvPr>
            <p:ph type="sldNum" sz="quarter" idx="12"/>
          </p:nvPr>
        </p:nvSpPr>
        <p:spPr/>
        <p:txBody>
          <a:bodyPr/>
          <a:lstStyle/>
          <a:p>
            <a:fld id="{7CE80CD3-30BC-4483-9D44-C7BBE6F797AC}" type="slidenum">
              <a:rPr lang="es-ES" smtClean="0"/>
              <a:pPr/>
              <a:t>113</a:t>
            </a:fld>
            <a:endParaRPr lang="es-ES"/>
          </a:p>
        </p:txBody>
      </p:sp>
    </p:spTree>
    <p:extLst>
      <p:ext uri="{BB962C8B-B14F-4D97-AF65-F5344CB8AC3E}">
        <p14:creationId xmlns:p14="http://schemas.microsoft.com/office/powerpoint/2010/main" xmlns="" val="264413170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1124744"/>
            <a:ext cx="9036496" cy="5733256"/>
          </a:xfrm>
        </p:spPr>
        <p:txBody>
          <a:bodyPr>
            <a:normAutofit fontScale="85000" lnSpcReduction="10000"/>
          </a:bodyPr>
          <a:lstStyle/>
          <a:p>
            <a:pPr marL="0" lvl="4" indent="0" algn="just">
              <a:lnSpc>
                <a:spcPct val="150000"/>
              </a:lnSpc>
              <a:buNone/>
            </a:pPr>
            <a:endParaRPr lang="es-ES" sz="2800" u="sng" dirty="0" smtClean="0">
              <a:latin typeface="Comic Sans MS" pitchFamily="66" charset="0"/>
            </a:endParaRPr>
          </a:p>
          <a:p>
            <a:pPr marL="0" lvl="4" indent="0" algn="ctr">
              <a:lnSpc>
                <a:spcPct val="150000"/>
              </a:lnSpc>
              <a:buNone/>
            </a:pPr>
            <a:r>
              <a:rPr lang="es-ES" sz="3500" u="sng" dirty="0" smtClean="0">
                <a:latin typeface="Comic Sans MS" pitchFamily="66" charset="0"/>
              </a:rPr>
              <a:t>REALIZA </a:t>
            </a:r>
            <a:r>
              <a:rPr lang="es-ES" sz="3500" u="sng" dirty="0">
                <a:latin typeface="Comic Sans MS" pitchFamily="66" charset="0"/>
              </a:rPr>
              <a:t>UNA </a:t>
            </a:r>
            <a:r>
              <a:rPr lang="es-ES" sz="3500" u="sng" dirty="0">
                <a:solidFill>
                  <a:schemeClr val="tx2"/>
                </a:solidFill>
                <a:latin typeface="Comic Sans MS" pitchFamily="66" charset="0"/>
              </a:rPr>
              <a:t>CORRECTA REPOSICIÓN </a:t>
            </a:r>
            <a:r>
              <a:rPr lang="es-ES" sz="3500" u="sng" dirty="0">
                <a:latin typeface="Comic Sans MS" pitchFamily="66" charset="0"/>
              </a:rPr>
              <a:t>EN LOS </a:t>
            </a:r>
            <a:r>
              <a:rPr lang="es-ES" sz="3500" u="sng" dirty="0" smtClean="0">
                <a:latin typeface="Comic Sans MS" pitchFamily="66" charset="0"/>
              </a:rPr>
              <a:t>REBAÑOS</a:t>
            </a:r>
          </a:p>
          <a:p>
            <a:pPr marL="0" lvl="4" indent="0" algn="ctr">
              <a:lnSpc>
                <a:spcPct val="150000"/>
              </a:lnSpc>
              <a:buNone/>
            </a:pPr>
            <a:endParaRPr lang="es-ES" sz="3500" u="sng" dirty="0" smtClean="0">
              <a:latin typeface="Comic Sans MS" pitchFamily="66" charset="0"/>
            </a:endParaRPr>
          </a:p>
          <a:p>
            <a:pPr marL="0" lvl="4" indent="0" algn="just">
              <a:lnSpc>
                <a:spcPct val="150000"/>
              </a:lnSpc>
              <a:buNone/>
            </a:pPr>
            <a:r>
              <a:rPr lang="es-ES" sz="3500" dirty="0" smtClean="0">
                <a:latin typeface="Comic Sans MS" pitchFamily="66" charset="0"/>
              </a:rPr>
              <a:t>LOS </a:t>
            </a:r>
            <a:r>
              <a:rPr lang="es-ES" sz="3500" dirty="0">
                <a:latin typeface="Comic Sans MS" pitchFamily="66" charset="0"/>
              </a:rPr>
              <a:t>ANIMALES VIEJOS E IMPRODUCTIVOS SE ELIMINARÁN, </a:t>
            </a:r>
            <a:r>
              <a:rPr lang="es-ES" sz="3500" dirty="0" smtClean="0">
                <a:latin typeface="Comic Sans MS" pitchFamily="66" charset="0"/>
              </a:rPr>
              <a:t>SU </a:t>
            </a:r>
            <a:r>
              <a:rPr lang="es-ES" sz="3500" dirty="0">
                <a:latin typeface="Comic Sans MS" pitchFamily="66" charset="0"/>
              </a:rPr>
              <a:t>MANTENIMIENTO PARA EL COBRO DE POSIBLES AYUDAS Y PRIMAS NO COMPENSA LOS COSTES QUE GENERAN.</a:t>
            </a:r>
          </a:p>
          <a:p>
            <a:pPr marL="0" lvl="4" indent="0" algn="just">
              <a:lnSpc>
                <a:spcPct val="150000"/>
              </a:lnSpc>
              <a:buNone/>
            </a:pPr>
            <a:endParaRPr lang="es-ES" sz="3300" dirty="0">
              <a:latin typeface="Comic Sans MS" pitchFamily="66" charset="0"/>
            </a:endParaRPr>
          </a:p>
          <a:p>
            <a:pPr marL="0" lvl="4" indent="0" algn="just">
              <a:lnSpc>
                <a:spcPct val="170000"/>
              </a:lnSpc>
              <a:buNone/>
            </a:pPr>
            <a:endParaRPr lang="es-ES" sz="4400" dirty="0">
              <a:latin typeface="Comic Sans MS" pitchFamily="66" charset="0"/>
            </a:endParaRPr>
          </a:p>
          <a:p>
            <a:pPr marL="0" indent="0">
              <a:buNone/>
            </a:pPr>
            <a:endParaRPr lang="es-ES" dirty="0"/>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4010025" y="188640"/>
            <a:ext cx="1176890" cy="16007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Marcador de número de diapositiva"/>
          <p:cNvSpPr>
            <a:spLocks noGrp="1"/>
          </p:cNvSpPr>
          <p:nvPr>
            <p:ph type="sldNum" sz="quarter" idx="12"/>
          </p:nvPr>
        </p:nvSpPr>
        <p:spPr/>
        <p:txBody>
          <a:bodyPr/>
          <a:lstStyle/>
          <a:p>
            <a:fld id="{7CE80CD3-30BC-4483-9D44-C7BBE6F797AC}" type="slidenum">
              <a:rPr lang="es-ES" smtClean="0"/>
              <a:pPr/>
              <a:t>114</a:t>
            </a:fld>
            <a:endParaRPr lang="es-ES"/>
          </a:p>
        </p:txBody>
      </p:sp>
    </p:spTree>
    <p:extLst>
      <p:ext uri="{BB962C8B-B14F-4D97-AF65-F5344CB8AC3E}">
        <p14:creationId xmlns:p14="http://schemas.microsoft.com/office/powerpoint/2010/main" xmlns="" val="311857735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1124744"/>
            <a:ext cx="9036496" cy="5733256"/>
          </a:xfrm>
        </p:spPr>
        <p:txBody>
          <a:bodyPr>
            <a:normAutofit fontScale="77500" lnSpcReduction="20000"/>
          </a:bodyPr>
          <a:lstStyle/>
          <a:p>
            <a:pPr marL="0" lvl="4" indent="0" algn="just">
              <a:lnSpc>
                <a:spcPct val="150000"/>
              </a:lnSpc>
              <a:buNone/>
            </a:pPr>
            <a:endParaRPr lang="es-ES" sz="2800" u="sng" dirty="0" smtClean="0">
              <a:latin typeface="Comic Sans MS" pitchFamily="66" charset="0"/>
            </a:endParaRPr>
          </a:p>
          <a:p>
            <a:pPr marL="0" lvl="4" indent="0" algn="ctr">
              <a:lnSpc>
                <a:spcPct val="150000"/>
              </a:lnSpc>
              <a:buNone/>
            </a:pPr>
            <a:r>
              <a:rPr lang="es-ES" sz="3600" u="sng" dirty="0" smtClean="0">
                <a:latin typeface="Comic Sans MS" pitchFamily="66" charset="0"/>
              </a:rPr>
              <a:t>COMERCIALIZA </a:t>
            </a:r>
            <a:r>
              <a:rPr lang="es-ES" sz="3600" u="sng" dirty="0">
                <a:latin typeface="Comic Sans MS" pitchFamily="66" charset="0"/>
              </a:rPr>
              <a:t>UN </a:t>
            </a:r>
            <a:r>
              <a:rPr lang="es-ES" sz="3600" u="sng" dirty="0">
                <a:solidFill>
                  <a:schemeClr val="tx2"/>
                </a:solidFill>
                <a:latin typeface="Comic Sans MS" pitchFamily="66" charset="0"/>
              </a:rPr>
              <a:t>PRODUCTO DE </a:t>
            </a:r>
            <a:r>
              <a:rPr lang="es-ES" sz="3600" u="sng" dirty="0" smtClean="0">
                <a:solidFill>
                  <a:schemeClr val="tx2"/>
                </a:solidFill>
                <a:latin typeface="Comic Sans MS" pitchFamily="66" charset="0"/>
              </a:rPr>
              <a:t>CALIDAD</a:t>
            </a:r>
          </a:p>
          <a:p>
            <a:pPr marL="0" lvl="4" indent="0" algn="just">
              <a:lnSpc>
                <a:spcPct val="150000"/>
              </a:lnSpc>
              <a:buNone/>
            </a:pPr>
            <a:endParaRPr lang="es-ES" sz="3200" dirty="0" smtClean="0">
              <a:latin typeface="Comic Sans MS" pitchFamily="66" charset="0"/>
            </a:endParaRPr>
          </a:p>
          <a:p>
            <a:pPr marL="0" lvl="4" indent="0" algn="just">
              <a:lnSpc>
                <a:spcPct val="150000"/>
              </a:lnSpc>
              <a:buNone/>
            </a:pPr>
            <a:r>
              <a:rPr lang="es-ES" sz="3200" dirty="0" smtClean="0">
                <a:latin typeface="Comic Sans MS" pitchFamily="66" charset="0"/>
              </a:rPr>
              <a:t> </a:t>
            </a:r>
            <a:r>
              <a:rPr lang="es-ES" sz="3200" dirty="0">
                <a:latin typeface="Comic Sans MS" pitchFamily="66" charset="0"/>
              </a:rPr>
              <a:t>DESAROLLA POLÍTICAS DE CALIDAD CON EL FIN DE SERVIR AL MERCADO UN PRODUCTO CON TODAS LAS GARANTÍAS EXIGIBLES Y EN LA FORMA QUE LO DEMANDE (FRESCO, BANDEJAS, PRECOCINADO ETC…) PERMITIENDO DAR A CONOCER LA CARNE DE CORDERO, AUMENTAR SU CONSUMO Y OBTENER UN MAYOR VALOR AÑADIDO PARA LOS PRODUCTORES.</a:t>
            </a:r>
          </a:p>
          <a:p>
            <a:pPr marL="0" lvl="4" indent="0" algn="ctr">
              <a:lnSpc>
                <a:spcPct val="150000"/>
              </a:lnSpc>
              <a:buNone/>
            </a:pPr>
            <a:endParaRPr lang="es-ES" sz="3500" u="sng" dirty="0" smtClean="0">
              <a:latin typeface="Comic Sans MS" pitchFamily="66" charset="0"/>
            </a:endParaRPr>
          </a:p>
          <a:p>
            <a:pPr marL="0" lvl="4" indent="0" algn="just">
              <a:lnSpc>
                <a:spcPct val="150000"/>
              </a:lnSpc>
              <a:buNone/>
            </a:pPr>
            <a:endParaRPr lang="es-ES" sz="3300" dirty="0">
              <a:latin typeface="Comic Sans MS" pitchFamily="66" charset="0"/>
            </a:endParaRPr>
          </a:p>
          <a:p>
            <a:pPr marL="0" lvl="4" indent="0" algn="just">
              <a:lnSpc>
                <a:spcPct val="170000"/>
              </a:lnSpc>
              <a:buNone/>
            </a:pPr>
            <a:endParaRPr lang="es-ES" sz="4400" dirty="0">
              <a:latin typeface="Comic Sans MS" pitchFamily="66" charset="0"/>
            </a:endParaRPr>
          </a:p>
          <a:p>
            <a:pPr marL="0" indent="0">
              <a:buNone/>
            </a:pPr>
            <a:endParaRPr lang="es-ES" dirty="0"/>
          </a:p>
        </p:txBody>
      </p:sp>
      <p:pic>
        <p:nvPicPr>
          <p:cNvPr id="6146" name="Picture 2"/>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9020" l="0" r="100000"/>
                    </a14:imgEffect>
                  </a14:imgLayer>
                </a14:imgProps>
              </a:ext>
              <a:ext uri="{28A0092B-C50C-407E-A947-70E740481C1C}">
                <a14:useLocalDpi xmlns:a14="http://schemas.microsoft.com/office/drawing/2010/main" xmlns="" val="0"/>
              </a:ext>
            </a:extLst>
          </a:blip>
          <a:srcRect/>
          <a:stretch>
            <a:fillRect/>
          </a:stretch>
        </p:blipFill>
        <p:spPr bwMode="auto">
          <a:xfrm>
            <a:off x="3851920" y="0"/>
            <a:ext cx="1224555" cy="16013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Marcador de número de diapositiva"/>
          <p:cNvSpPr>
            <a:spLocks noGrp="1"/>
          </p:cNvSpPr>
          <p:nvPr>
            <p:ph type="sldNum" sz="quarter" idx="12"/>
          </p:nvPr>
        </p:nvSpPr>
        <p:spPr/>
        <p:txBody>
          <a:bodyPr/>
          <a:lstStyle/>
          <a:p>
            <a:fld id="{7CE80CD3-30BC-4483-9D44-C7BBE6F797AC}" type="slidenum">
              <a:rPr lang="es-ES" smtClean="0"/>
              <a:pPr/>
              <a:t>115</a:t>
            </a:fld>
            <a:endParaRPr lang="es-ES"/>
          </a:p>
        </p:txBody>
      </p:sp>
    </p:spTree>
    <p:extLst>
      <p:ext uri="{BB962C8B-B14F-4D97-AF65-F5344CB8AC3E}">
        <p14:creationId xmlns:p14="http://schemas.microsoft.com/office/powerpoint/2010/main" xmlns="" val="324213865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1124744"/>
            <a:ext cx="9036496" cy="5733256"/>
          </a:xfrm>
        </p:spPr>
        <p:txBody>
          <a:bodyPr>
            <a:normAutofit/>
          </a:bodyPr>
          <a:lstStyle/>
          <a:p>
            <a:pPr marL="0" lvl="4" indent="0" algn="just">
              <a:lnSpc>
                <a:spcPct val="150000"/>
              </a:lnSpc>
              <a:buNone/>
            </a:pPr>
            <a:endParaRPr lang="es-ES" sz="2800" u="sng" dirty="0" smtClean="0">
              <a:latin typeface="Comic Sans MS" pitchFamily="66" charset="0"/>
            </a:endParaRPr>
          </a:p>
          <a:p>
            <a:pPr marL="0" lvl="4" indent="0" algn="ctr">
              <a:lnSpc>
                <a:spcPct val="150000"/>
              </a:lnSpc>
              <a:buNone/>
            </a:pPr>
            <a:r>
              <a:rPr lang="es-ES" sz="2800" u="sng" dirty="0" smtClean="0">
                <a:latin typeface="Comic Sans MS" pitchFamily="66" charset="0"/>
              </a:rPr>
              <a:t>FOMENTA </a:t>
            </a:r>
            <a:r>
              <a:rPr lang="es-ES" sz="2800" u="sng" dirty="0">
                <a:latin typeface="Comic Sans MS" pitchFamily="66" charset="0"/>
              </a:rPr>
              <a:t>LA </a:t>
            </a:r>
            <a:r>
              <a:rPr lang="es-ES" sz="2800" u="sng" dirty="0">
                <a:solidFill>
                  <a:schemeClr val="tx2"/>
                </a:solidFill>
                <a:latin typeface="Comic Sans MS" pitchFamily="66" charset="0"/>
              </a:rPr>
              <a:t>BUENA IMAGEN AMBIENTAL </a:t>
            </a:r>
            <a:r>
              <a:rPr lang="es-ES" sz="2800" u="sng" dirty="0">
                <a:latin typeface="Comic Sans MS" pitchFamily="66" charset="0"/>
              </a:rPr>
              <a:t>DEL </a:t>
            </a:r>
            <a:r>
              <a:rPr lang="es-ES" sz="2800" u="sng" dirty="0" smtClean="0">
                <a:latin typeface="Comic Sans MS" pitchFamily="66" charset="0"/>
              </a:rPr>
              <a:t>OVINO</a:t>
            </a:r>
          </a:p>
          <a:p>
            <a:pPr marL="0" lvl="4" indent="0" algn="ctr">
              <a:lnSpc>
                <a:spcPct val="150000"/>
              </a:lnSpc>
              <a:buNone/>
            </a:pPr>
            <a:endParaRPr lang="es-ES" sz="2800" u="sng" dirty="0" smtClean="0">
              <a:latin typeface="Comic Sans MS" pitchFamily="66" charset="0"/>
            </a:endParaRPr>
          </a:p>
          <a:p>
            <a:pPr marL="0" lvl="4" indent="0" algn="just">
              <a:lnSpc>
                <a:spcPct val="150000"/>
              </a:lnSpc>
              <a:buNone/>
            </a:pPr>
            <a:r>
              <a:rPr lang="es-ES" sz="2800" dirty="0" smtClean="0">
                <a:latin typeface="Comic Sans MS" pitchFamily="66" charset="0"/>
              </a:rPr>
              <a:t>ES </a:t>
            </a:r>
            <a:r>
              <a:rPr lang="es-ES" sz="2800" dirty="0">
                <a:latin typeface="Comic Sans MS" pitchFamily="66" charset="0"/>
              </a:rPr>
              <a:t>UN SISTEMA DE PRODUCCIÓN RESPETUOSO CON EL MEDIO AMBIENTE, MANTIENE LOS PASTOS, PREVIENE INCENDIOS ETC…</a:t>
            </a:r>
          </a:p>
          <a:p>
            <a:pPr marL="0" lvl="4" indent="0" algn="ctr">
              <a:lnSpc>
                <a:spcPct val="150000"/>
              </a:lnSpc>
              <a:buNone/>
            </a:pPr>
            <a:endParaRPr lang="es-ES" sz="3500" u="sng" dirty="0" smtClean="0">
              <a:latin typeface="Comic Sans MS" pitchFamily="66" charset="0"/>
            </a:endParaRPr>
          </a:p>
          <a:p>
            <a:pPr marL="0" lvl="4" indent="0" algn="just">
              <a:lnSpc>
                <a:spcPct val="150000"/>
              </a:lnSpc>
              <a:buNone/>
            </a:pPr>
            <a:endParaRPr lang="es-ES" sz="3300" dirty="0">
              <a:latin typeface="Comic Sans MS" pitchFamily="66" charset="0"/>
            </a:endParaRPr>
          </a:p>
          <a:p>
            <a:pPr marL="0" lvl="4" indent="0" algn="just">
              <a:lnSpc>
                <a:spcPct val="170000"/>
              </a:lnSpc>
              <a:buNone/>
            </a:pPr>
            <a:endParaRPr lang="es-ES" sz="4400" dirty="0">
              <a:latin typeface="Comic Sans MS" pitchFamily="66" charset="0"/>
            </a:endParaRPr>
          </a:p>
          <a:p>
            <a:pPr marL="0" indent="0">
              <a:buNone/>
            </a:pPr>
            <a:endParaRPr lang="es-ES" dirty="0"/>
          </a:p>
        </p:txBody>
      </p:sp>
      <p:pic>
        <p:nvPicPr>
          <p:cNvPr id="7170" name="Picture 2"/>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3923928" y="260648"/>
            <a:ext cx="1080120" cy="15441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Marcador de número de diapositiva"/>
          <p:cNvSpPr>
            <a:spLocks noGrp="1"/>
          </p:cNvSpPr>
          <p:nvPr>
            <p:ph type="sldNum" sz="quarter" idx="12"/>
          </p:nvPr>
        </p:nvSpPr>
        <p:spPr/>
        <p:txBody>
          <a:bodyPr/>
          <a:lstStyle/>
          <a:p>
            <a:fld id="{7CE80CD3-30BC-4483-9D44-C7BBE6F797AC}" type="slidenum">
              <a:rPr lang="es-ES" smtClean="0"/>
              <a:pPr/>
              <a:t>116</a:t>
            </a:fld>
            <a:endParaRPr lang="es-ES"/>
          </a:p>
        </p:txBody>
      </p:sp>
    </p:spTree>
    <p:extLst>
      <p:ext uri="{BB962C8B-B14F-4D97-AF65-F5344CB8AC3E}">
        <p14:creationId xmlns:p14="http://schemas.microsoft.com/office/powerpoint/2010/main" xmlns="" val="261368250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1124744"/>
            <a:ext cx="9036496" cy="5733256"/>
          </a:xfrm>
        </p:spPr>
        <p:txBody>
          <a:bodyPr>
            <a:normAutofit/>
          </a:bodyPr>
          <a:lstStyle/>
          <a:p>
            <a:pPr marL="0" lvl="4" indent="0" algn="just">
              <a:lnSpc>
                <a:spcPct val="150000"/>
              </a:lnSpc>
              <a:buNone/>
            </a:pPr>
            <a:endParaRPr lang="es-ES" sz="2800" u="sng" dirty="0" smtClean="0">
              <a:latin typeface="Comic Sans MS" pitchFamily="66" charset="0"/>
            </a:endParaRPr>
          </a:p>
          <a:p>
            <a:pPr marL="0" lvl="4" indent="0" algn="ctr">
              <a:lnSpc>
                <a:spcPct val="150000"/>
              </a:lnSpc>
              <a:buNone/>
            </a:pPr>
            <a:r>
              <a:rPr lang="es-ES" sz="2800" u="sng" dirty="0" smtClean="0">
                <a:latin typeface="Comic Sans MS" pitchFamily="66" charset="0"/>
              </a:rPr>
              <a:t> </a:t>
            </a:r>
          </a:p>
          <a:p>
            <a:pPr marL="0" lvl="4" indent="0" algn="ctr">
              <a:lnSpc>
                <a:spcPct val="150000"/>
              </a:lnSpc>
              <a:buNone/>
            </a:pPr>
            <a:r>
              <a:rPr lang="es-ES" sz="2800" u="sng" dirty="0">
                <a:solidFill>
                  <a:schemeClr val="tx2"/>
                </a:solidFill>
                <a:latin typeface="Comic Sans MS" pitchFamily="66" charset="0"/>
              </a:rPr>
              <a:t>INCREMENTA</a:t>
            </a:r>
            <a:r>
              <a:rPr lang="es-ES" sz="2800" u="sng" dirty="0">
                <a:latin typeface="Comic Sans MS" pitchFamily="66" charset="0"/>
              </a:rPr>
              <a:t> EL </a:t>
            </a:r>
            <a:r>
              <a:rPr lang="es-ES" sz="2800" u="sng" dirty="0">
                <a:solidFill>
                  <a:schemeClr val="tx2"/>
                </a:solidFill>
                <a:latin typeface="Comic Sans MS" pitchFamily="66" charset="0"/>
              </a:rPr>
              <a:t>NIVEL DE CAPACITACIÓN </a:t>
            </a:r>
            <a:r>
              <a:rPr lang="es-ES" sz="2800" u="sng" dirty="0">
                <a:latin typeface="Comic Sans MS" pitchFamily="66" charset="0"/>
              </a:rPr>
              <a:t>Y NIVEL DE </a:t>
            </a:r>
            <a:r>
              <a:rPr lang="es-ES" sz="2800" u="sng" dirty="0">
                <a:solidFill>
                  <a:schemeClr val="tx2"/>
                </a:solidFill>
                <a:latin typeface="Comic Sans MS" pitchFamily="66" charset="0"/>
              </a:rPr>
              <a:t>FORMACIÓN</a:t>
            </a:r>
            <a:r>
              <a:rPr lang="es-ES" sz="2800" u="sng" dirty="0">
                <a:latin typeface="Comic Sans MS" pitchFamily="66" charset="0"/>
              </a:rPr>
              <a:t> DEL PERSONAL QUE TRABAJA EN LA EXPLOTACIÓN.</a:t>
            </a:r>
          </a:p>
          <a:p>
            <a:pPr marL="0" lvl="4" indent="0" algn="ctr">
              <a:lnSpc>
                <a:spcPct val="150000"/>
              </a:lnSpc>
              <a:buNone/>
            </a:pPr>
            <a:endParaRPr lang="es-ES" sz="2800" u="sng" dirty="0">
              <a:latin typeface="Comic Sans MS" pitchFamily="66" charset="0"/>
            </a:endParaRPr>
          </a:p>
          <a:p>
            <a:pPr marL="0" lvl="4" indent="0" algn="ctr">
              <a:lnSpc>
                <a:spcPct val="150000"/>
              </a:lnSpc>
              <a:buNone/>
            </a:pPr>
            <a:endParaRPr lang="es-ES" sz="2800" dirty="0" smtClean="0"/>
          </a:p>
          <a:p>
            <a:pPr marL="0" lvl="4" indent="0" algn="ctr">
              <a:lnSpc>
                <a:spcPct val="150000"/>
              </a:lnSpc>
              <a:buNone/>
            </a:pPr>
            <a:endParaRPr lang="es-ES" sz="2800" u="sng" dirty="0" smtClean="0">
              <a:latin typeface="Comic Sans MS" pitchFamily="66" charset="0"/>
            </a:endParaRPr>
          </a:p>
          <a:p>
            <a:pPr marL="0" lvl="4" indent="0" algn="ctr">
              <a:lnSpc>
                <a:spcPct val="150000"/>
              </a:lnSpc>
              <a:buNone/>
            </a:pPr>
            <a:endParaRPr lang="es-ES" sz="3500" u="sng" dirty="0" smtClean="0">
              <a:latin typeface="Comic Sans MS" pitchFamily="66" charset="0"/>
            </a:endParaRPr>
          </a:p>
          <a:p>
            <a:pPr marL="0" lvl="4" indent="0" algn="just">
              <a:lnSpc>
                <a:spcPct val="150000"/>
              </a:lnSpc>
              <a:buNone/>
            </a:pPr>
            <a:endParaRPr lang="es-ES" sz="3300" dirty="0">
              <a:latin typeface="Comic Sans MS" pitchFamily="66" charset="0"/>
            </a:endParaRPr>
          </a:p>
          <a:p>
            <a:pPr marL="0" lvl="4" indent="0" algn="just">
              <a:lnSpc>
                <a:spcPct val="170000"/>
              </a:lnSpc>
              <a:buNone/>
            </a:pPr>
            <a:endParaRPr lang="es-ES" sz="4400" dirty="0">
              <a:latin typeface="Comic Sans MS" pitchFamily="66" charset="0"/>
            </a:endParaRPr>
          </a:p>
          <a:p>
            <a:pPr marL="0" indent="0">
              <a:buNone/>
            </a:pPr>
            <a:endParaRPr lang="es-ES" dirty="0"/>
          </a:p>
        </p:txBody>
      </p:sp>
      <p:pic>
        <p:nvPicPr>
          <p:cNvPr id="9223" name="Picture 7"/>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3923929" y="401473"/>
            <a:ext cx="1080120" cy="1763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Marcador de número de diapositiva"/>
          <p:cNvSpPr>
            <a:spLocks noGrp="1"/>
          </p:cNvSpPr>
          <p:nvPr>
            <p:ph type="sldNum" sz="quarter" idx="12"/>
          </p:nvPr>
        </p:nvSpPr>
        <p:spPr/>
        <p:txBody>
          <a:bodyPr/>
          <a:lstStyle/>
          <a:p>
            <a:fld id="{7CE80CD3-30BC-4483-9D44-C7BBE6F797AC}" type="slidenum">
              <a:rPr lang="es-ES" smtClean="0"/>
              <a:pPr/>
              <a:t>117</a:t>
            </a:fld>
            <a:endParaRPr lang="es-ES"/>
          </a:p>
        </p:txBody>
      </p:sp>
    </p:spTree>
    <p:extLst>
      <p:ext uri="{BB962C8B-B14F-4D97-AF65-F5344CB8AC3E}">
        <p14:creationId xmlns:p14="http://schemas.microsoft.com/office/powerpoint/2010/main" xmlns="" val="124155705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1124744"/>
            <a:ext cx="9036496" cy="5733256"/>
          </a:xfrm>
        </p:spPr>
        <p:txBody>
          <a:bodyPr>
            <a:normAutofit/>
          </a:bodyPr>
          <a:lstStyle/>
          <a:p>
            <a:pPr marL="0" lvl="4" indent="0" algn="just">
              <a:lnSpc>
                <a:spcPct val="150000"/>
              </a:lnSpc>
              <a:buNone/>
            </a:pPr>
            <a:endParaRPr lang="es-ES" sz="2800" u="sng" dirty="0" smtClean="0">
              <a:latin typeface="Comic Sans MS" pitchFamily="66" charset="0"/>
            </a:endParaRPr>
          </a:p>
          <a:p>
            <a:pPr marL="0" lvl="4" indent="0" algn="ctr">
              <a:lnSpc>
                <a:spcPct val="150000"/>
              </a:lnSpc>
              <a:buNone/>
            </a:pPr>
            <a:r>
              <a:rPr lang="es-ES" sz="2800" u="sng" dirty="0" smtClean="0">
                <a:solidFill>
                  <a:schemeClr val="tx2"/>
                </a:solidFill>
                <a:latin typeface="Comic Sans MS" pitchFamily="66" charset="0"/>
              </a:rPr>
              <a:t>OPTIMIZA</a:t>
            </a:r>
            <a:r>
              <a:rPr lang="es-ES" sz="2800" u="sng" dirty="0" smtClean="0">
                <a:latin typeface="Comic Sans MS" pitchFamily="66" charset="0"/>
              </a:rPr>
              <a:t> </a:t>
            </a:r>
            <a:r>
              <a:rPr lang="es-ES" sz="2800" u="sng" dirty="0">
                <a:latin typeface="Comic Sans MS" pitchFamily="66" charset="0"/>
              </a:rPr>
              <a:t>LA </a:t>
            </a:r>
            <a:r>
              <a:rPr lang="es-ES" sz="2800" u="sng" dirty="0">
                <a:solidFill>
                  <a:schemeClr val="tx2"/>
                </a:solidFill>
                <a:latin typeface="Comic Sans MS" pitchFamily="66" charset="0"/>
              </a:rPr>
              <a:t>INVERSIÓN </a:t>
            </a:r>
            <a:r>
              <a:rPr lang="es-ES" sz="2800" u="sng" dirty="0">
                <a:latin typeface="Comic Sans MS" pitchFamily="66" charset="0"/>
              </a:rPr>
              <a:t>EN INFRAESTRUCTURAS </a:t>
            </a:r>
            <a:r>
              <a:rPr lang="es-ES" sz="2800" u="sng" dirty="0" smtClean="0">
                <a:latin typeface="Comic Sans MS" pitchFamily="66" charset="0"/>
              </a:rPr>
              <a:t>GANADERAS</a:t>
            </a:r>
            <a:endParaRPr lang="es-ES" sz="2800" u="sng" dirty="0">
              <a:latin typeface="Comic Sans MS" pitchFamily="66" charset="0"/>
            </a:endParaRPr>
          </a:p>
          <a:p>
            <a:pPr marL="0" lvl="4" indent="0" algn="ctr">
              <a:lnSpc>
                <a:spcPct val="150000"/>
              </a:lnSpc>
              <a:buNone/>
            </a:pPr>
            <a:endParaRPr lang="es-ES" sz="2800" dirty="0" smtClean="0"/>
          </a:p>
          <a:p>
            <a:pPr marL="0" lvl="4" indent="0" algn="just">
              <a:lnSpc>
                <a:spcPct val="150000"/>
              </a:lnSpc>
              <a:buNone/>
            </a:pPr>
            <a:r>
              <a:rPr lang="es-ES" sz="2400" dirty="0" smtClean="0">
                <a:latin typeface="Comic Sans MS" pitchFamily="66" charset="0"/>
              </a:rPr>
              <a:t>LA </a:t>
            </a:r>
            <a:r>
              <a:rPr lang="es-ES" sz="2400" dirty="0">
                <a:latin typeface="Comic Sans MS" pitchFamily="66" charset="0"/>
              </a:rPr>
              <a:t>RUSTICIDAD DEL OVINO PUEDE PERMITIR LA UTILIZACIÓN DE INSTALACIONES MÁS SENCILLAS Y PRÁCTICAS QUE REQUIEREN INVERSIONES MENORES.</a:t>
            </a:r>
          </a:p>
          <a:p>
            <a:pPr marL="0" lvl="4" indent="0" algn="ctr">
              <a:lnSpc>
                <a:spcPct val="150000"/>
              </a:lnSpc>
              <a:buNone/>
            </a:pPr>
            <a:endParaRPr lang="es-ES" sz="2800" u="sng" dirty="0" smtClean="0">
              <a:latin typeface="Comic Sans MS" pitchFamily="66" charset="0"/>
            </a:endParaRPr>
          </a:p>
          <a:p>
            <a:pPr marL="0" lvl="4" indent="0" algn="ctr">
              <a:lnSpc>
                <a:spcPct val="150000"/>
              </a:lnSpc>
              <a:buNone/>
            </a:pPr>
            <a:endParaRPr lang="es-ES" sz="3500" u="sng" dirty="0" smtClean="0">
              <a:latin typeface="Comic Sans MS" pitchFamily="66" charset="0"/>
            </a:endParaRPr>
          </a:p>
          <a:p>
            <a:pPr marL="0" lvl="4" indent="0" algn="just">
              <a:lnSpc>
                <a:spcPct val="150000"/>
              </a:lnSpc>
              <a:buNone/>
            </a:pPr>
            <a:endParaRPr lang="es-ES" sz="3300" dirty="0">
              <a:latin typeface="Comic Sans MS" pitchFamily="66" charset="0"/>
            </a:endParaRPr>
          </a:p>
          <a:p>
            <a:pPr marL="0" lvl="4" indent="0" algn="just">
              <a:lnSpc>
                <a:spcPct val="170000"/>
              </a:lnSpc>
              <a:buNone/>
            </a:pPr>
            <a:endParaRPr lang="es-ES" sz="4400" dirty="0">
              <a:latin typeface="Comic Sans MS" pitchFamily="66" charset="0"/>
            </a:endParaRPr>
          </a:p>
          <a:p>
            <a:pPr marL="0" indent="0">
              <a:buNone/>
            </a:pPr>
            <a:endParaRPr lang="es-ES" dirty="0"/>
          </a:p>
        </p:txBody>
      </p:sp>
      <p:pic>
        <p:nvPicPr>
          <p:cNvPr id="8195" name="Picture 3"/>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4119982" y="260648"/>
            <a:ext cx="1017280" cy="1449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Marcador de número de diapositiva"/>
          <p:cNvSpPr>
            <a:spLocks noGrp="1"/>
          </p:cNvSpPr>
          <p:nvPr>
            <p:ph type="sldNum" sz="quarter" idx="12"/>
          </p:nvPr>
        </p:nvSpPr>
        <p:spPr/>
        <p:txBody>
          <a:bodyPr/>
          <a:lstStyle/>
          <a:p>
            <a:fld id="{7CE80CD3-30BC-4483-9D44-C7BBE6F797AC}" type="slidenum">
              <a:rPr lang="es-ES" smtClean="0"/>
              <a:pPr/>
              <a:t>118</a:t>
            </a:fld>
            <a:endParaRPr lang="es-ES"/>
          </a:p>
        </p:txBody>
      </p:sp>
    </p:spTree>
    <p:extLst>
      <p:ext uri="{BB962C8B-B14F-4D97-AF65-F5344CB8AC3E}">
        <p14:creationId xmlns:p14="http://schemas.microsoft.com/office/powerpoint/2010/main" xmlns="" val="415693987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1124744"/>
            <a:ext cx="9036496" cy="5733256"/>
          </a:xfrm>
        </p:spPr>
        <p:txBody>
          <a:bodyPr>
            <a:normAutofit fontScale="85000" lnSpcReduction="20000"/>
          </a:bodyPr>
          <a:lstStyle/>
          <a:p>
            <a:pPr marL="0" lvl="4" indent="0" algn="just">
              <a:lnSpc>
                <a:spcPct val="150000"/>
              </a:lnSpc>
              <a:buNone/>
            </a:pPr>
            <a:endParaRPr lang="es-ES" sz="2800" u="sng" dirty="0" smtClean="0">
              <a:latin typeface="Comic Sans MS" pitchFamily="66" charset="0"/>
            </a:endParaRPr>
          </a:p>
          <a:p>
            <a:pPr marL="0" lvl="4" indent="0" algn="ctr">
              <a:lnSpc>
                <a:spcPct val="150000"/>
              </a:lnSpc>
              <a:buNone/>
            </a:pPr>
            <a:endParaRPr lang="es-ES" sz="2800" u="sng" dirty="0" smtClean="0">
              <a:latin typeface="Comic Sans MS" pitchFamily="66" charset="0"/>
            </a:endParaRPr>
          </a:p>
          <a:p>
            <a:pPr marL="0" lvl="4" indent="0" algn="ctr">
              <a:lnSpc>
                <a:spcPct val="150000"/>
              </a:lnSpc>
              <a:buNone/>
            </a:pPr>
            <a:r>
              <a:rPr lang="es-ES" sz="2800" u="sng" dirty="0" smtClean="0">
                <a:solidFill>
                  <a:schemeClr val="tx2"/>
                </a:solidFill>
                <a:latin typeface="Comic Sans MS" pitchFamily="66" charset="0"/>
              </a:rPr>
              <a:t>COMPATIBILIZA </a:t>
            </a:r>
            <a:r>
              <a:rPr lang="es-ES" sz="2800" u="sng" dirty="0">
                <a:solidFill>
                  <a:schemeClr val="tx2"/>
                </a:solidFill>
                <a:latin typeface="Comic Sans MS" pitchFamily="66" charset="0"/>
              </a:rPr>
              <a:t>TRABAJO Y CALIDAD DE </a:t>
            </a:r>
            <a:r>
              <a:rPr lang="es-ES" sz="2800" u="sng" dirty="0" smtClean="0">
                <a:solidFill>
                  <a:schemeClr val="tx2"/>
                </a:solidFill>
                <a:latin typeface="Comic Sans MS" pitchFamily="66" charset="0"/>
              </a:rPr>
              <a:t>VIDA</a:t>
            </a:r>
          </a:p>
          <a:p>
            <a:pPr marL="0" lvl="4" indent="0" algn="ctr">
              <a:lnSpc>
                <a:spcPct val="150000"/>
              </a:lnSpc>
              <a:buNone/>
            </a:pPr>
            <a:endParaRPr lang="es-ES" sz="2800" u="sng" dirty="0">
              <a:latin typeface="Comic Sans MS" pitchFamily="66" charset="0"/>
            </a:endParaRPr>
          </a:p>
          <a:p>
            <a:pPr marL="0" lvl="4" indent="0" algn="just">
              <a:lnSpc>
                <a:spcPct val="170000"/>
              </a:lnSpc>
              <a:buNone/>
            </a:pPr>
            <a:r>
              <a:rPr lang="es-ES" sz="2400" dirty="0" smtClean="0">
                <a:latin typeface="Comic Sans MS" pitchFamily="66" charset="0"/>
              </a:rPr>
              <a:t>APROVECHA </a:t>
            </a:r>
            <a:r>
              <a:rPr lang="es-ES" sz="2400" dirty="0">
                <a:latin typeface="Comic Sans MS" pitchFamily="66" charset="0"/>
              </a:rPr>
              <a:t>LOS SERVICIOS DE SUSTITUCIÓN </a:t>
            </a:r>
            <a:r>
              <a:rPr lang="es-ES" sz="2400" dirty="0" smtClean="0">
                <a:latin typeface="Comic Sans MS" pitchFamily="66" charset="0"/>
              </a:rPr>
              <a:t>PARA GANADEROS </a:t>
            </a:r>
            <a:r>
              <a:rPr lang="es-ES" sz="2400" dirty="0">
                <a:latin typeface="Comic Sans MS" pitchFamily="66" charset="0"/>
              </a:rPr>
              <a:t>INDIVIDUALES QUE EXISTAN EN TU </a:t>
            </a:r>
            <a:r>
              <a:rPr lang="es-ES" sz="2400" dirty="0" smtClean="0">
                <a:latin typeface="Comic Sans MS" pitchFamily="66" charset="0"/>
              </a:rPr>
              <a:t>ZONA, </a:t>
            </a:r>
            <a:r>
              <a:rPr lang="es-ES" sz="2400" dirty="0">
                <a:latin typeface="Comic Sans MS" pitchFamily="66" charset="0"/>
              </a:rPr>
              <a:t>TE PERMITIRÁN DISPONER DE TIEMPO LIBRE (ESTOS SERVICIOS PUEDEN SER OFERTADOS POR LAS COOPERATIVAS DE OVINO). LAS EXPLOTACIONES GESTIONADAS POR DOS PERSONAS TIENEN MAYOR VIABILIDAD FUTURA, AL MEJORARSE DE FORMA IMPORTANTE LA CALIDAD DE VIDA. </a:t>
            </a:r>
          </a:p>
          <a:p>
            <a:pPr marL="0" lvl="4" indent="0" algn="ctr">
              <a:lnSpc>
                <a:spcPct val="150000"/>
              </a:lnSpc>
              <a:buNone/>
            </a:pPr>
            <a:endParaRPr lang="es-ES" sz="2800" dirty="0" smtClean="0"/>
          </a:p>
          <a:p>
            <a:pPr marL="0" lvl="4" indent="0" algn="ctr">
              <a:lnSpc>
                <a:spcPct val="150000"/>
              </a:lnSpc>
              <a:buNone/>
            </a:pPr>
            <a:endParaRPr lang="es-ES" sz="2800" u="sng" dirty="0" smtClean="0">
              <a:latin typeface="Comic Sans MS" pitchFamily="66" charset="0"/>
            </a:endParaRPr>
          </a:p>
          <a:p>
            <a:pPr marL="0" lvl="4" indent="0" algn="ctr">
              <a:lnSpc>
                <a:spcPct val="150000"/>
              </a:lnSpc>
              <a:buNone/>
            </a:pPr>
            <a:endParaRPr lang="es-ES" sz="3500" u="sng" dirty="0" smtClean="0">
              <a:latin typeface="Comic Sans MS" pitchFamily="66" charset="0"/>
            </a:endParaRPr>
          </a:p>
          <a:p>
            <a:pPr marL="0" lvl="4" indent="0" algn="just">
              <a:lnSpc>
                <a:spcPct val="150000"/>
              </a:lnSpc>
              <a:buNone/>
            </a:pPr>
            <a:endParaRPr lang="es-ES" sz="3300" dirty="0">
              <a:latin typeface="Comic Sans MS" pitchFamily="66" charset="0"/>
            </a:endParaRPr>
          </a:p>
          <a:p>
            <a:pPr marL="0" lvl="4" indent="0" algn="just">
              <a:lnSpc>
                <a:spcPct val="170000"/>
              </a:lnSpc>
              <a:buNone/>
            </a:pPr>
            <a:endParaRPr lang="es-ES" sz="4400" dirty="0">
              <a:latin typeface="Comic Sans MS" pitchFamily="66" charset="0"/>
            </a:endParaRPr>
          </a:p>
          <a:p>
            <a:pPr marL="0" indent="0">
              <a:buNone/>
            </a:pPr>
            <a:endParaRPr lang="es-ES" dirty="0"/>
          </a:p>
        </p:txBody>
      </p:sp>
      <p:pic>
        <p:nvPicPr>
          <p:cNvPr id="9218" name="Picture 2"/>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4531838" y="260648"/>
            <a:ext cx="1106232" cy="1548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3554523" y="260648"/>
            <a:ext cx="1008405" cy="1728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Marcador de número de diapositiva"/>
          <p:cNvSpPr>
            <a:spLocks noGrp="1"/>
          </p:cNvSpPr>
          <p:nvPr>
            <p:ph type="sldNum" sz="quarter" idx="12"/>
          </p:nvPr>
        </p:nvSpPr>
        <p:spPr/>
        <p:txBody>
          <a:bodyPr/>
          <a:lstStyle/>
          <a:p>
            <a:fld id="{7CE80CD3-30BC-4483-9D44-C7BBE6F797AC}" type="slidenum">
              <a:rPr lang="es-ES" smtClean="0"/>
              <a:pPr/>
              <a:t>119</a:t>
            </a:fld>
            <a:endParaRPr lang="es-ES"/>
          </a:p>
        </p:txBody>
      </p:sp>
    </p:spTree>
    <p:extLst>
      <p:ext uri="{BB962C8B-B14F-4D97-AF65-F5344CB8AC3E}">
        <p14:creationId xmlns:p14="http://schemas.microsoft.com/office/powerpoint/2010/main" xmlns="" val="22182629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4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799767"/>
            <a:ext cx="8784976" cy="5688632"/>
          </a:xfrm>
        </p:spPr>
        <p:txBody>
          <a:bodyPr>
            <a:normAutofit fontScale="32500" lnSpcReduction="20000"/>
          </a:bodyPr>
          <a:lstStyle/>
          <a:p>
            <a:pPr marL="0" indent="0" algn="ctr">
              <a:buNone/>
            </a:pPr>
            <a:r>
              <a:rPr lang="es-ES" sz="3700" b="1" dirty="0" smtClean="0">
                <a:solidFill>
                  <a:schemeClr val="tx2"/>
                </a:solidFill>
                <a:latin typeface="Comic Sans MS" pitchFamily="66" charset="0"/>
              </a:rPr>
              <a:t>¿POR QUÉ ES OBLIGATORIA? </a:t>
            </a:r>
          </a:p>
          <a:p>
            <a:pPr marL="0" indent="0" algn="just">
              <a:buNone/>
            </a:pPr>
            <a:endParaRPr lang="es-ES" dirty="0">
              <a:latin typeface="Comic Sans MS" pitchFamily="66" charset="0"/>
            </a:endParaRPr>
          </a:p>
          <a:p>
            <a:pPr marL="0" indent="0" algn="just">
              <a:buNone/>
            </a:pPr>
            <a:r>
              <a:rPr lang="es-ES" dirty="0" smtClean="0">
                <a:latin typeface="Comic Sans MS" pitchFamily="66" charset="0"/>
              </a:rPr>
              <a:t>Este requisito pretende evitar </a:t>
            </a:r>
            <a:r>
              <a:rPr lang="es-ES" dirty="0">
                <a:latin typeface="Comic Sans MS" pitchFamily="66" charset="0"/>
              </a:rPr>
              <a:t>que </a:t>
            </a:r>
            <a:r>
              <a:rPr lang="es-ES" dirty="0" smtClean="0">
                <a:latin typeface="Comic Sans MS" pitchFamily="66" charset="0"/>
              </a:rPr>
              <a:t>la actividad ganadera produzca </a:t>
            </a:r>
            <a:r>
              <a:rPr lang="es-ES" dirty="0">
                <a:latin typeface="Comic Sans MS" pitchFamily="66" charset="0"/>
              </a:rPr>
              <a:t>incomodidades, </a:t>
            </a:r>
            <a:r>
              <a:rPr lang="es-ES" dirty="0" smtClean="0">
                <a:latin typeface="Comic Sans MS" pitchFamily="66" charset="0"/>
              </a:rPr>
              <a:t>altere </a:t>
            </a:r>
            <a:r>
              <a:rPr lang="es-ES" dirty="0">
                <a:latin typeface="Comic Sans MS" pitchFamily="66" charset="0"/>
              </a:rPr>
              <a:t>las condiciones normales de salubridad e higiene del medio ambiente y </a:t>
            </a:r>
            <a:r>
              <a:rPr lang="es-ES" dirty="0" smtClean="0">
                <a:latin typeface="Comic Sans MS" pitchFamily="66" charset="0"/>
              </a:rPr>
              <a:t>se ocasionen </a:t>
            </a:r>
            <a:r>
              <a:rPr lang="es-ES" dirty="0">
                <a:latin typeface="Comic Sans MS" pitchFamily="66" charset="0"/>
              </a:rPr>
              <a:t>daños o </a:t>
            </a:r>
            <a:r>
              <a:rPr lang="es-ES" dirty="0" smtClean="0">
                <a:latin typeface="Comic Sans MS" pitchFamily="66" charset="0"/>
              </a:rPr>
              <a:t>se impliquen </a:t>
            </a:r>
            <a:r>
              <a:rPr lang="es-ES" dirty="0">
                <a:latin typeface="Comic Sans MS" pitchFamily="66" charset="0"/>
              </a:rPr>
              <a:t>riesgos graves para las personas o bienes. </a:t>
            </a:r>
            <a:endParaRPr lang="es-ES" dirty="0" smtClean="0">
              <a:latin typeface="Comic Sans MS" pitchFamily="66" charset="0"/>
            </a:endParaRPr>
          </a:p>
          <a:p>
            <a:pPr marL="0" indent="0" algn="ctr">
              <a:buNone/>
            </a:pPr>
            <a:endParaRPr lang="es-ES" dirty="0" smtClean="0">
              <a:latin typeface="Comic Sans MS" pitchFamily="66" charset="0"/>
            </a:endParaRPr>
          </a:p>
          <a:p>
            <a:pPr marL="0" indent="0" algn="ctr">
              <a:buNone/>
            </a:pPr>
            <a:r>
              <a:rPr lang="es-ES" sz="3700" b="1" dirty="0">
                <a:solidFill>
                  <a:schemeClr val="tx2"/>
                </a:solidFill>
                <a:latin typeface="Comic Sans MS" pitchFamily="66" charset="0"/>
              </a:rPr>
              <a:t>¿CUÁNDO SE TIENE QUE SOLICITAR? </a:t>
            </a:r>
          </a:p>
          <a:p>
            <a:pPr marL="0" indent="0" algn="ctr">
              <a:buNone/>
            </a:pPr>
            <a:endParaRPr lang="es-ES" dirty="0">
              <a:latin typeface="Comic Sans MS" pitchFamily="66" charset="0"/>
            </a:endParaRPr>
          </a:p>
          <a:p>
            <a:pPr marL="0" indent="0" algn="just">
              <a:buNone/>
            </a:pPr>
            <a:r>
              <a:rPr lang="es-ES" dirty="0" smtClean="0">
                <a:latin typeface="Comic Sans MS" pitchFamily="66" charset="0"/>
              </a:rPr>
              <a:t>Una </a:t>
            </a:r>
            <a:r>
              <a:rPr lang="es-ES" dirty="0">
                <a:latin typeface="Comic Sans MS" pitchFamily="66" charset="0"/>
              </a:rPr>
              <a:t>vez se haya obtenido la LAAC, EIA o AAI, se ha de solicitar la Licencia de inicio de Actividad, previamente a comenzar </a:t>
            </a:r>
            <a:r>
              <a:rPr lang="es-ES" dirty="0" smtClean="0">
                <a:latin typeface="Comic Sans MS" pitchFamily="66" charset="0"/>
              </a:rPr>
              <a:t>la actividad ganadera. </a:t>
            </a:r>
          </a:p>
          <a:p>
            <a:pPr marL="0" indent="0" algn="just">
              <a:buNone/>
            </a:pPr>
            <a:endParaRPr lang="es-ES" dirty="0">
              <a:latin typeface="Comic Sans MS" pitchFamily="66" charset="0"/>
            </a:endParaRPr>
          </a:p>
          <a:p>
            <a:pPr marL="0" indent="0" algn="ctr">
              <a:buNone/>
            </a:pPr>
            <a:r>
              <a:rPr lang="es-ES" sz="3700" b="1" dirty="0">
                <a:solidFill>
                  <a:schemeClr val="tx2"/>
                </a:solidFill>
                <a:latin typeface="Comic Sans MS" pitchFamily="66" charset="0"/>
              </a:rPr>
              <a:t>PROCEDIMIENTO</a:t>
            </a:r>
          </a:p>
          <a:p>
            <a:pPr marL="0" indent="0" algn="just">
              <a:buNone/>
            </a:pPr>
            <a:r>
              <a:rPr lang="es-ES" dirty="0" smtClean="0">
                <a:latin typeface="Comic Sans MS" pitchFamily="66" charset="0"/>
              </a:rPr>
              <a:t> </a:t>
            </a:r>
          </a:p>
          <a:p>
            <a:pPr marL="0" indent="0" algn="ctr">
              <a:buNone/>
            </a:pPr>
            <a:r>
              <a:rPr lang="es-ES" sz="3400" i="1" u="sng" dirty="0" smtClean="0">
                <a:solidFill>
                  <a:schemeClr val="tx2"/>
                </a:solidFill>
                <a:latin typeface="Comic Sans MS" pitchFamily="66" charset="0"/>
              </a:rPr>
              <a:t>1, Presento la </a:t>
            </a:r>
            <a:r>
              <a:rPr lang="es-ES" sz="3400" i="1" u="sng" dirty="0" err="1" smtClean="0">
                <a:solidFill>
                  <a:schemeClr val="tx2"/>
                </a:solidFill>
                <a:latin typeface="Comic Sans MS" pitchFamily="66" charset="0"/>
              </a:rPr>
              <a:t>Soclitud</a:t>
            </a:r>
            <a:r>
              <a:rPr lang="es-ES" sz="3400" i="1" u="sng" dirty="0" smtClean="0">
                <a:solidFill>
                  <a:schemeClr val="tx2"/>
                </a:solidFill>
                <a:latin typeface="Comic Sans MS" pitchFamily="66" charset="0"/>
              </a:rPr>
              <a:t>:  </a:t>
            </a:r>
          </a:p>
          <a:p>
            <a:pPr marL="0" indent="0" algn="ctr">
              <a:buNone/>
            </a:pPr>
            <a:endParaRPr lang="es-ES" sz="2500" i="1" u="sng" dirty="0">
              <a:solidFill>
                <a:schemeClr val="tx2"/>
              </a:solidFill>
              <a:latin typeface="Comic Sans MS" pitchFamily="66" charset="0"/>
            </a:endParaRPr>
          </a:p>
          <a:p>
            <a:pPr marL="0" indent="0" algn="just">
              <a:buNone/>
            </a:pPr>
            <a:r>
              <a:rPr lang="es-ES" dirty="0" smtClean="0">
                <a:latin typeface="Comic Sans MS" pitchFamily="66" charset="0"/>
              </a:rPr>
              <a:t>El </a:t>
            </a:r>
            <a:r>
              <a:rPr lang="es-ES" dirty="0">
                <a:latin typeface="Comic Sans MS" pitchFamily="66" charset="0"/>
              </a:rPr>
              <a:t>titular de la </a:t>
            </a:r>
            <a:r>
              <a:rPr lang="es-ES" dirty="0" smtClean="0">
                <a:latin typeface="Comic Sans MS" pitchFamily="66" charset="0"/>
              </a:rPr>
              <a:t>explotación debe </a:t>
            </a:r>
            <a:r>
              <a:rPr lang="es-ES" dirty="0">
                <a:latin typeface="Comic Sans MS" pitchFamily="66" charset="0"/>
              </a:rPr>
              <a:t>presentar ante el Ayuntamiento en cuyo territorio vaya  a </a:t>
            </a:r>
            <a:r>
              <a:rPr lang="es-ES" dirty="0" smtClean="0">
                <a:latin typeface="Comic Sans MS" pitchFamily="66" charset="0"/>
              </a:rPr>
              <a:t>establecerse la </a:t>
            </a:r>
            <a:r>
              <a:rPr lang="es-ES" dirty="0" smtClean="0">
                <a:solidFill>
                  <a:schemeClr val="tx2"/>
                </a:solidFill>
                <a:effectLst>
                  <a:outerShdw blurRad="38100" dist="38100" dir="2700000" algn="tl">
                    <a:srgbClr val="000000">
                      <a:alpha val="43137"/>
                    </a:srgbClr>
                  </a:outerShdw>
                </a:effectLst>
                <a:latin typeface="Comic Sans MS" pitchFamily="66" charset="0"/>
              </a:rPr>
              <a:t>SOLICITUD</a:t>
            </a:r>
            <a:r>
              <a:rPr lang="es-ES" dirty="0" smtClean="0">
                <a:latin typeface="Comic Sans MS" pitchFamily="66" charset="0"/>
              </a:rPr>
              <a:t> </a:t>
            </a:r>
            <a:r>
              <a:rPr lang="es-ES" dirty="0">
                <a:latin typeface="Comic Sans MS" pitchFamily="66" charset="0"/>
              </a:rPr>
              <a:t>acompañada de la </a:t>
            </a:r>
            <a:r>
              <a:rPr lang="es-ES" dirty="0" smtClean="0">
                <a:solidFill>
                  <a:schemeClr val="tx2"/>
                </a:solidFill>
                <a:effectLst>
                  <a:outerShdw blurRad="38100" dist="38100" dir="2700000" algn="tl">
                    <a:srgbClr val="000000">
                      <a:alpha val="43137"/>
                    </a:srgbClr>
                  </a:outerShdw>
                </a:effectLst>
                <a:latin typeface="Comic Sans MS" pitchFamily="66" charset="0"/>
              </a:rPr>
              <a:t>DOCUMENTACIÓN</a:t>
            </a:r>
            <a:r>
              <a:rPr lang="es-ES" dirty="0" smtClean="0">
                <a:effectLst>
                  <a:outerShdw blurRad="38100" dist="38100" dir="2700000" algn="tl">
                    <a:srgbClr val="000000">
                      <a:alpha val="43137"/>
                    </a:srgbClr>
                  </a:outerShdw>
                </a:effectLst>
                <a:latin typeface="Comic Sans MS" pitchFamily="66" charset="0"/>
              </a:rPr>
              <a:t>  </a:t>
            </a:r>
            <a:r>
              <a:rPr lang="es-ES" dirty="0" smtClean="0">
                <a:latin typeface="Comic Sans MS" pitchFamily="66" charset="0"/>
              </a:rPr>
              <a:t>necesaria que  acredite la  </a:t>
            </a:r>
            <a:r>
              <a:rPr lang="es-ES" dirty="0">
                <a:latin typeface="Comic Sans MS" pitchFamily="66" charset="0"/>
              </a:rPr>
              <a:t>correcta </a:t>
            </a:r>
            <a:r>
              <a:rPr lang="es-ES" dirty="0" smtClean="0">
                <a:solidFill>
                  <a:schemeClr val="tx2"/>
                </a:solidFill>
                <a:effectLst>
                  <a:outerShdw blurRad="38100" dist="38100" dir="2700000" algn="tl">
                    <a:srgbClr val="000000">
                      <a:alpha val="43137"/>
                    </a:srgbClr>
                  </a:outerShdw>
                </a:effectLst>
                <a:latin typeface="Comic Sans MS" pitchFamily="66" charset="0"/>
              </a:rPr>
              <a:t>EJECUCIÓN DE LAS OBRAS</a:t>
            </a:r>
            <a:r>
              <a:rPr lang="es-ES" dirty="0" smtClean="0">
                <a:solidFill>
                  <a:schemeClr val="tx2"/>
                </a:solidFill>
                <a:latin typeface="Comic Sans MS" pitchFamily="66" charset="0"/>
              </a:rPr>
              <a:t>. </a:t>
            </a:r>
          </a:p>
          <a:p>
            <a:pPr algn="just">
              <a:buFontTx/>
              <a:buChar char="-"/>
            </a:pPr>
            <a:endParaRPr lang="es-ES" dirty="0">
              <a:latin typeface="Comic Sans MS" pitchFamily="66" charset="0"/>
            </a:endParaRPr>
          </a:p>
          <a:p>
            <a:pPr lvl="1" algn="just">
              <a:buFontTx/>
              <a:buChar char="-"/>
            </a:pPr>
            <a:r>
              <a:rPr lang="es-ES" dirty="0" smtClean="0">
                <a:latin typeface="Comic Sans MS" pitchFamily="66" charset="0"/>
              </a:rPr>
              <a:t>Certificado </a:t>
            </a:r>
            <a:r>
              <a:rPr lang="es-ES" dirty="0">
                <a:latin typeface="Comic Sans MS" pitchFamily="66" charset="0"/>
              </a:rPr>
              <a:t>del técnico director de la ejecución en el que se especifique la conformidad de la instalación o actividad a la autorización ambiental integrada o a la licencia ambiental de actividades clasificadas, o un certificado emitido por un organismo de control autorizado en el que se acredite el cumplimiento de las condiciones impuestas en la autorización ambiental integrada o en la licencia ambiental de actividades clasificadas</a:t>
            </a:r>
            <a:r>
              <a:rPr lang="es-ES" dirty="0" smtClean="0">
                <a:latin typeface="Comic Sans MS" pitchFamily="66" charset="0"/>
              </a:rPr>
              <a:t>.</a:t>
            </a:r>
          </a:p>
          <a:p>
            <a:pPr algn="just">
              <a:buFontTx/>
              <a:buChar char="-"/>
            </a:pPr>
            <a:endParaRPr lang="es-ES" dirty="0">
              <a:latin typeface="Comic Sans MS" pitchFamily="66" charset="0"/>
            </a:endParaRPr>
          </a:p>
          <a:p>
            <a:pPr lvl="1" algn="just">
              <a:buFontTx/>
              <a:buChar char="-"/>
            </a:pPr>
            <a:r>
              <a:rPr lang="es-ES" dirty="0" smtClean="0">
                <a:latin typeface="Comic Sans MS" pitchFamily="66" charset="0"/>
              </a:rPr>
              <a:t>Acta </a:t>
            </a:r>
            <a:r>
              <a:rPr lang="es-ES" dirty="0">
                <a:latin typeface="Comic Sans MS" pitchFamily="66" charset="0"/>
              </a:rPr>
              <a:t>donde se </a:t>
            </a:r>
            <a:r>
              <a:rPr lang="es-ES" dirty="0" smtClean="0">
                <a:latin typeface="Comic Sans MS" pitchFamily="66" charset="0"/>
              </a:rPr>
              <a:t>recoja </a:t>
            </a:r>
            <a:r>
              <a:rPr lang="es-ES" dirty="0">
                <a:latin typeface="Comic Sans MS" pitchFamily="66" charset="0"/>
              </a:rPr>
              <a:t>que se ha comunicado a los trabajadores, si los hubiera, o a sus representantes la solicitud de licencia de inicio de la actividad</a:t>
            </a:r>
            <a:r>
              <a:rPr lang="es-ES" dirty="0" smtClean="0">
                <a:latin typeface="Comic Sans MS" pitchFamily="66" charset="0"/>
              </a:rPr>
              <a:t>.</a:t>
            </a:r>
          </a:p>
          <a:p>
            <a:pPr marL="0" indent="0" algn="just">
              <a:buNone/>
            </a:pPr>
            <a:endParaRPr lang="es-ES" dirty="0">
              <a:latin typeface="Comic Sans MS" pitchFamily="66" charset="0"/>
            </a:endParaRPr>
          </a:p>
          <a:p>
            <a:pPr marL="0" indent="0" algn="ctr">
              <a:buNone/>
            </a:pPr>
            <a:r>
              <a:rPr lang="es-ES" sz="3400" i="1" u="sng" dirty="0" smtClean="0">
                <a:solidFill>
                  <a:schemeClr val="tx2"/>
                </a:solidFill>
                <a:latin typeface="Comic Sans MS" pitchFamily="66" charset="0"/>
              </a:rPr>
              <a:t>2, Evaluación: </a:t>
            </a:r>
          </a:p>
          <a:p>
            <a:pPr marL="0" indent="0" algn="ctr">
              <a:buNone/>
            </a:pPr>
            <a:endParaRPr lang="es-ES" sz="2500" i="1" u="sng" dirty="0">
              <a:solidFill>
                <a:schemeClr val="tx2"/>
              </a:solidFill>
              <a:latin typeface="Comic Sans MS" pitchFamily="66" charset="0"/>
            </a:endParaRPr>
          </a:p>
          <a:p>
            <a:pPr marL="0" indent="0" algn="just">
              <a:buNone/>
            </a:pPr>
            <a:r>
              <a:rPr lang="es-ES" dirty="0" smtClean="0">
                <a:latin typeface="Comic Sans MS" pitchFamily="66" charset="0"/>
              </a:rPr>
              <a:t>Ayuntamiento levanta </a:t>
            </a:r>
            <a:r>
              <a:rPr lang="es-ES" dirty="0">
                <a:latin typeface="Comic Sans MS" pitchFamily="66" charset="0"/>
              </a:rPr>
              <a:t>Acta de Comprobación: las instalaciones revisadas se ajustan al proyecto aprobado y a las posibles medidas correctoras impuestas. </a:t>
            </a:r>
            <a:endParaRPr lang="es-ES" dirty="0" smtClean="0">
              <a:latin typeface="Comic Sans MS" pitchFamily="66" charset="0"/>
            </a:endParaRPr>
          </a:p>
          <a:p>
            <a:pPr marL="0" indent="0" algn="just">
              <a:buNone/>
            </a:pPr>
            <a:endParaRPr lang="es-ES" dirty="0">
              <a:latin typeface="Comic Sans MS" pitchFamily="66" charset="0"/>
            </a:endParaRPr>
          </a:p>
          <a:p>
            <a:pPr marL="0" indent="0" algn="just">
              <a:buNone/>
            </a:pPr>
            <a:r>
              <a:rPr lang="es-ES" dirty="0" smtClean="0">
                <a:latin typeface="Comic Sans MS" pitchFamily="66" charset="0"/>
              </a:rPr>
              <a:t>Acta </a:t>
            </a:r>
            <a:r>
              <a:rPr lang="es-ES" dirty="0">
                <a:latin typeface="Comic Sans MS" pitchFamily="66" charset="0"/>
              </a:rPr>
              <a:t>de Inspección de los técnicos de la OCA para comprobar que las medidas correctoras, de bioseguridad, de bienestar animal, de ubicación y de capacidad se adecuan a lo proyectado. </a:t>
            </a:r>
            <a:r>
              <a:rPr lang="es-ES" dirty="0" smtClean="0">
                <a:latin typeface="Comic Sans MS" pitchFamily="66" charset="0"/>
              </a:rPr>
              <a:t>(Este </a:t>
            </a:r>
            <a:r>
              <a:rPr lang="es-ES" dirty="0">
                <a:latin typeface="Comic Sans MS" pitchFamily="66" charset="0"/>
              </a:rPr>
              <a:t>informe </a:t>
            </a:r>
            <a:r>
              <a:rPr lang="es-ES" dirty="0" smtClean="0">
                <a:latin typeface="Comic Sans MS" pitchFamily="66" charset="0"/>
              </a:rPr>
              <a:t>vincula  </a:t>
            </a:r>
            <a:r>
              <a:rPr lang="es-ES" dirty="0">
                <a:latin typeface="Comic Sans MS" pitchFamily="66" charset="0"/>
              </a:rPr>
              <a:t>al Ayuntamiento cuando sea de carácter </a:t>
            </a:r>
            <a:r>
              <a:rPr lang="es-ES" dirty="0" smtClean="0">
                <a:latin typeface="Comic Sans MS" pitchFamily="66" charset="0"/>
              </a:rPr>
              <a:t>negativo).</a:t>
            </a:r>
          </a:p>
          <a:p>
            <a:pPr marL="0" indent="0" algn="ctr">
              <a:buNone/>
            </a:pPr>
            <a:endParaRPr lang="es-ES" dirty="0">
              <a:latin typeface="Comic Sans MS" pitchFamily="66" charset="0"/>
            </a:endParaRPr>
          </a:p>
          <a:p>
            <a:pPr marL="0" indent="0" algn="ctr">
              <a:buNone/>
            </a:pPr>
            <a:r>
              <a:rPr lang="es-ES" sz="3400" i="1" u="sng" dirty="0" smtClean="0">
                <a:solidFill>
                  <a:schemeClr val="tx2"/>
                </a:solidFill>
                <a:latin typeface="Comic Sans MS" pitchFamily="66" charset="0"/>
              </a:rPr>
              <a:t>3,Plazo de la Resolución</a:t>
            </a:r>
            <a:endParaRPr lang="es-ES" sz="3400" i="1" u="sng" dirty="0">
              <a:solidFill>
                <a:schemeClr val="tx2"/>
              </a:solidFill>
              <a:latin typeface="Comic Sans MS" pitchFamily="66" charset="0"/>
            </a:endParaRPr>
          </a:p>
          <a:p>
            <a:pPr marL="0" indent="0" algn="ctr">
              <a:buNone/>
            </a:pPr>
            <a:endParaRPr lang="es-ES" sz="2500" i="1" u="sng" dirty="0">
              <a:solidFill>
                <a:schemeClr val="tx2"/>
              </a:solidFill>
              <a:latin typeface="Comic Sans MS" pitchFamily="66" charset="0"/>
            </a:endParaRPr>
          </a:p>
          <a:p>
            <a:pPr marL="0" indent="0" algn="just">
              <a:buNone/>
            </a:pPr>
            <a:r>
              <a:rPr lang="es-ES" dirty="0" smtClean="0">
                <a:latin typeface="Comic Sans MS" pitchFamily="66" charset="0"/>
              </a:rPr>
              <a:t>El </a:t>
            </a:r>
            <a:r>
              <a:rPr lang="es-ES" dirty="0">
                <a:latin typeface="Comic Sans MS" pitchFamily="66" charset="0"/>
              </a:rPr>
              <a:t>plazo para resolver en el caso de que se trate de una instalación a la que previamente le ha sido concedida la LAAC será de un mes, mientras que en el caso de que sea una explotación con EIA o AAI, será de dos </a:t>
            </a:r>
            <a:r>
              <a:rPr lang="es-ES" dirty="0" smtClean="0">
                <a:latin typeface="Comic Sans MS" pitchFamily="66" charset="0"/>
              </a:rPr>
              <a:t>meses.</a:t>
            </a:r>
          </a:p>
          <a:p>
            <a:pPr marL="0" indent="0" algn="just">
              <a:buNone/>
            </a:pPr>
            <a:endParaRPr lang="es-ES" dirty="0" smtClean="0">
              <a:latin typeface="Comic Sans MS" pitchFamily="66" charset="0"/>
            </a:endParaRPr>
          </a:p>
          <a:p>
            <a:pPr marL="0" indent="0" algn="just">
              <a:buNone/>
            </a:pPr>
            <a:r>
              <a:rPr lang="es-ES" dirty="0" smtClean="0">
                <a:latin typeface="Comic Sans MS" pitchFamily="66" charset="0"/>
              </a:rPr>
              <a:t>Silencio </a:t>
            </a:r>
            <a:r>
              <a:rPr lang="es-ES" dirty="0">
                <a:latin typeface="Comic Sans MS" pitchFamily="66" charset="0"/>
              </a:rPr>
              <a:t>administrativo positivo en el caso de que transcurra el plazo sin resolución notificada</a:t>
            </a:r>
            <a:r>
              <a:rPr lang="es-ES" dirty="0" smtClean="0">
                <a:latin typeface="Comic Sans MS" pitchFamily="66" charset="0"/>
              </a:rPr>
              <a:t>.</a:t>
            </a:r>
          </a:p>
          <a:p>
            <a:pPr marL="0" indent="0" algn="just">
              <a:buNone/>
            </a:pPr>
            <a:endParaRPr lang="es-ES" dirty="0">
              <a:latin typeface="Comic Sans MS" pitchFamily="66" charset="0"/>
            </a:endParaRPr>
          </a:p>
          <a:p>
            <a:endParaRPr lang="es-ES" dirty="0"/>
          </a:p>
        </p:txBody>
      </p:sp>
      <p:sp>
        <p:nvSpPr>
          <p:cNvPr id="4" name="3 CuadroTexto"/>
          <p:cNvSpPr txBox="1"/>
          <p:nvPr/>
        </p:nvSpPr>
        <p:spPr>
          <a:xfrm>
            <a:off x="618456" y="6308268"/>
            <a:ext cx="7848872" cy="461665"/>
          </a:xfrm>
          <a:prstGeom prst="rect">
            <a:avLst/>
          </a:prstGeom>
          <a:noFill/>
        </p:spPr>
        <p:txBody>
          <a:bodyPr wrap="square" rtlCol="0">
            <a:spAutoFit/>
          </a:bodyPr>
          <a:lstStyle/>
          <a:p>
            <a:pPr algn="just"/>
            <a:r>
              <a:rPr lang="es-ES" sz="800" dirty="0">
                <a:latin typeface="Comic Sans MS" pitchFamily="66" charset="0"/>
              </a:rPr>
              <a:t>La obtención de Licencia de Inicio de Actividad es previa a la concesión de las autorizaciones de enganche o ampliación de suministros (luz, agua, combustibles). En casos excepcionales y cuando así lo necesite la instalación se concederán autorizaciones provisionales de enganche para la realización de pruebas de comprobación de funcionamiento. </a:t>
            </a:r>
          </a:p>
        </p:txBody>
      </p:sp>
      <p:pic>
        <p:nvPicPr>
          <p:cNvPr id="5" name="Picture 2" descr="http://openclipart.org/image/800px/svg_to_png/170432/atencion.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4283" y="6357223"/>
            <a:ext cx="360040" cy="36375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5 Marcador de número de diapositiva"/>
          <p:cNvSpPr>
            <a:spLocks noGrp="1"/>
          </p:cNvSpPr>
          <p:nvPr>
            <p:ph type="sldNum" sz="quarter" idx="12"/>
          </p:nvPr>
        </p:nvSpPr>
        <p:spPr/>
        <p:txBody>
          <a:bodyPr/>
          <a:lstStyle/>
          <a:p>
            <a:fld id="{7CE80CD3-30BC-4483-9D44-C7BBE6F797AC}" type="slidenum">
              <a:rPr lang="es-ES" smtClean="0"/>
              <a:pPr/>
              <a:t>12</a:t>
            </a:fld>
            <a:endParaRPr lang="es-ES"/>
          </a:p>
        </p:txBody>
      </p:sp>
      <p:sp>
        <p:nvSpPr>
          <p:cNvPr id="9" name="1 Título"/>
          <p:cNvSpPr txBox="1">
            <a:spLocks/>
          </p:cNvSpPr>
          <p:nvPr/>
        </p:nvSpPr>
        <p:spPr>
          <a:xfrm>
            <a:off x="314303" y="1"/>
            <a:ext cx="8746256" cy="692695"/>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s-ES" sz="1700" dirty="0" smtClean="0">
              <a:solidFill>
                <a:schemeClr val="tx2"/>
              </a:solidFill>
              <a:latin typeface="Comic Sans MS" pitchFamily="66" charset="0"/>
            </a:endParaRPr>
          </a:p>
          <a:p>
            <a:pPr algn="r"/>
            <a:r>
              <a:rPr lang="es-ES" sz="2100" b="1" dirty="0" smtClean="0">
                <a:solidFill>
                  <a:schemeClr val="accent2"/>
                </a:solidFill>
                <a:latin typeface="Comic Sans MS" pitchFamily="66" charset="0"/>
              </a:rPr>
              <a:t>Licencia de Inicio de Actividad. </a:t>
            </a:r>
            <a:r>
              <a:rPr lang="es-ES" sz="2100" dirty="0" smtClean="0">
                <a:solidFill>
                  <a:schemeClr val="tx2"/>
                </a:solidFill>
                <a:latin typeface="Comic Sans MS" pitchFamily="66" charset="0"/>
              </a:rPr>
              <a:t>CUESTIONES ADMINISTRATIVAS</a:t>
            </a:r>
            <a:r>
              <a:rPr lang="es-ES" sz="21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28249295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4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93204" y="980728"/>
            <a:ext cx="8229600" cy="5400600"/>
          </a:xfrm>
        </p:spPr>
        <p:txBody>
          <a:bodyPr>
            <a:normAutofit fontScale="47500" lnSpcReduction="20000"/>
          </a:bodyPr>
          <a:lstStyle/>
          <a:p>
            <a:pPr marL="0" lvl="0" indent="0" algn="ctr">
              <a:buNone/>
            </a:pPr>
            <a:endParaRPr lang="es-ES" sz="3800" smtClean="0">
              <a:latin typeface="Comic Sans MS" pitchFamily="66" charset="0"/>
            </a:endParaRPr>
          </a:p>
          <a:p>
            <a:pPr marL="0" lvl="0" indent="0" algn="ctr">
              <a:buNone/>
            </a:pPr>
            <a:endParaRPr lang="es-ES" sz="3800" smtClean="0">
              <a:latin typeface="Comic Sans MS" pitchFamily="66" charset="0"/>
            </a:endParaRPr>
          </a:p>
          <a:p>
            <a:pPr algn="just"/>
            <a:r>
              <a:rPr lang="es-ES" smtClean="0">
                <a:latin typeface="Comic Sans MS" pitchFamily="66" charset="0"/>
              </a:rPr>
              <a:t>Toda instalación, apertura y funcionamiento de actividades, requiere este tipo de licencia cuando tales actividades sean de la clase de las molestas, insalubres, nocivas para el medio ambiente o peligrosas (art. 60 de la Ley 7/2006).</a:t>
            </a:r>
          </a:p>
          <a:p>
            <a:pPr marL="0" indent="0" algn="just">
              <a:buNone/>
            </a:pPr>
            <a:endParaRPr lang="es-ES" smtClean="0">
              <a:latin typeface="Comic Sans MS" pitchFamily="66" charset="0"/>
            </a:endParaRPr>
          </a:p>
          <a:p>
            <a:pPr lvl="1" algn="just"/>
            <a:r>
              <a:rPr lang="es-ES" smtClean="0">
                <a:latin typeface="Comic Sans MS" pitchFamily="66" charset="0"/>
              </a:rPr>
              <a:t>Molestas: las que constituyan una perturbación por los ruidos o vibraciones o que produzcan manifiesta incomodidad por los humos, gases, olores, nieblas, polvos en suspensión o sustancias que eliminen.</a:t>
            </a:r>
          </a:p>
          <a:p>
            <a:pPr lvl="1" algn="just"/>
            <a:r>
              <a:rPr lang="es-ES" smtClean="0">
                <a:latin typeface="Comic Sans MS" pitchFamily="66" charset="0"/>
              </a:rPr>
              <a:t>Insalubres: las que den lugar a desprendimiento o evacuación de sustancias o productos que puedan resultar directa o indirectamente perjudiciales para la salud humana.</a:t>
            </a:r>
          </a:p>
          <a:p>
            <a:pPr lvl="1" algn="just"/>
            <a:r>
              <a:rPr lang="es-ES" smtClean="0">
                <a:latin typeface="Comic Sans MS" pitchFamily="66" charset="0"/>
              </a:rPr>
              <a:t>Nocivas para el medio ambiente: las que sean susceptibles de causar daños a la biodiversidad, la fauna, la flora, la tierra, el agua o el aire o supongan un consumo ineficiente de los recursos materiales.</a:t>
            </a:r>
          </a:p>
          <a:p>
            <a:pPr lvl="1" algn="just"/>
            <a:r>
              <a:rPr lang="es-ES" smtClean="0">
                <a:latin typeface="Comic Sans MS" pitchFamily="66" charset="0"/>
              </a:rPr>
              <a:t>Peligrosas: las que tengan por objeto fabricar, manipular, transportar, expender, almacenar o eliminar productos susceptibles de originar riesgos graves por explosiones, combustiones, radiaciones u otros de análoga naturaleza para las personas o los bienes con arreglo a la legislación vigente.</a:t>
            </a:r>
          </a:p>
          <a:p>
            <a:pPr marL="0" indent="0" algn="just">
              <a:buNone/>
            </a:pPr>
            <a:endParaRPr lang="es-ES" smtClean="0">
              <a:latin typeface="Comic Sans MS" pitchFamily="66" charset="0"/>
            </a:endParaRPr>
          </a:p>
          <a:p>
            <a:pPr marL="0" indent="0" algn="just">
              <a:buNone/>
            </a:pPr>
            <a:r>
              <a:rPr lang="es-ES" smtClean="0">
                <a:latin typeface="Comic Sans MS" pitchFamily="66" charset="0"/>
              </a:rPr>
              <a:t>En todo caso se excluirán del sometimiento a la licencia ambiental de actividades clasificadas los siguientes supuestos (art. 60.3 de la Ley 7/2006):</a:t>
            </a:r>
          </a:p>
          <a:p>
            <a:pPr marL="514350" indent="-241300" algn="just">
              <a:buFont typeface="+mj-lt"/>
              <a:buAutoNum type="alphaLcParenR"/>
            </a:pPr>
            <a:r>
              <a:rPr lang="es-ES" smtClean="0">
                <a:latin typeface="Comic Sans MS" pitchFamily="66" charset="0"/>
              </a:rPr>
              <a:t>Aquellas actividades que estén sujetas al otorgamiento de autorización ambiental    integrada.</a:t>
            </a:r>
          </a:p>
          <a:p>
            <a:pPr marL="273050" indent="0" algn="just">
              <a:buNone/>
            </a:pPr>
            <a:endParaRPr lang="es-ES" sz="2100" smtClean="0">
              <a:latin typeface="Comic Sans MS" pitchFamily="66" charset="0"/>
            </a:endParaRPr>
          </a:p>
          <a:p>
            <a:pPr marL="514350" indent="-241300" algn="just">
              <a:buFont typeface="+mj-lt"/>
              <a:buAutoNum type="alphaLcParenR"/>
            </a:pPr>
            <a:r>
              <a:rPr lang="es-ES" smtClean="0">
                <a:latin typeface="Comic Sans MS" pitchFamily="66" charset="0"/>
              </a:rPr>
              <a:t>Aquellas actividades que, según lo dispuesto en dicha Ley, no tengan la consideración de clasificadas y, en todo caso, las enumeradas en su Anexo VII, que estarán sujetas a la licencia municipal de apertura prevista en la legislación de régimen local.</a:t>
            </a:r>
          </a:p>
          <a:p>
            <a:pPr marL="0" indent="0" algn="just">
              <a:buNone/>
            </a:pPr>
            <a:endParaRPr lang="es-ES" dirty="0"/>
          </a:p>
        </p:txBody>
      </p:sp>
      <p:sp>
        <p:nvSpPr>
          <p:cNvPr id="5" name="4 CuadroTexto"/>
          <p:cNvSpPr txBox="1"/>
          <p:nvPr/>
        </p:nvSpPr>
        <p:spPr>
          <a:xfrm>
            <a:off x="539552" y="836712"/>
            <a:ext cx="8136904" cy="369332"/>
          </a:xfrm>
          <a:prstGeom prst="rect">
            <a:avLst/>
          </a:prstGeom>
          <a:solidFill>
            <a:srgbClr val="92D050"/>
          </a:solidFill>
          <a:ln>
            <a:noFill/>
          </a:ln>
        </p:spPr>
        <p:txBody>
          <a:bodyPr wrap="square" rtlCol="0">
            <a:spAutoFit/>
          </a:bodyPr>
          <a:lstStyle/>
          <a:p>
            <a:pPr lvl="0" algn="ctr"/>
            <a:r>
              <a:rPr lang="es-ES" dirty="0" smtClean="0">
                <a:latin typeface="Comic Sans MS" pitchFamily="66" charset="0"/>
              </a:rPr>
              <a:t>LICENCIA AMBIENTAL DE ACTIVIDADES CLASIFICADAS (LAAC</a:t>
            </a:r>
            <a:r>
              <a:rPr lang="es-ES" u="sng" dirty="0" smtClean="0">
                <a:latin typeface="Comic Sans MS" pitchFamily="66" charset="0"/>
              </a:rPr>
              <a:t>)</a:t>
            </a:r>
            <a:endParaRPr lang="es-ES" u="sng" dirty="0">
              <a:latin typeface="Comic Sans MS" pitchFamily="66" charset="0"/>
            </a:endParaRPr>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13</a:t>
            </a:fld>
            <a:endParaRPr lang="es-ES"/>
          </a:p>
        </p:txBody>
      </p:sp>
      <p:sp>
        <p:nvSpPr>
          <p:cNvPr id="7" name="1 Título"/>
          <p:cNvSpPr txBox="1">
            <a:spLocks/>
          </p:cNvSpPr>
          <p:nvPr/>
        </p:nvSpPr>
        <p:spPr>
          <a:xfrm>
            <a:off x="314303" y="1"/>
            <a:ext cx="8746256" cy="692695"/>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s-ES" sz="1700" dirty="0" smtClean="0">
              <a:solidFill>
                <a:schemeClr val="tx2"/>
              </a:solidFill>
              <a:latin typeface="Comic Sans MS" pitchFamily="66" charset="0"/>
            </a:endParaRPr>
          </a:p>
          <a:p>
            <a:pPr algn="r"/>
            <a:r>
              <a:rPr lang="es-ES" sz="2400" b="1" dirty="0" smtClean="0">
                <a:solidFill>
                  <a:schemeClr val="accent2"/>
                </a:solidFill>
                <a:latin typeface="Comic Sans MS" pitchFamily="66" charset="0"/>
              </a:rPr>
              <a:t>Licencia Ambiental de Actividades Clasificadas </a:t>
            </a:r>
            <a:r>
              <a:rPr lang="es-ES" sz="2400" dirty="0" smtClean="0">
                <a:solidFill>
                  <a:schemeClr val="tx2"/>
                </a:solidFill>
                <a:latin typeface="Comic Sans MS" pitchFamily="66" charset="0"/>
              </a:rPr>
              <a:t>CUESTIONES ADMINISTRATIVAS</a:t>
            </a:r>
            <a:r>
              <a:rPr lang="es-ES" sz="24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32715463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4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9886" y="0"/>
            <a:ext cx="9173885" cy="6858000"/>
          </a:xfrm>
          <a:solidFill>
            <a:schemeClr val="accent2">
              <a:lumMod val="20000"/>
              <a:lumOff val="80000"/>
              <a:alpha val="45000"/>
            </a:schemeClr>
          </a:solidFill>
        </p:spPr>
        <p:txBody>
          <a:bodyPr>
            <a:normAutofit fontScale="32500" lnSpcReduction="20000"/>
          </a:bodyPr>
          <a:lstStyle/>
          <a:p>
            <a:pPr marL="0" indent="0" algn="just">
              <a:buNone/>
            </a:pPr>
            <a:endParaRPr lang="es-ES" sz="4000" dirty="0" smtClean="0">
              <a:latin typeface="Comic Sans MS" pitchFamily="66" charset="0"/>
            </a:endParaRPr>
          </a:p>
          <a:p>
            <a:pPr lvl="1" algn="just"/>
            <a:endParaRPr lang="es-ES" sz="3000" dirty="0" smtClean="0">
              <a:latin typeface="Comic Sans MS" pitchFamily="66" charset="0"/>
            </a:endParaRPr>
          </a:p>
          <a:p>
            <a:pPr lvl="1" algn="just"/>
            <a:endParaRPr lang="es-ES" sz="3000" dirty="0">
              <a:latin typeface="Comic Sans MS" pitchFamily="66" charset="0"/>
            </a:endParaRPr>
          </a:p>
          <a:p>
            <a:pPr lvl="1" algn="just"/>
            <a:endParaRPr lang="es-ES" sz="3000" dirty="0" smtClean="0">
              <a:latin typeface="Comic Sans MS" pitchFamily="66" charset="0"/>
            </a:endParaRPr>
          </a:p>
          <a:p>
            <a:pPr lvl="1" algn="just"/>
            <a:endParaRPr lang="es-ES" sz="3000" dirty="0">
              <a:latin typeface="Comic Sans MS" pitchFamily="66" charset="0"/>
            </a:endParaRPr>
          </a:p>
          <a:p>
            <a:pPr lvl="1" algn="just"/>
            <a:r>
              <a:rPr lang="es-ES" sz="3700" dirty="0" smtClean="0">
                <a:latin typeface="Comic Sans MS" pitchFamily="66" charset="0"/>
              </a:rPr>
              <a:t> </a:t>
            </a:r>
            <a:r>
              <a:rPr lang="es-ES" sz="4300" dirty="0">
                <a:solidFill>
                  <a:schemeClr val="tx2"/>
                </a:solidFill>
                <a:latin typeface="Comic Sans MS" pitchFamily="66" charset="0"/>
              </a:rPr>
              <a:t>Plazo máximo</a:t>
            </a:r>
            <a:r>
              <a:rPr lang="es-ES" sz="3700" dirty="0">
                <a:latin typeface="Comic Sans MS" pitchFamily="66" charset="0"/>
              </a:rPr>
              <a:t> para resolver y notificar al interesado: 4 meses. </a:t>
            </a:r>
            <a:endParaRPr lang="es-ES" sz="3700" dirty="0" smtClean="0">
              <a:latin typeface="Comic Sans MS" pitchFamily="66" charset="0"/>
            </a:endParaRPr>
          </a:p>
          <a:p>
            <a:pPr marL="457200" lvl="1" indent="0" algn="just">
              <a:buNone/>
            </a:pPr>
            <a:endParaRPr lang="es-ES" sz="3700" dirty="0">
              <a:latin typeface="Comic Sans MS" pitchFamily="66" charset="0"/>
            </a:endParaRPr>
          </a:p>
          <a:p>
            <a:pPr lvl="1" algn="just"/>
            <a:r>
              <a:rPr lang="es-ES" sz="3700" dirty="0">
                <a:latin typeface="Comic Sans MS" pitchFamily="66" charset="0"/>
              </a:rPr>
              <a:t>El </a:t>
            </a:r>
            <a:r>
              <a:rPr lang="es-ES" sz="4300" dirty="0">
                <a:solidFill>
                  <a:schemeClr val="tx2"/>
                </a:solidFill>
                <a:latin typeface="Comic Sans MS" pitchFamily="66" charset="0"/>
              </a:rPr>
              <a:t>objetivo </a:t>
            </a:r>
            <a:r>
              <a:rPr lang="es-ES" sz="3700" dirty="0">
                <a:latin typeface="Comic Sans MS" pitchFamily="66" charset="0"/>
              </a:rPr>
              <a:t>de la LAAC es prevenir y reducir </a:t>
            </a:r>
            <a:r>
              <a:rPr lang="es-ES" sz="3700" dirty="0" smtClean="0">
                <a:latin typeface="Comic Sans MS" pitchFamily="66" charset="0"/>
              </a:rPr>
              <a:t>las </a:t>
            </a:r>
            <a:r>
              <a:rPr lang="es-ES" sz="3700" dirty="0">
                <a:latin typeface="Comic Sans MS" pitchFamily="66" charset="0"/>
              </a:rPr>
              <a:t>emisiones contaminantes  así como comprobar el cumplimiento de las medidas de seguridad, sanitarias y urbanísticas</a:t>
            </a:r>
            <a:r>
              <a:rPr lang="es-ES" sz="3700" dirty="0" smtClean="0">
                <a:latin typeface="Comic Sans MS" pitchFamily="66" charset="0"/>
              </a:rPr>
              <a:t>.</a:t>
            </a:r>
          </a:p>
          <a:p>
            <a:pPr marL="457200" lvl="1" indent="0" algn="just">
              <a:buNone/>
            </a:pPr>
            <a:endParaRPr lang="es-ES" sz="3700" dirty="0">
              <a:latin typeface="Comic Sans MS" pitchFamily="66" charset="0"/>
            </a:endParaRPr>
          </a:p>
          <a:p>
            <a:pPr lvl="1" algn="just"/>
            <a:r>
              <a:rPr lang="es-ES" sz="3700" dirty="0">
                <a:latin typeface="Comic Sans MS" pitchFamily="66" charset="0"/>
              </a:rPr>
              <a:t>Órgano competente: Alcalde del Ayuntamiento del municipio </a:t>
            </a:r>
            <a:r>
              <a:rPr lang="es-ES" sz="3700" dirty="0" smtClean="0">
                <a:latin typeface="Comic Sans MS" pitchFamily="66" charset="0"/>
              </a:rPr>
              <a:t>donde se </a:t>
            </a:r>
            <a:r>
              <a:rPr lang="es-ES" sz="3700" dirty="0">
                <a:latin typeface="Comic Sans MS" pitchFamily="66" charset="0"/>
              </a:rPr>
              <a:t>vaya a instalar la explotación ganadera</a:t>
            </a:r>
            <a:r>
              <a:rPr lang="es-ES" sz="3700" dirty="0" smtClean="0">
                <a:latin typeface="Comic Sans MS" pitchFamily="66" charset="0"/>
              </a:rPr>
              <a:t>.</a:t>
            </a:r>
          </a:p>
          <a:p>
            <a:pPr marL="457200" lvl="1" indent="0" algn="just">
              <a:buNone/>
            </a:pPr>
            <a:endParaRPr lang="es-ES" sz="3000" dirty="0">
              <a:latin typeface="Comic Sans MS" pitchFamily="66" charset="0"/>
            </a:endParaRPr>
          </a:p>
          <a:p>
            <a:pPr marL="457200" lvl="1" indent="0" algn="just">
              <a:buNone/>
            </a:pPr>
            <a:endParaRPr lang="es-ES" sz="3000" dirty="0" smtClean="0">
              <a:latin typeface="Comic Sans MS" pitchFamily="66" charset="0"/>
            </a:endParaRPr>
          </a:p>
          <a:p>
            <a:pPr lvl="1" algn="just"/>
            <a:r>
              <a:rPr lang="es-ES" sz="4300" dirty="0" smtClean="0">
                <a:solidFill>
                  <a:schemeClr val="tx2"/>
                </a:solidFill>
                <a:latin typeface="Comic Sans MS" pitchFamily="66" charset="0"/>
              </a:rPr>
              <a:t>Documentación</a:t>
            </a:r>
            <a:r>
              <a:rPr lang="es-ES" sz="4300" dirty="0">
                <a:solidFill>
                  <a:schemeClr val="tx2"/>
                </a:solidFill>
                <a:latin typeface="Comic Sans MS" pitchFamily="66" charset="0"/>
              </a:rPr>
              <a:t>: </a:t>
            </a:r>
          </a:p>
          <a:p>
            <a:pPr lvl="2" algn="just"/>
            <a:r>
              <a:rPr lang="es-ES" sz="3700" dirty="0">
                <a:latin typeface="Comic Sans MS" pitchFamily="66" charset="0"/>
              </a:rPr>
              <a:t>Solicitud.</a:t>
            </a:r>
          </a:p>
          <a:p>
            <a:pPr lvl="2" algn="just"/>
            <a:r>
              <a:rPr lang="es-ES" sz="3700" dirty="0">
                <a:latin typeface="Comic Sans MS" pitchFamily="66" charset="0"/>
              </a:rPr>
              <a:t>Ficha para la calificación de actividades ganaderas.</a:t>
            </a:r>
          </a:p>
          <a:p>
            <a:pPr lvl="2" algn="just"/>
            <a:r>
              <a:rPr lang="es-ES" sz="3700" dirty="0">
                <a:latin typeface="Comic Sans MS" pitchFamily="66" charset="0"/>
              </a:rPr>
              <a:t>Proyecto técnico completo.</a:t>
            </a:r>
          </a:p>
          <a:p>
            <a:pPr lvl="2" algn="just"/>
            <a:r>
              <a:rPr lang="es-ES" sz="3700" dirty="0">
                <a:latin typeface="Comic Sans MS" pitchFamily="66" charset="0"/>
              </a:rPr>
              <a:t>Memoria descriptiva de la actividad.</a:t>
            </a:r>
          </a:p>
          <a:p>
            <a:pPr lvl="2" algn="just"/>
            <a:r>
              <a:rPr lang="es-ES" sz="3700" dirty="0">
                <a:latin typeface="Comic Sans MS" pitchFamily="66" charset="0"/>
              </a:rPr>
              <a:t>Justificación del cumplimiento de la normativa.</a:t>
            </a:r>
          </a:p>
          <a:p>
            <a:pPr lvl="2" algn="just"/>
            <a:r>
              <a:rPr lang="es-ES" sz="3700" dirty="0">
                <a:latin typeface="Comic Sans MS" pitchFamily="66" charset="0"/>
              </a:rPr>
              <a:t>Declaración de datos sujetos a confidencialidad.</a:t>
            </a:r>
          </a:p>
          <a:p>
            <a:pPr lvl="2" algn="just"/>
            <a:r>
              <a:rPr lang="es-ES" sz="3700" dirty="0">
                <a:latin typeface="Comic Sans MS" pitchFamily="66" charset="0"/>
              </a:rPr>
              <a:t>I</a:t>
            </a:r>
            <a:r>
              <a:rPr lang="es-ES" sz="3700" dirty="0" smtClean="0">
                <a:latin typeface="Comic Sans MS" pitchFamily="66" charset="0"/>
              </a:rPr>
              <a:t>nformación </a:t>
            </a:r>
            <a:r>
              <a:rPr lang="es-ES" sz="3700" dirty="0">
                <a:latin typeface="Comic Sans MS" pitchFamily="66" charset="0"/>
              </a:rPr>
              <a:t>que se considere </a:t>
            </a:r>
            <a:r>
              <a:rPr lang="es-ES" sz="3700" dirty="0" smtClean="0">
                <a:latin typeface="Comic Sans MS" pitchFamily="66" charset="0"/>
              </a:rPr>
              <a:t>relevante.</a:t>
            </a:r>
          </a:p>
          <a:p>
            <a:pPr marL="914400" lvl="2" indent="0" algn="just">
              <a:buNone/>
            </a:pPr>
            <a:endParaRPr lang="es-ES" sz="3000" dirty="0" smtClean="0">
              <a:latin typeface="Comic Sans MS" pitchFamily="66" charset="0"/>
            </a:endParaRPr>
          </a:p>
          <a:p>
            <a:pPr marL="914400" lvl="2" indent="0" algn="just">
              <a:buNone/>
            </a:pPr>
            <a:endParaRPr lang="es-ES" sz="3000" dirty="0" smtClean="0">
              <a:latin typeface="Comic Sans MS" pitchFamily="66" charset="0"/>
            </a:endParaRPr>
          </a:p>
          <a:p>
            <a:pPr marL="914400" lvl="2" indent="0" algn="just">
              <a:buNone/>
            </a:pPr>
            <a:endParaRPr lang="es-ES" sz="3000" dirty="0" smtClean="0">
              <a:latin typeface="Comic Sans MS" pitchFamily="66" charset="0"/>
            </a:endParaRPr>
          </a:p>
          <a:p>
            <a:pPr marL="914400" lvl="2" indent="0" algn="just">
              <a:buNone/>
            </a:pPr>
            <a:endParaRPr lang="es-ES" sz="3000" dirty="0" smtClean="0">
              <a:latin typeface="Comic Sans MS" pitchFamily="66" charset="0"/>
            </a:endParaRPr>
          </a:p>
          <a:p>
            <a:pPr marL="914400" lvl="2" indent="0" algn="just">
              <a:buNone/>
            </a:pPr>
            <a:endParaRPr lang="es-ES" sz="3000" dirty="0" smtClean="0">
              <a:latin typeface="Comic Sans MS" pitchFamily="66" charset="0"/>
            </a:endParaRPr>
          </a:p>
          <a:p>
            <a:pPr marL="914400" lvl="2" indent="0" algn="just">
              <a:buNone/>
            </a:pPr>
            <a:endParaRPr lang="es-ES" sz="3000" dirty="0">
              <a:latin typeface="Comic Sans MS" pitchFamily="66" charset="0"/>
            </a:endParaRPr>
          </a:p>
          <a:p>
            <a:pPr marL="914400" lvl="2" indent="0" algn="just">
              <a:buNone/>
            </a:pPr>
            <a:endParaRPr lang="es-ES" sz="3000" dirty="0">
              <a:latin typeface="Comic Sans MS" pitchFamily="66" charset="0"/>
            </a:endParaRPr>
          </a:p>
          <a:p>
            <a:pPr lvl="1" algn="just"/>
            <a:r>
              <a:rPr lang="es-ES" sz="4300" dirty="0">
                <a:solidFill>
                  <a:schemeClr val="tx2"/>
                </a:solidFill>
                <a:latin typeface="Comic Sans MS" pitchFamily="66" charset="0"/>
              </a:rPr>
              <a:t>Procedimiento: </a:t>
            </a:r>
          </a:p>
          <a:p>
            <a:pPr lvl="2" algn="just"/>
            <a:r>
              <a:rPr lang="es-ES" sz="3700" dirty="0">
                <a:latin typeface="Comic Sans MS" pitchFamily="66" charset="0"/>
              </a:rPr>
              <a:t>Una vez se presente la solicitud de LAAC en el Ayuntamiento, éste dará inicio al trámite de información pública durante 15 días publicando la solicitud en el tablón de anuncios del Ayuntamiento. Además se publicará en el B.O.A y se informará a las Comunidades de Vecinos que vayan a verse afectadas por las instalaciones para que puedan durante el plazo de 15 días presentar las alegaciones oportunas.</a:t>
            </a:r>
          </a:p>
          <a:p>
            <a:pPr marL="914400" lvl="2" indent="0" algn="just">
              <a:buNone/>
            </a:pPr>
            <a:r>
              <a:rPr lang="es-ES" sz="3000" dirty="0" smtClean="0">
                <a:latin typeface="Comic Sans MS" pitchFamily="66" charset="0"/>
              </a:rPr>
              <a:t> </a:t>
            </a:r>
            <a:endParaRPr lang="es-ES" sz="3000" dirty="0">
              <a:latin typeface="Comic Sans MS" pitchFamily="66" charset="0"/>
            </a:endParaRPr>
          </a:p>
          <a:p>
            <a:pPr lvl="2" algn="just"/>
            <a:r>
              <a:rPr lang="es-ES" sz="3700" dirty="0">
                <a:latin typeface="Comic Sans MS" pitchFamily="66" charset="0"/>
              </a:rPr>
              <a:t>Transcurrido el plazo de 15 días el Ayuntamiento dará traslado al Instituto Aragonés de Gestión Ambiental de la documentación (Expediente, Informes, Alegaciones, Informe Municipal) donde una Comisión técnica emitirá en el plazo de 60 días un Informe de Calificación (vinculante).</a:t>
            </a:r>
          </a:p>
          <a:p>
            <a:pPr marL="914400" lvl="2" indent="0" algn="just">
              <a:buNone/>
            </a:pPr>
            <a:r>
              <a:rPr lang="es-ES" sz="3000" dirty="0" smtClean="0">
                <a:latin typeface="Comic Sans MS" pitchFamily="66" charset="0"/>
              </a:rPr>
              <a:t> </a:t>
            </a:r>
            <a:endParaRPr lang="es-ES" sz="3000" dirty="0">
              <a:latin typeface="Comic Sans MS" pitchFamily="66" charset="0"/>
            </a:endParaRPr>
          </a:p>
          <a:p>
            <a:pPr lvl="2" algn="just"/>
            <a:r>
              <a:rPr lang="es-ES" sz="3700" dirty="0">
                <a:latin typeface="Comic Sans MS" pitchFamily="66" charset="0"/>
              </a:rPr>
              <a:t>El INAGA devolverá el expediente junto con dicho Informe al Ayuntamiento quien resolverá el expediente de forma positiva o negativa o bien aplicará medidas correctoras. </a:t>
            </a:r>
          </a:p>
          <a:p>
            <a:endParaRPr lang="es-ES" dirty="0"/>
          </a:p>
        </p:txBody>
      </p:sp>
      <p:pic>
        <p:nvPicPr>
          <p:cNvPr id="1026" name="Picture 2" descr="http://4.bp.blogspot.com/_Qg9Qrs4CENU/TQfO_PVZRgI/AAAAAAAACM4/SpCQsci9G3Y/s1600/post-it.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3779912" y="1556792"/>
            <a:ext cx="5674645" cy="405890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5 CuadroTexto"/>
          <p:cNvSpPr txBox="1"/>
          <p:nvPr/>
        </p:nvSpPr>
        <p:spPr>
          <a:xfrm>
            <a:off x="5220072" y="2420888"/>
            <a:ext cx="2952328" cy="2054409"/>
          </a:xfrm>
          <a:prstGeom prst="rect">
            <a:avLst/>
          </a:prstGeom>
          <a:noFill/>
        </p:spPr>
        <p:txBody>
          <a:bodyPr wrap="square" rtlCol="0">
            <a:spAutoFit/>
          </a:bodyPr>
          <a:lstStyle/>
          <a:p>
            <a:pPr algn="just"/>
            <a:r>
              <a:rPr lang="es-ES" sz="1050" dirty="0" smtClean="0">
                <a:latin typeface="Comic Sans MS" pitchFamily="66" charset="0"/>
              </a:rPr>
              <a:t>Las actividades </a:t>
            </a:r>
            <a:r>
              <a:rPr lang="es-ES" sz="1050" dirty="0">
                <a:latin typeface="Comic Sans MS" pitchFamily="66" charset="0"/>
              </a:rPr>
              <a:t>ganaderas se consideran: </a:t>
            </a:r>
          </a:p>
          <a:p>
            <a:pPr algn="just"/>
            <a:endParaRPr lang="es-ES" sz="1050" dirty="0">
              <a:latin typeface="Comic Sans MS" pitchFamily="66" charset="0"/>
            </a:endParaRPr>
          </a:p>
          <a:p>
            <a:pPr algn="just"/>
            <a:r>
              <a:rPr lang="es-ES" sz="1050" u="sng" dirty="0" smtClean="0">
                <a:latin typeface="Comic Sans MS" pitchFamily="66" charset="0"/>
              </a:rPr>
              <a:t>Molestas</a:t>
            </a:r>
            <a:r>
              <a:rPr lang="es-ES" sz="1050" dirty="0">
                <a:latin typeface="Comic Sans MS" pitchFamily="66" charset="0"/>
              </a:rPr>
              <a:t>: ruidos, vibraciones, humos, gases, olores, nieblas, polvos = PERTURBACIÓN.</a:t>
            </a:r>
          </a:p>
          <a:p>
            <a:pPr algn="just"/>
            <a:endParaRPr lang="es-ES" sz="1050" dirty="0" smtClean="0">
              <a:latin typeface="Comic Sans MS" pitchFamily="66" charset="0"/>
            </a:endParaRPr>
          </a:p>
          <a:p>
            <a:pPr algn="just"/>
            <a:r>
              <a:rPr lang="es-ES" sz="1050" u="sng" dirty="0" smtClean="0">
                <a:latin typeface="Comic Sans MS" pitchFamily="66" charset="0"/>
              </a:rPr>
              <a:t>Insalubres</a:t>
            </a:r>
            <a:r>
              <a:rPr lang="es-ES" sz="1050" dirty="0">
                <a:latin typeface="Comic Sans MS" pitchFamily="66" charset="0"/>
              </a:rPr>
              <a:t>: dan lugar a desprendimientos o evacuación desustancias= </a:t>
            </a:r>
            <a:r>
              <a:rPr lang="es-ES" sz="1050" dirty="0" smtClean="0">
                <a:latin typeface="Comic Sans MS" pitchFamily="66" charset="0"/>
              </a:rPr>
              <a:t>PERJUDICIALES </a:t>
            </a:r>
            <a:r>
              <a:rPr lang="es-ES" sz="1050" dirty="0">
                <a:latin typeface="Comic Sans MS" pitchFamily="66" charset="0"/>
              </a:rPr>
              <a:t>para la salud.</a:t>
            </a:r>
          </a:p>
          <a:p>
            <a:pPr algn="just"/>
            <a:endParaRPr lang="es-ES" sz="1050" dirty="0" smtClean="0">
              <a:latin typeface="Comic Sans MS" pitchFamily="66" charset="0"/>
            </a:endParaRPr>
          </a:p>
          <a:p>
            <a:pPr algn="just"/>
            <a:r>
              <a:rPr lang="es-ES" sz="1050" u="sng" dirty="0" smtClean="0">
                <a:latin typeface="Comic Sans MS" pitchFamily="66" charset="0"/>
              </a:rPr>
              <a:t>Nocivas</a:t>
            </a:r>
            <a:r>
              <a:rPr lang="es-ES" sz="1050" dirty="0" smtClean="0">
                <a:latin typeface="Comic Sans MS" pitchFamily="66" charset="0"/>
              </a:rPr>
              <a:t>: daños a </a:t>
            </a:r>
            <a:r>
              <a:rPr lang="es-ES" sz="1050" dirty="0">
                <a:latin typeface="Comic Sans MS" pitchFamily="66" charset="0"/>
              </a:rPr>
              <a:t>la biodiversidad, fauna, flora, tierra, agua o aire = DAÑINAS.</a:t>
            </a:r>
          </a:p>
          <a:p>
            <a:endParaRPr lang="es-ES" sz="1200" dirty="0">
              <a:latin typeface="Comic Sans MS" pitchFamily="66" charset="0"/>
            </a:endParaRPr>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14</a:t>
            </a:fld>
            <a:endParaRPr lang="es-ES"/>
          </a:p>
        </p:txBody>
      </p:sp>
      <p:sp>
        <p:nvSpPr>
          <p:cNvPr id="7" name="1 Título"/>
          <p:cNvSpPr txBox="1">
            <a:spLocks/>
          </p:cNvSpPr>
          <p:nvPr/>
        </p:nvSpPr>
        <p:spPr>
          <a:xfrm>
            <a:off x="314303" y="1"/>
            <a:ext cx="8746256" cy="692695"/>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s-ES" sz="1700" dirty="0" smtClean="0">
              <a:solidFill>
                <a:schemeClr val="tx2"/>
              </a:solidFill>
              <a:latin typeface="Comic Sans MS" pitchFamily="66" charset="0"/>
            </a:endParaRPr>
          </a:p>
          <a:p>
            <a:pPr algn="r"/>
            <a:r>
              <a:rPr lang="es-ES" sz="2400" b="1" dirty="0" smtClean="0">
                <a:solidFill>
                  <a:schemeClr val="accent2"/>
                </a:solidFill>
                <a:latin typeface="Comic Sans MS" pitchFamily="66" charset="0"/>
              </a:rPr>
              <a:t>Licencia Ambiental de Actividades Clasificadas. </a:t>
            </a:r>
            <a:r>
              <a:rPr lang="es-ES" sz="2400" dirty="0" smtClean="0">
                <a:solidFill>
                  <a:schemeClr val="tx2"/>
                </a:solidFill>
                <a:latin typeface="Comic Sans MS" pitchFamily="66" charset="0"/>
              </a:rPr>
              <a:t>CUESTIONES ADMINISTRATIVAS</a:t>
            </a:r>
            <a:r>
              <a:rPr lang="es-ES" sz="24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10527508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4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1340768"/>
            <a:ext cx="8349885" cy="3989040"/>
          </a:xfrm>
        </p:spPr>
        <p:txBody>
          <a:bodyPr>
            <a:normAutofit/>
          </a:bodyPr>
          <a:lstStyle/>
          <a:p>
            <a:pPr lvl="1" algn="just"/>
            <a:r>
              <a:rPr lang="es-ES" sz="1600" dirty="0">
                <a:latin typeface="Comic Sans MS" pitchFamily="66" charset="0"/>
              </a:rPr>
              <a:t>Plazo máximo para resolver y notificar al interesado: 4 meses. </a:t>
            </a:r>
            <a:endParaRPr lang="es-ES" sz="1600" dirty="0" smtClean="0">
              <a:latin typeface="Comic Sans MS" pitchFamily="66" charset="0"/>
            </a:endParaRPr>
          </a:p>
          <a:p>
            <a:pPr lvl="1" algn="just"/>
            <a:endParaRPr lang="es-ES" sz="1600" dirty="0">
              <a:latin typeface="Comic Sans MS" pitchFamily="66" charset="0"/>
            </a:endParaRPr>
          </a:p>
          <a:p>
            <a:pPr lvl="1" algn="just"/>
            <a:r>
              <a:rPr lang="es-ES" sz="1600" dirty="0">
                <a:latin typeface="Comic Sans MS" pitchFamily="66" charset="0"/>
              </a:rPr>
              <a:t>Deben tramitarla aquellas instalaciones de ganadería intensiva que superen la capacidad 2.000 ovino/caprino</a:t>
            </a:r>
            <a:r>
              <a:rPr lang="es-ES" sz="1600" dirty="0" smtClean="0">
                <a:latin typeface="Comic Sans MS" pitchFamily="66" charset="0"/>
              </a:rPr>
              <a:t>.</a:t>
            </a:r>
          </a:p>
          <a:p>
            <a:pPr lvl="1" algn="just"/>
            <a:endParaRPr lang="es-ES" sz="1600" dirty="0">
              <a:latin typeface="Comic Sans MS" pitchFamily="66" charset="0"/>
            </a:endParaRPr>
          </a:p>
          <a:p>
            <a:pPr lvl="1" algn="just"/>
            <a:r>
              <a:rPr lang="es-ES" sz="1600" dirty="0">
                <a:latin typeface="Comic Sans MS" pitchFamily="66" charset="0"/>
              </a:rPr>
              <a:t>La instrucción, tramitación y resolución se realiza en el Instituto Aragonés de Gestión Ambiental. </a:t>
            </a:r>
            <a:endParaRPr lang="es-ES" sz="1600" dirty="0" smtClean="0">
              <a:latin typeface="Comic Sans MS" pitchFamily="66" charset="0"/>
            </a:endParaRPr>
          </a:p>
          <a:p>
            <a:pPr lvl="1" algn="just"/>
            <a:endParaRPr lang="es-ES" sz="1600" dirty="0">
              <a:latin typeface="Comic Sans MS" pitchFamily="66" charset="0"/>
            </a:endParaRPr>
          </a:p>
          <a:p>
            <a:pPr lvl="1" algn="just"/>
            <a:r>
              <a:rPr lang="es-ES" sz="1600" dirty="0">
                <a:latin typeface="Comic Sans MS" pitchFamily="66" charset="0"/>
              </a:rPr>
              <a:t>Documentación a presentar: Estudio de Impacto Ambiental y Proyecto de explotación</a:t>
            </a:r>
            <a:r>
              <a:rPr lang="es-ES" sz="1600" dirty="0" smtClean="0">
                <a:latin typeface="Comic Sans MS" pitchFamily="66" charset="0"/>
              </a:rPr>
              <a:t>.</a:t>
            </a:r>
          </a:p>
          <a:p>
            <a:pPr lvl="1" algn="just"/>
            <a:endParaRPr lang="es-ES" sz="1600" dirty="0">
              <a:latin typeface="Comic Sans MS" pitchFamily="66" charset="0"/>
            </a:endParaRPr>
          </a:p>
          <a:p>
            <a:pPr lvl="1" algn="just"/>
            <a:r>
              <a:rPr lang="es-ES" sz="1600" dirty="0">
                <a:latin typeface="Comic Sans MS" pitchFamily="66" charset="0"/>
              </a:rPr>
              <a:t>Una vez el INAGA se pronuncie, la declaración de EIA se remite al promotor y se publica en el BOA.</a:t>
            </a:r>
          </a:p>
          <a:p>
            <a:endParaRPr lang="es-ES" dirty="0"/>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15</a:t>
            </a:fld>
            <a:endParaRPr lang="es-ES"/>
          </a:p>
        </p:txBody>
      </p:sp>
      <p:sp>
        <p:nvSpPr>
          <p:cNvPr id="9" name="1 Título"/>
          <p:cNvSpPr txBox="1">
            <a:spLocks/>
          </p:cNvSpPr>
          <p:nvPr/>
        </p:nvSpPr>
        <p:spPr>
          <a:xfrm>
            <a:off x="314303" y="1"/>
            <a:ext cx="8746256" cy="692695"/>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s-ES" sz="1700" dirty="0" smtClean="0">
              <a:solidFill>
                <a:schemeClr val="tx2"/>
              </a:solidFill>
              <a:latin typeface="Comic Sans MS" pitchFamily="66" charset="0"/>
            </a:endParaRPr>
          </a:p>
          <a:p>
            <a:pPr algn="r"/>
            <a:r>
              <a:rPr lang="es-ES" sz="2400" b="1" dirty="0" smtClean="0">
                <a:solidFill>
                  <a:schemeClr val="accent2"/>
                </a:solidFill>
                <a:latin typeface="Comic Sans MS" pitchFamily="66" charset="0"/>
              </a:rPr>
              <a:t>Evaluación de Impacto Ambiental (EIA). </a:t>
            </a:r>
            <a:r>
              <a:rPr lang="es-ES" sz="2400" dirty="0" smtClean="0">
                <a:solidFill>
                  <a:schemeClr val="tx2"/>
                </a:solidFill>
                <a:latin typeface="Comic Sans MS" pitchFamily="66" charset="0"/>
              </a:rPr>
              <a:t>CUESTIONES ADMINISTRATIVAS</a:t>
            </a:r>
            <a:r>
              <a:rPr lang="es-ES" sz="24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8435842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45000"/>
          </a:schemeClr>
        </a:solid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7CE80CD3-30BC-4483-9D44-C7BBE6F797AC}" type="slidenum">
              <a:rPr lang="es-ES" smtClean="0"/>
              <a:pPr/>
              <a:t>16</a:t>
            </a:fld>
            <a:endParaRPr lang="es-ES"/>
          </a:p>
        </p:txBody>
      </p:sp>
      <p:sp>
        <p:nvSpPr>
          <p:cNvPr id="5" name="2 Marcador de contenido"/>
          <p:cNvSpPr txBox="1">
            <a:spLocks/>
          </p:cNvSpPr>
          <p:nvPr/>
        </p:nvSpPr>
        <p:spPr>
          <a:xfrm>
            <a:off x="323528" y="992465"/>
            <a:ext cx="8568952" cy="5328592"/>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just"/>
            <a:r>
              <a:rPr lang="es-ES" sz="3800" dirty="0">
                <a:latin typeface="Comic Sans MS" pitchFamily="66" charset="0"/>
              </a:rPr>
              <a:t>Plazo máximo para resolver y notificar al interesado: 10 meses. </a:t>
            </a:r>
            <a:endParaRPr lang="es-ES" sz="3800" dirty="0" smtClean="0">
              <a:latin typeface="Comic Sans MS" pitchFamily="66" charset="0"/>
            </a:endParaRPr>
          </a:p>
          <a:p>
            <a:pPr lvl="1" algn="just"/>
            <a:endParaRPr lang="es-ES" sz="3800" dirty="0">
              <a:latin typeface="Comic Sans MS" pitchFamily="66" charset="0"/>
            </a:endParaRPr>
          </a:p>
          <a:p>
            <a:pPr lvl="1" algn="just"/>
            <a:r>
              <a:rPr lang="es-ES" sz="3800" dirty="0">
                <a:latin typeface="Comic Sans MS" pitchFamily="66" charset="0"/>
              </a:rPr>
              <a:t>Requerida en aquellas instalaciones destinadas a la cría intensiva de aves de corral o cerdos que superen determinadas cifras de capacidad</a:t>
            </a:r>
            <a:r>
              <a:rPr lang="es-ES" sz="3800" dirty="0" smtClean="0">
                <a:latin typeface="Comic Sans MS" pitchFamily="66" charset="0"/>
              </a:rPr>
              <a:t>.</a:t>
            </a:r>
          </a:p>
          <a:p>
            <a:pPr lvl="1" algn="just"/>
            <a:endParaRPr lang="es-ES" sz="3400" dirty="0">
              <a:latin typeface="Comic Sans MS" pitchFamily="66" charset="0"/>
            </a:endParaRPr>
          </a:p>
          <a:p>
            <a:pPr lvl="1" algn="just"/>
            <a:r>
              <a:rPr lang="es-ES" sz="3800" dirty="0">
                <a:latin typeface="Comic Sans MS" pitchFamily="66" charset="0"/>
              </a:rPr>
              <a:t>La instrucción, tramitación y resolución se realiza en el Instituto Aragonés de Gestión Ambiental. </a:t>
            </a:r>
            <a:endParaRPr lang="es-ES" sz="3800" dirty="0" smtClean="0">
              <a:latin typeface="Comic Sans MS" pitchFamily="66" charset="0"/>
            </a:endParaRPr>
          </a:p>
          <a:p>
            <a:pPr marL="457200" lvl="1" indent="0" algn="just">
              <a:buNone/>
            </a:pPr>
            <a:endParaRPr lang="es-ES" sz="3800" dirty="0">
              <a:latin typeface="Comic Sans MS" pitchFamily="66" charset="0"/>
            </a:endParaRPr>
          </a:p>
          <a:p>
            <a:pPr lvl="1" algn="just"/>
            <a:r>
              <a:rPr lang="es-ES" sz="3800" dirty="0">
                <a:latin typeface="Comic Sans MS" pitchFamily="66" charset="0"/>
              </a:rPr>
              <a:t>Documentación a presentar: Solicitud, Proyecto básico, Informe de compatibilidad urbanística favorable, Estudio de Impacto Ambiental, otra documentación</a:t>
            </a:r>
            <a:r>
              <a:rPr lang="es-ES" sz="3800" dirty="0" smtClean="0">
                <a:latin typeface="Comic Sans MS" pitchFamily="66" charset="0"/>
              </a:rPr>
              <a:t>.</a:t>
            </a:r>
          </a:p>
          <a:p>
            <a:pPr lvl="1" algn="just"/>
            <a:endParaRPr lang="es-ES" sz="3800" dirty="0">
              <a:latin typeface="Comic Sans MS" pitchFamily="66" charset="0"/>
            </a:endParaRPr>
          </a:p>
          <a:p>
            <a:pPr lvl="1" algn="just"/>
            <a:r>
              <a:rPr lang="es-ES" sz="3800" dirty="0">
                <a:latin typeface="Comic Sans MS" pitchFamily="66" charset="0"/>
              </a:rPr>
              <a:t>Se ha de someter a un trámite de información pública de 30 días</a:t>
            </a:r>
            <a:r>
              <a:rPr lang="es-ES" sz="3800" dirty="0" smtClean="0">
                <a:latin typeface="Comic Sans MS" pitchFamily="66" charset="0"/>
              </a:rPr>
              <a:t>.</a:t>
            </a:r>
          </a:p>
          <a:p>
            <a:pPr lvl="1" algn="just"/>
            <a:endParaRPr lang="es-ES" sz="3800" dirty="0">
              <a:latin typeface="Comic Sans MS" pitchFamily="66" charset="0"/>
            </a:endParaRPr>
          </a:p>
          <a:p>
            <a:pPr lvl="1" algn="just"/>
            <a:r>
              <a:rPr lang="es-ES" sz="3800" dirty="0">
                <a:latin typeface="Comic Sans MS" pitchFamily="66" charset="0"/>
              </a:rPr>
              <a:t>La resolución del INAGA se notificará a los interesados, al municipio y a los órganos que hubieran emitido informes vinculantes que formaran parte del Expediente. Se publicará la resolución en el BOA. </a:t>
            </a:r>
          </a:p>
          <a:p>
            <a:endParaRPr lang="es-ES" dirty="0"/>
          </a:p>
        </p:txBody>
      </p:sp>
      <p:sp>
        <p:nvSpPr>
          <p:cNvPr id="10" name="1 Título"/>
          <p:cNvSpPr txBox="1">
            <a:spLocks/>
          </p:cNvSpPr>
          <p:nvPr/>
        </p:nvSpPr>
        <p:spPr>
          <a:xfrm>
            <a:off x="0" y="1"/>
            <a:ext cx="9060559" cy="692695"/>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s-ES" sz="1700" dirty="0" smtClean="0">
              <a:solidFill>
                <a:schemeClr val="tx2"/>
              </a:solidFill>
              <a:latin typeface="Comic Sans MS" pitchFamily="66" charset="0"/>
            </a:endParaRPr>
          </a:p>
          <a:p>
            <a:pPr algn="r"/>
            <a:r>
              <a:rPr lang="es-ES" sz="2700" b="1" dirty="0" smtClean="0">
                <a:solidFill>
                  <a:schemeClr val="accent2"/>
                </a:solidFill>
                <a:latin typeface="Comic Sans MS" pitchFamily="66" charset="0"/>
              </a:rPr>
              <a:t>Autorización Ambiental Integrada (AAI). </a:t>
            </a:r>
            <a:r>
              <a:rPr lang="es-ES" sz="2700" dirty="0" smtClean="0">
                <a:solidFill>
                  <a:schemeClr val="tx2"/>
                </a:solidFill>
                <a:latin typeface="Comic Sans MS" pitchFamily="66" charset="0"/>
              </a:rPr>
              <a:t>CUESTIONES ADMINISTRATIVAS</a:t>
            </a:r>
            <a:r>
              <a:rPr lang="es-ES" sz="27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14624856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4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48680"/>
            <a:ext cx="8229600" cy="5577483"/>
          </a:xfrm>
        </p:spPr>
        <p:txBody>
          <a:bodyPr>
            <a:normAutofit/>
          </a:bodyPr>
          <a:lstStyle/>
          <a:p>
            <a:pPr marL="0" indent="0" algn="ctr">
              <a:buNone/>
            </a:pPr>
            <a:endParaRPr lang="es-ES" sz="2400" dirty="0" smtClean="0">
              <a:latin typeface="Comic Sans MS" pitchFamily="66" charset="0"/>
            </a:endParaRPr>
          </a:p>
          <a:p>
            <a:pPr marL="0" indent="0" algn="ctr">
              <a:buNone/>
            </a:pPr>
            <a:endParaRPr lang="es-ES" sz="2400" dirty="0">
              <a:latin typeface="Comic Sans MS" pitchFamily="66" charset="0"/>
            </a:endParaRPr>
          </a:p>
          <a:p>
            <a:pPr marL="0" indent="0" algn="just">
              <a:buNone/>
            </a:pPr>
            <a:endParaRPr lang="es-ES" sz="2400" dirty="0">
              <a:latin typeface="Comic Sans MS" pitchFamily="66" charset="0"/>
            </a:endParaRPr>
          </a:p>
          <a:p>
            <a:pPr marL="0" indent="0" algn="just">
              <a:lnSpc>
                <a:spcPct val="150000"/>
              </a:lnSpc>
              <a:buNone/>
            </a:pPr>
            <a:r>
              <a:rPr lang="es-ES" sz="2400" dirty="0" smtClean="0">
                <a:latin typeface="Comic Sans MS" pitchFamily="66" charset="0"/>
              </a:rPr>
              <a:t> </a:t>
            </a:r>
            <a:endParaRPr lang="es-ES" sz="2400" dirty="0">
              <a:latin typeface="Comic Sans MS" pitchFamily="66" charset="0"/>
            </a:endParaRPr>
          </a:p>
        </p:txBody>
      </p:sp>
      <p:pic>
        <p:nvPicPr>
          <p:cNvPr id="2050" name="Picture 2" descr="http://www.educaydeporte.com/images/post-it-note-v2.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1939" b="97507" l="422" r="97890">
                        <a14:foregroundMark x1="1266" y1="7479" x2="633" y2="97507"/>
                        <a14:foregroundMark x1="422" y1="96953" x2="98101" y2="96953"/>
                        <a14:foregroundMark x1="97257" y1="97230" x2="97046" y2="1939"/>
                        <a14:foregroundMark x1="96835" y1="2770" x2="844" y2="1939"/>
                        <a14:foregroundMark x1="1055" y1="1939" x2="1477" y2="8864"/>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79512" y="103759"/>
            <a:ext cx="8964488" cy="666411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3 CuadroTexto"/>
          <p:cNvSpPr txBox="1"/>
          <p:nvPr/>
        </p:nvSpPr>
        <p:spPr>
          <a:xfrm>
            <a:off x="312465" y="1546825"/>
            <a:ext cx="8496944" cy="2677656"/>
          </a:xfrm>
          <a:prstGeom prst="rect">
            <a:avLst/>
          </a:prstGeom>
          <a:noFill/>
        </p:spPr>
        <p:txBody>
          <a:bodyPr wrap="square" rtlCol="0">
            <a:spAutoFit/>
          </a:bodyPr>
          <a:lstStyle/>
          <a:p>
            <a:endParaRPr lang="es-ES" sz="1200" dirty="0">
              <a:latin typeface="Comic Sans MS" pitchFamily="66" charset="0"/>
            </a:endParaRPr>
          </a:p>
          <a:p>
            <a:pPr algn="just"/>
            <a:r>
              <a:rPr lang="es-ES" sz="1200" dirty="0" smtClean="0">
                <a:latin typeface="Comic Sans MS" pitchFamily="66" charset="0"/>
              </a:rPr>
              <a:t>Regularización antes </a:t>
            </a:r>
            <a:r>
              <a:rPr lang="es-ES" sz="1200" dirty="0">
                <a:latin typeface="Comic Sans MS" pitchFamily="66" charset="0"/>
              </a:rPr>
              <a:t>del </a:t>
            </a:r>
            <a:r>
              <a:rPr lang="es-ES" sz="1200" dirty="0" smtClean="0">
                <a:latin typeface="Comic Sans MS" pitchFamily="66" charset="0"/>
              </a:rPr>
              <a:t>31/12/2015 de aquellas </a:t>
            </a:r>
            <a:r>
              <a:rPr lang="es-ES" sz="1200" dirty="0">
                <a:latin typeface="Comic Sans MS" pitchFamily="66" charset="0"/>
              </a:rPr>
              <a:t>explotaciones </a:t>
            </a:r>
            <a:r>
              <a:rPr lang="es-ES" sz="1200" dirty="0" smtClean="0">
                <a:latin typeface="Comic Sans MS" pitchFamily="66" charset="0"/>
              </a:rPr>
              <a:t>situadas en suelo no urbanizable que </a:t>
            </a:r>
            <a:r>
              <a:rPr lang="es-ES" sz="1200" dirty="0">
                <a:latin typeface="Comic Sans MS" pitchFamily="66" charset="0"/>
              </a:rPr>
              <a:t>hayan sido inscritas en el Registro de Explotaciones Ganaderas antes de Diciembre 1997 y no posean licencia de </a:t>
            </a:r>
            <a:r>
              <a:rPr lang="es-ES" sz="1200" dirty="0" smtClean="0">
                <a:latin typeface="Comic Sans MS" pitchFamily="66" charset="0"/>
              </a:rPr>
              <a:t>actividad:</a:t>
            </a:r>
          </a:p>
          <a:p>
            <a:pPr algn="just"/>
            <a:endParaRPr lang="es-ES" sz="1200" dirty="0" smtClean="0">
              <a:latin typeface="Comic Sans MS" pitchFamily="66" charset="0"/>
            </a:endParaRPr>
          </a:p>
          <a:p>
            <a:pPr algn="just"/>
            <a:r>
              <a:rPr lang="es-ES" sz="1200" dirty="0" smtClean="0">
                <a:latin typeface="Comic Sans MS" pitchFamily="66" charset="0"/>
              </a:rPr>
              <a:t>	El </a:t>
            </a:r>
            <a:r>
              <a:rPr lang="es-ES" sz="1200" dirty="0">
                <a:latin typeface="Comic Sans MS" pitchFamily="66" charset="0"/>
              </a:rPr>
              <a:t>titular de la explotación debe regularizar sus explotaciones </a:t>
            </a:r>
          </a:p>
          <a:p>
            <a:pPr algn="just"/>
            <a:endParaRPr lang="es-ES" sz="1200" dirty="0">
              <a:latin typeface="Comic Sans MS" pitchFamily="66" charset="0"/>
            </a:endParaRPr>
          </a:p>
          <a:p>
            <a:pPr algn="just"/>
            <a:r>
              <a:rPr lang="es-ES" sz="1200" dirty="0" smtClean="0">
                <a:latin typeface="Comic Sans MS" pitchFamily="66" charset="0"/>
              </a:rPr>
              <a:t>	Seguir </a:t>
            </a:r>
            <a:r>
              <a:rPr lang="es-ES" sz="1200" dirty="0">
                <a:latin typeface="Comic Sans MS" pitchFamily="66" charset="0"/>
              </a:rPr>
              <a:t>el mismo procedimiento que en el caso de inicio de actividad ganadera </a:t>
            </a:r>
          </a:p>
          <a:p>
            <a:pPr algn="just"/>
            <a:endParaRPr lang="es-ES" dirty="0" smtClean="0">
              <a:latin typeface="Comic Sans MS" pitchFamily="66" charset="0"/>
            </a:endParaRPr>
          </a:p>
          <a:p>
            <a:pPr algn="just"/>
            <a:r>
              <a:rPr lang="es-ES" dirty="0" smtClean="0">
                <a:latin typeface="Comic Sans MS" pitchFamily="66" charset="0"/>
              </a:rPr>
              <a:t>			</a:t>
            </a:r>
          </a:p>
          <a:p>
            <a:pPr algn="ctr"/>
            <a:r>
              <a:rPr lang="es-ES" dirty="0" smtClean="0">
                <a:solidFill>
                  <a:schemeClr val="tx2"/>
                </a:solidFill>
                <a:latin typeface="Comic Sans MS" pitchFamily="66" charset="0"/>
              </a:rPr>
              <a:t>DECISIÓN MUNICIPAL </a:t>
            </a:r>
            <a:endParaRPr lang="es-ES" dirty="0">
              <a:solidFill>
                <a:schemeClr val="tx2"/>
              </a:solidFill>
              <a:latin typeface="Comic Sans MS" pitchFamily="66" charset="0"/>
            </a:endParaRPr>
          </a:p>
          <a:p>
            <a:pPr algn="just"/>
            <a:endParaRPr lang="es-ES" dirty="0" smtClean="0">
              <a:latin typeface="Comic Sans MS" pitchFamily="66" charset="0"/>
            </a:endParaRPr>
          </a:p>
          <a:p>
            <a:pPr algn="just"/>
            <a:r>
              <a:rPr lang="es-ES" sz="1200" dirty="0" smtClean="0">
                <a:latin typeface="Comic Sans MS" pitchFamily="66" charset="0"/>
              </a:rPr>
              <a:t>	</a:t>
            </a:r>
            <a:endParaRPr lang="es-ES" dirty="0"/>
          </a:p>
        </p:txBody>
      </p:sp>
      <p:sp>
        <p:nvSpPr>
          <p:cNvPr id="2" name="1 CuadroTexto"/>
          <p:cNvSpPr txBox="1"/>
          <p:nvPr/>
        </p:nvSpPr>
        <p:spPr>
          <a:xfrm>
            <a:off x="1835697" y="692696"/>
            <a:ext cx="6649676" cy="646331"/>
          </a:xfrm>
          <a:prstGeom prst="rect">
            <a:avLst/>
          </a:prstGeom>
          <a:noFill/>
        </p:spPr>
        <p:txBody>
          <a:bodyPr wrap="square" rtlCol="0">
            <a:spAutoFit/>
          </a:bodyPr>
          <a:lstStyle/>
          <a:p>
            <a:r>
              <a:rPr lang="es-ES" u="sng" dirty="0">
                <a:solidFill>
                  <a:schemeClr val="tx2"/>
                </a:solidFill>
                <a:latin typeface="Comic Sans MS" pitchFamily="66" charset="0"/>
              </a:rPr>
              <a:t>REGULARIZACIÓN DE EXPLOTACIONES GANADERAS</a:t>
            </a:r>
          </a:p>
          <a:p>
            <a:endParaRPr lang="es-ES" dirty="0"/>
          </a:p>
        </p:txBody>
      </p:sp>
      <p:sp>
        <p:nvSpPr>
          <p:cNvPr id="5" name="4 Flecha curvada hacia la derecha"/>
          <p:cNvSpPr/>
          <p:nvPr/>
        </p:nvSpPr>
        <p:spPr>
          <a:xfrm>
            <a:off x="719572" y="2673884"/>
            <a:ext cx="504056" cy="360040"/>
          </a:xfrm>
          <a:prstGeom prst="curvedRightArrow">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solidFill>
                <a:schemeClr val="tx1"/>
              </a:solidFill>
            </a:endParaRPr>
          </a:p>
        </p:txBody>
      </p:sp>
      <p:sp>
        <p:nvSpPr>
          <p:cNvPr id="7" name="6 CuadroTexto"/>
          <p:cNvSpPr txBox="1"/>
          <p:nvPr/>
        </p:nvSpPr>
        <p:spPr>
          <a:xfrm>
            <a:off x="335716" y="4005064"/>
            <a:ext cx="3083873" cy="600164"/>
          </a:xfrm>
          <a:prstGeom prst="rect">
            <a:avLst/>
          </a:prstGeom>
          <a:noFill/>
        </p:spPr>
        <p:txBody>
          <a:bodyPr wrap="square" rtlCol="0">
            <a:spAutoFit/>
          </a:bodyPr>
          <a:lstStyle/>
          <a:p>
            <a:pPr algn="just"/>
            <a:r>
              <a:rPr lang="es-ES" sz="1100" dirty="0">
                <a:latin typeface="Comic Sans MS" pitchFamily="66" charset="0"/>
              </a:rPr>
              <a:t>A) Legalización y otorgamiento de la autorización de actividad: supone el otorgamiento de la licencia de </a:t>
            </a:r>
            <a:r>
              <a:rPr lang="es-ES" sz="1100" dirty="0" smtClean="0">
                <a:latin typeface="Comic Sans MS" pitchFamily="66" charset="0"/>
              </a:rPr>
              <a:t>actividad</a:t>
            </a:r>
            <a:r>
              <a:rPr lang="es-ES" sz="1100" dirty="0">
                <a:latin typeface="Comic Sans MS" pitchFamily="66" charset="0"/>
              </a:rPr>
              <a:t>. </a:t>
            </a:r>
          </a:p>
        </p:txBody>
      </p:sp>
      <p:sp>
        <p:nvSpPr>
          <p:cNvPr id="8" name="7 CuadroTexto"/>
          <p:cNvSpPr txBox="1"/>
          <p:nvPr/>
        </p:nvSpPr>
        <p:spPr>
          <a:xfrm>
            <a:off x="4059749" y="3645024"/>
            <a:ext cx="4716524" cy="2416046"/>
          </a:xfrm>
          <a:prstGeom prst="rect">
            <a:avLst/>
          </a:prstGeom>
          <a:noFill/>
        </p:spPr>
        <p:txBody>
          <a:bodyPr wrap="square" rtlCol="0">
            <a:spAutoFit/>
          </a:bodyPr>
          <a:lstStyle/>
          <a:p>
            <a:pPr algn="just"/>
            <a:endParaRPr lang="es-ES" sz="1200" dirty="0">
              <a:latin typeface="Comic Sans MS" pitchFamily="66" charset="0"/>
            </a:endParaRPr>
          </a:p>
          <a:p>
            <a:pPr algn="just"/>
            <a:endParaRPr lang="es-ES" sz="1200" dirty="0">
              <a:latin typeface="Comic Sans MS" pitchFamily="66" charset="0"/>
            </a:endParaRPr>
          </a:p>
          <a:p>
            <a:pPr algn="just"/>
            <a:r>
              <a:rPr lang="es-ES" sz="1100" dirty="0" smtClean="0">
                <a:latin typeface="Comic Sans MS" pitchFamily="66" charset="0"/>
              </a:rPr>
              <a:t>B</a:t>
            </a:r>
            <a:r>
              <a:rPr lang="es-ES" sz="1100" dirty="0">
                <a:latin typeface="Comic Sans MS" pitchFamily="66" charset="0"/>
              </a:rPr>
              <a:t>) Declaración de “explotación ganadera administrativamente en precario” y otorgamiento de la </a:t>
            </a:r>
            <a:r>
              <a:rPr lang="es-ES" sz="1100" dirty="0" smtClean="0">
                <a:latin typeface="Comic Sans MS" pitchFamily="66" charset="0"/>
              </a:rPr>
              <a:t>autorización </a:t>
            </a:r>
            <a:r>
              <a:rPr lang="es-ES" sz="1100" dirty="0">
                <a:latin typeface="Comic Sans MS" pitchFamily="66" charset="0"/>
              </a:rPr>
              <a:t>de actividad en precario. </a:t>
            </a:r>
          </a:p>
          <a:p>
            <a:pPr algn="just"/>
            <a:endParaRPr lang="es-ES" sz="1100" dirty="0">
              <a:latin typeface="Comic Sans MS" pitchFamily="66" charset="0"/>
            </a:endParaRPr>
          </a:p>
          <a:p>
            <a:pPr lvl="1" algn="just"/>
            <a:r>
              <a:rPr lang="es-ES" sz="1100" dirty="0">
                <a:latin typeface="Comic Sans MS" pitchFamily="66" charset="0"/>
              </a:rPr>
              <a:t>	¿Qué significa? </a:t>
            </a:r>
            <a:endParaRPr lang="es-ES" sz="1100" dirty="0" smtClean="0">
              <a:latin typeface="Comic Sans MS" pitchFamily="66" charset="0"/>
            </a:endParaRPr>
          </a:p>
          <a:p>
            <a:pPr lvl="1" algn="just"/>
            <a:endParaRPr lang="es-ES" sz="1100" dirty="0">
              <a:latin typeface="Comic Sans MS" pitchFamily="66" charset="0"/>
            </a:endParaRPr>
          </a:p>
          <a:p>
            <a:pPr lvl="1" algn="just"/>
            <a:r>
              <a:rPr lang="es-ES" sz="1100" dirty="0" smtClean="0">
                <a:latin typeface="Comic Sans MS" pitchFamily="66" charset="0"/>
              </a:rPr>
              <a:t>- Se otorga un </a:t>
            </a:r>
            <a:r>
              <a:rPr lang="es-ES" sz="1100" dirty="0">
                <a:latin typeface="Comic Sans MS" pitchFamily="66" charset="0"/>
              </a:rPr>
              <a:t>plazo de funcionamiento que no </a:t>
            </a:r>
            <a:r>
              <a:rPr lang="es-ES" sz="1100" dirty="0" smtClean="0">
                <a:latin typeface="Comic Sans MS" pitchFamily="66" charset="0"/>
              </a:rPr>
              <a:t>puede superar </a:t>
            </a:r>
            <a:r>
              <a:rPr lang="es-ES" sz="1100" dirty="0">
                <a:latin typeface="Comic Sans MS" pitchFamily="66" charset="0"/>
              </a:rPr>
              <a:t>el tiempo que le reste a</a:t>
            </a:r>
            <a:r>
              <a:rPr lang="es-ES" sz="1100" dirty="0" smtClean="0">
                <a:latin typeface="Comic Sans MS" pitchFamily="66" charset="0"/>
              </a:rPr>
              <a:t>l </a:t>
            </a:r>
            <a:r>
              <a:rPr lang="es-ES" sz="1100" dirty="0">
                <a:latin typeface="Comic Sans MS" pitchFamily="66" charset="0"/>
              </a:rPr>
              <a:t>titular de la explotación para alcanzar la jubilación.</a:t>
            </a:r>
          </a:p>
          <a:p>
            <a:pPr lvl="1" algn="just"/>
            <a:r>
              <a:rPr lang="es-ES" sz="1100" dirty="0" smtClean="0">
                <a:latin typeface="Comic Sans MS" pitchFamily="66" charset="0"/>
              </a:rPr>
              <a:t>- Esta autorización no es transmisible. </a:t>
            </a:r>
            <a:endParaRPr lang="es-ES" sz="1100" dirty="0">
              <a:latin typeface="Comic Sans MS" pitchFamily="66" charset="0"/>
            </a:endParaRPr>
          </a:p>
          <a:p>
            <a:pPr lvl="1" algn="just"/>
            <a:r>
              <a:rPr lang="es-ES" sz="1100" dirty="0" smtClean="0">
                <a:latin typeface="Comic Sans MS" pitchFamily="66" charset="0"/>
              </a:rPr>
              <a:t>- Denegación de </a:t>
            </a:r>
            <a:r>
              <a:rPr lang="es-ES" sz="1100" dirty="0">
                <a:latin typeface="Comic Sans MS" pitchFamily="66" charset="0"/>
              </a:rPr>
              <a:t>la regularización </a:t>
            </a:r>
            <a:r>
              <a:rPr lang="es-ES" sz="1100" dirty="0" smtClean="0">
                <a:latin typeface="Comic Sans MS" pitchFamily="66" charset="0"/>
              </a:rPr>
              <a:t>y de </a:t>
            </a:r>
            <a:r>
              <a:rPr lang="es-ES" sz="1100" dirty="0">
                <a:latin typeface="Comic Sans MS" pitchFamily="66" charset="0"/>
              </a:rPr>
              <a:t>la licencia de actividad. </a:t>
            </a:r>
          </a:p>
          <a:p>
            <a:endParaRPr lang="es-ES" dirty="0"/>
          </a:p>
        </p:txBody>
      </p:sp>
      <p:cxnSp>
        <p:nvCxnSpPr>
          <p:cNvPr id="10" name="9 Conector recto de flecha"/>
          <p:cNvCxnSpPr/>
          <p:nvPr/>
        </p:nvCxnSpPr>
        <p:spPr>
          <a:xfrm flipH="1">
            <a:off x="2051720" y="3710411"/>
            <a:ext cx="936104" cy="150637"/>
          </a:xfrm>
          <a:prstGeom prst="straightConnector1">
            <a:avLst/>
          </a:prstGeom>
          <a:ln>
            <a:solidFill>
              <a:schemeClr val="accent3"/>
            </a:solidFill>
            <a:tailEnd type="arrow"/>
          </a:ln>
        </p:spPr>
        <p:style>
          <a:lnRef idx="2">
            <a:schemeClr val="accent4"/>
          </a:lnRef>
          <a:fillRef idx="0">
            <a:schemeClr val="accent4"/>
          </a:fillRef>
          <a:effectRef idx="1">
            <a:schemeClr val="accent4"/>
          </a:effectRef>
          <a:fontRef idx="minor">
            <a:schemeClr val="tx1"/>
          </a:fontRef>
        </p:style>
      </p:cxnSp>
      <p:cxnSp>
        <p:nvCxnSpPr>
          <p:cNvPr id="14" name="13 Conector recto de flecha"/>
          <p:cNvCxnSpPr/>
          <p:nvPr/>
        </p:nvCxnSpPr>
        <p:spPr>
          <a:xfrm>
            <a:off x="6156176" y="3659277"/>
            <a:ext cx="936104" cy="294653"/>
          </a:xfrm>
          <a:prstGeom prst="straightConnector1">
            <a:avLst/>
          </a:prstGeom>
          <a:ln>
            <a:solidFill>
              <a:schemeClr val="accent3"/>
            </a:solidFill>
            <a:tailEnd type="arrow"/>
          </a:ln>
        </p:spPr>
        <p:style>
          <a:lnRef idx="2">
            <a:schemeClr val="accent4"/>
          </a:lnRef>
          <a:fillRef idx="0">
            <a:schemeClr val="accent4"/>
          </a:fillRef>
          <a:effectRef idx="1">
            <a:schemeClr val="accent4"/>
          </a:effectRef>
          <a:fontRef idx="minor">
            <a:schemeClr val="tx1"/>
          </a:fontRef>
        </p:style>
      </p:cxnSp>
      <p:sp>
        <p:nvSpPr>
          <p:cNvPr id="16" name="15 Flecha abajo"/>
          <p:cNvSpPr/>
          <p:nvPr/>
        </p:nvSpPr>
        <p:spPr>
          <a:xfrm>
            <a:off x="4355976" y="3033924"/>
            <a:ext cx="360040" cy="323068"/>
          </a:xfrm>
          <a:prstGeom prst="downArrow">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7" name="16 CuadroTexto"/>
          <p:cNvSpPr txBox="1"/>
          <p:nvPr/>
        </p:nvSpPr>
        <p:spPr>
          <a:xfrm>
            <a:off x="827584" y="6029210"/>
            <a:ext cx="7981825" cy="646331"/>
          </a:xfrm>
          <a:prstGeom prst="rect">
            <a:avLst/>
          </a:prstGeom>
          <a:solidFill>
            <a:schemeClr val="accent3">
              <a:alpha val="55000"/>
            </a:schemeClr>
          </a:solidFill>
          <a:ln>
            <a:noFill/>
          </a:ln>
        </p:spPr>
        <p:txBody>
          <a:bodyPr wrap="square" rtlCol="0">
            <a:spAutoFit/>
          </a:bodyPr>
          <a:lstStyle/>
          <a:p>
            <a:pPr algn="just"/>
            <a:r>
              <a:rPr lang="es-ES" sz="1200" dirty="0" smtClean="0">
                <a:latin typeface="Comic Sans MS" pitchFamily="66" charset="0"/>
              </a:rPr>
              <a:t>Si no se solicita la regularización el titular debe cesar en el ejercicio de la actividad y el Ayuntamiento en cuyo término municipal se ubiquen las instalaciones vendrá obligado a decretar y hacer efectiva la clausura de la instalación. </a:t>
            </a:r>
            <a:endParaRPr lang="es-ES" sz="1200" dirty="0">
              <a:latin typeface="Comic Sans MS" pitchFamily="66" charset="0"/>
            </a:endParaRPr>
          </a:p>
        </p:txBody>
      </p:sp>
      <p:sp>
        <p:nvSpPr>
          <p:cNvPr id="6" name="5 Marcador de número de diapositiva"/>
          <p:cNvSpPr>
            <a:spLocks noGrp="1"/>
          </p:cNvSpPr>
          <p:nvPr>
            <p:ph type="sldNum" sz="quarter" idx="12"/>
          </p:nvPr>
        </p:nvSpPr>
        <p:spPr/>
        <p:txBody>
          <a:bodyPr/>
          <a:lstStyle/>
          <a:p>
            <a:fld id="{7CE80CD3-30BC-4483-9D44-C7BBE6F797AC}" type="slidenum">
              <a:rPr lang="es-ES" smtClean="0"/>
              <a:pPr/>
              <a:t>17</a:t>
            </a:fld>
            <a:endParaRPr lang="es-ES"/>
          </a:p>
        </p:txBody>
      </p:sp>
      <p:pic>
        <p:nvPicPr>
          <p:cNvPr id="15" name="Picture 2" descr="http://openclipart.org/image/800px/svg_to_png/170432/atencion.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9532" y="6061070"/>
            <a:ext cx="360040" cy="3637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513072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4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363272" cy="2376264"/>
          </a:xfrm>
        </p:spPr>
        <p:txBody>
          <a:bodyPr>
            <a:normAutofit/>
          </a:bodyPr>
          <a:lstStyle/>
          <a:p>
            <a:pPr marL="0" indent="0" algn="just">
              <a:buNone/>
            </a:pPr>
            <a:r>
              <a:rPr lang="es-ES" sz="1200" dirty="0" smtClean="0">
                <a:latin typeface="Comic Sans MS" pitchFamily="66" charset="0"/>
              </a:rPr>
              <a:t>Todas las explotaciones ganaderas deberán tener solucionado y justificado su </a:t>
            </a:r>
            <a:r>
              <a:rPr lang="es-ES" sz="1400" u="sng" dirty="0" smtClean="0">
                <a:solidFill>
                  <a:schemeClr val="tx2"/>
                </a:solidFill>
                <a:latin typeface="Comic Sans MS" pitchFamily="66" charset="0"/>
              </a:rPr>
              <a:t>sistema gestión tanto de los residuos y subproductos generados </a:t>
            </a:r>
            <a:r>
              <a:rPr lang="es-ES" sz="1200" dirty="0" smtClean="0">
                <a:latin typeface="Comic Sans MS" pitchFamily="66" charset="0"/>
              </a:rPr>
              <a:t>como de las aguas residuales producidas como trámite previo al registro  como explotación.   </a:t>
            </a:r>
          </a:p>
          <a:p>
            <a:pPr marL="0" indent="0" algn="just">
              <a:buNone/>
            </a:pPr>
            <a:endParaRPr lang="es-ES" sz="600" dirty="0" smtClean="0">
              <a:latin typeface="Comic Sans MS" pitchFamily="66" charset="0"/>
            </a:endParaRPr>
          </a:p>
          <a:p>
            <a:pPr lvl="1" algn="just">
              <a:buFontTx/>
              <a:buChar char="-"/>
            </a:pPr>
            <a:r>
              <a:rPr lang="es-ES" sz="1200" dirty="0" smtClean="0">
                <a:latin typeface="Comic Sans MS" pitchFamily="66" charset="0"/>
              </a:rPr>
              <a:t>¿</a:t>
            </a:r>
            <a:r>
              <a:rPr lang="es-ES" sz="1200" dirty="0">
                <a:latin typeface="Comic Sans MS" pitchFamily="66" charset="0"/>
              </a:rPr>
              <a:t>Qué significa gestionar residuos? Recogida, almacenamiento, transporte valorización y eliminación de los residuos, incluida la vigilancia de estas actividades así como la vigilancia de los lugares de depósito o vertido después de su cierre.  </a:t>
            </a:r>
            <a:endParaRPr lang="es-ES" sz="1200" dirty="0" smtClean="0">
              <a:latin typeface="Comic Sans MS" pitchFamily="66" charset="0"/>
            </a:endParaRPr>
          </a:p>
          <a:p>
            <a:pPr marL="457200" lvl="1" indent="0" algn="just">
              <a:buNone/>
            </a:pPr>
            <a:endParaRPr lang="es-ES" sz="1200" dirty="0">
              <a:latin typeface="Comic Sans MS" pitchFamily="66" charset="0"/>
            </a:endParaRPr>
          </a:p>
          <a:p>
            <a:pPr lvl="1" algn="just">
              <a:buFontTx/>
              <a:buChar char="-"/>
            </a:pPr>
            <a:r>
              <a:rPr lang="es-ES" sz="1200" dirty="0" smtClean="0">
                <a:latin typeface="Comic Sans MS" pitchFamily="66" charset="0"/>
              </a:rPr>
              <a:t>El contrato se llevará a cabo siguiendo lo establecido en el Plan de Gestión Integral de Residuos de Aragón (Plan G.I.R.A).</a:t>
            </a:r>
          </a:p>
        </p:txBody>
      </p:sp>
      <p:graphicFrame>
        <p:nvGraphicFramePr>
          <p:cNvPr id="5" name="4 Tabla"/>
          <p:cNvGraphicFramePr>
            <a:graphicFrameLocks noGrp="1"/>
          </p:cNvGraphicFramePr>
          <p:nvPr>
            <p:extLst>
              <p:ext uri="{D42A27DB-BD31-4B8C-83A1-F6EECF244321}">
                <p14:modId xmlns:p14="http://schemas.microsoft.com/office/powerpoint/2010/main" xmlns="" val="804543734"/>
              </p:ext>
            </p:extLst>
          </p:nvPr>
        </p:nvGraphicFramePr>
        <p:xfrm>
          <a:off x="467544" y="2952251"/>
          <a:ext cx="8424936" cy="3645101"/>
        </p:xfrm>
        <a:graphic>
          <a:graphicData uri="http://schemas.openxmlformats.org/drawingml/2006/table">
            <a:tbl>
              <a:tblPr firstRow="1" firstCol="1" bandRow="1">
                <a:tableStyleId>{5C22544A-7EE6-4342-B048-85BDC9FD1C3A}</a:tableStyleId>
              </a:tblPr>
              <a:tblGrid>
                <a:gridCol w="1989616"/>
                <a:gridCol w="6435320"/>
              </a:tblGrid>
              <a:tr h="576064">
                <a:tc>
                  <a:txBody>
                    <a:bodyPr/>
                    <a:lstStyle/>
                    <a:p>
                      <a:pPr algn="ctr">
                        <a:lnSpc>
                          <a:spcPct val="115000"/>
                        </a:lnSpc>
                        <a:spcAft>
                          <a:spcPts val="0"/>
                        </a:spcAft>
                      </a:pPr>
                      <a:endParaRPr lang="es-ES" sz="1050" dirty="0" smtClean="0">
                        <a:solidFill>
                          <a:schemeClr val="bg2">
                            <a:lumMod val="25000"/>
                          </a:schemeClr>
                        </a:solidFill>
                        <a:effectLst/>
                        <a:latin typeface="Comic Sans MS" pitchFamily="66" charset="0"/>
                      </a:endParaRPr>
                    </a:p>
                    <a:p>
                      <a:pPr algn="ctr">
                        <a:lnSpc>
                          <a:spcPct val="115000"/>
                        </a:lnSpc>
                        <a:spcAft>
                          <a:spcPts val="0"/>
                        </a:spcAft>
                      </a:pPr>
                      <a:r>
                        <a:rPr lang="es-ES" sz="1050" dirty="0" smtClean="0">
                          <a:solidFill>
                            <a:schemeClr val="bg2">
                              <a:lumMod val="25000"/>
                            </a:schemeClr>
                          </a:solidFill>
                          <a:effectLst/>
                          <a:latin typeface="Comic Sans MS" pitchFamily="66" charset="0"/>
                        </a:rPr>
                        <a:t>TIPO </a:t>
                      </a:r>
                      <a:r>
                        <a:rPr lang="es-ES" sz="1050" dirty="0">
                          <a:solidFill>
                            <a:schemeClr val="bg2">
                              <a:lumMod val="25000"/>
                            </a:schemeClr>
                          </a:solidFill>
                          <a:effectLst/>
                          <a:latin typeface="Comic Sans MS" pitchFamily="66" charset="0"/>
                        </a:rPr>
                        <a:t>DE RESIDUO</a:t>
                      </a:r>
                      <a:endParaRPr lang="es-ES" sz="1050" dirty="0">
                        <a:solidFill>
                          <a:schemeClr val="bg2">
                            <a:lumMod val="25000"/>
                          </a:schemeClr>
                        </a:solidFill>
                        <a:effectLst/>
                        <a:latin typeface="Comic Sans MS" pitchFamily="66" charset="0"/>
                        <a:ea typeface="Calibri"/>
                        <a:cs typeface="Times New Roman"/>
                      </a:endParaRPr>
                    </a:p>
                  </a:txBody>
                  <a:tcPr marL="68116" marR="68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endParaRPr lang="es-ES" sz="1050" dirty="0" smtClean="0">
                        <a:solidFill>
                          <a:schemeClr val="bg2">
                            <a:lumMod val="25000"/>
                          </a:schemeClr>
                        </a:solidFill>
                        <a:effectLst/>
                        <a:latin typeface="Comic Sans MS" pitchFamily="66" charset="0"/>
                      </a:endParaRPr>
                    </a:p>
                    <a:p>
                      <a:pPr algn="ctr">
                        <a:lnSpc>
                          <a:spcPct val="115000"/>
                        </a:lnSpc>
                        <a:spcAft>
                          <a:spcPts val="0"/>
                        </a:spcAft>
                      </a:pPr>
                      <a:r>
                        <a:rPr lang="es-ES" sz="1050" dirty="0" smtClean="0">
                          <a:solidFill>
                            <a:schemeClr val="bg2">
                              <a:lumMod val="25000"/>
                            </a:schemeClr>
                          </a:solidFill>
                          <a:effectLst/>
                          <a:latin typeface="Comic Sans MS" pitchFamily="66" charset="0"/>
                        </a:rPr>
                        <a:t>SERVICIO</a:t>
                      </a:r>
                      <a:endParaRPr lang="es-ES" sz="1050" dirty="0">
                        <a:solidFill>
                          <a:schemeClr val="bg2">
                            <a:lumMod val="25000"/>
                          </a:schemeClr>
                        </a:solidFill>
                        <a:effectLst/>
                        <a:latin typeface="Comic Sans MS" pitchFamily="66" charset="0"/>
                        <a:ea typeface="Calibri"/>
                        <a:cs typeface="Times New Roman"/>
                      </a:endParaRPr>
                    </a:p>
                  </a:txBody>
                  <a:tcPr marL="68116" marR="68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r>
              <a:tr h="1196829">
                <a:tc>
                  <a:txBody>
                    <a:bodyPr/>
                    <a:lstStyle/>
                    <a:p>
                      <a:pPr algn="ctr">
                        <a:lnSpc>
                          <a:spcPct val="115000"/>
                        </a:lnSpc>
                        <a:spcAft>
                          <a:spcPts val="0"/>
                        </a:spcAft>
                      </a:pPr>
                      <a:r>
                        <a:rPr lang="es-ES" sz="1200" dirty="0">
                          <a:solidFill>
                            <a:schemeClr val="tx2"/>
                          </a:solidFill>
                          <a:effectLst/>
                          <a:latin typeface="Comic Sans MS" pitchFamily="66" charset="0"/>
                        </a:rPr>
                        <a:t>Animales muertos</a:t>
                      </a:r>
                      <a:endParaRPr lang="es-ES" sz="1200" dirty="0">
                        <a:solidFill>
                          <a:schemeClr val="tx2"/>
                        </a:solidFill>
                        <a:effectLst/>
                        <a:latin typeface="Comic Sans MS" pitchFamily="66" charset="0"/>
                        <a:ea typeface="Calibri"/>
                        <a:cs typeface="Times New Roman"/>
                      </a:endParaRPr>
                    </a:p>
                  </a:txBody>
                  <a:tcPr marL="68116" marR="681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
                          <a:schemeClr val="bg2">
                            <a:lumMod val="75000"/>
                          </a:schemeClr>
                        </a:gs>
                        <a:gs pos="27000">
                          <a:schemeClr val="accent1">
                            <a:tint val="44500"/>
                            <a:satMod val="160000"/>
                          </a:schemeClr>
                        </a:gs>
                        <a:gs pos="100000">
                          <a:schemeClr val="accent1">
                            <a:tint val="23500"/>
                            <a:satMod val="160000"/>
                          </a:schemeClr>
                        </a:gs>
                      </a:gsLst>
                      <a:lin ang="5400000" scaled="0"/>
                    </a:gradFill>
                  </a:tcPr>
                </a:tc>
                <a:tc>
                  <a:txBody>
                    <a:bodyPr/>
                    <a:lstStyle/>
                    <a:p>
                      <a:pPr algn="just">
                        <a:lnSpc>
                          <a:spcPct val="115000"/>
                        </a:lnSpc>
                        <a:spcAft>
                          <a:spcPts val="0"/>
                        </a:spcAft>
                      </a:pPr>
                      <a:r>
                        <a:rPr lang="es-ES" sz="900" dirty="0">
                          <a:solidFill>
                            <a:schemeClr val="tx1"/>
                          </a:solidFill>
                          <a:effectLst/>
                          <a:latin typeface="Comic Sans MS" pitchFamily="66" charset="0"/>
                        </a:rPr>
                        <a:t>Recogida de animales muertos: </a:t>
                      </a:r>
                    </a:p>
                    <a:p>
                      <a:pPr algn="just">
                        <a:lnSpc>
                          <a:spcPct val="115000"/>
                        </a:lnSpc>
                        <a:spcAft>
                          <a:spcPts val="0"/>
                        </a:spcAft>
                      </a:pPr>
                      <a:r>
                        <a:rPr lang="es-ES" sz="900" dirty="0">
                          <a:solidFill>
                            <a:schemeClr val="tx1"/>
                          </a:solidFill>
                          <a:effectLst/>
                          <a:latin typeface="Comic Sans MS" pitchFamily="66" charset="0"/>
                        </a:rPr>
                        <a:t>Este servicio se presta mediante gestión directa a través de la empresa pública SARGA (desde enero 2006 este sistema está implantado en todo Aragón).</a:t>
                      </a:r>
                    </a:p>
                    <a:p>
                      <a:pPr algn="just">
                        <a:lnSpc>
                          <a:spcPct val="115000"/>
                        </a:lnSpc>
                        <a:spcAft>
                          <a:spcPts val="0"/>
                        </a:spcAft>
                      </a:pPr>
                      <a:r>
                        <a:rPr lang="es-ES" sz="900" dirty="0">
                          <a:solidFill>
                            <a:schemeClr val="tx1"/>
                          </a:solidFill>
                          <a:effectLst/>
                          <a:latin typeface="Comic Sans MS" pitchFamily="66" charset="0"/>
                        </a:rPr>
                        <a:t> </a:t>
                      </a:r>
                    </a:p>
                    <a:p>
                      <a:pPr algn="just">
                        <a:lnSpc>
                          <a:spcPct val="115000"/>
                        </a:lnSpc>
                        <a:spcAft>
                          <a:spcPts val="0"/>
                        </a:spcAft>
                      </a:pPr>
                      <a:r>
                        <a:rPr lang="es-ES" sz="900" dirty="0">
                          <a:solidFill>
                            <a:schemeClr val="tx1"/>
                          </a:solidFill>
                          <a:effectLst/>
                          <a:latin typeface="Comic Sans MS" pitchFamily="66" charset="0"/>
                        </a:rPr>
                        <a:t> </a:t>
                      </a:r>
                      <a:r>
                        <a:rPr lang="es-ES" sz="900" dirty="0" smtClean="0">
                          <a:solidFill>
                            <a:schemeClr val="tx1"/>
                          </a:solidFill>
                          <a:effectLst/>
                          <a:latin typeface="Comic Sans MS" pitchFamily="66" charset="0"/>
                        </a:rPr>
                        <a:t>Central </a:t>
                      </a:r>
                      <a:r>
                        <a:rPr lang="es-ES" sz="900" dirty="0">
                          <a:solidFill>
                            <a:schemeClr val="tx1"/>
                          </a:solidFill>
                          <a:effectLst/>
                          <a:latin typeface="Comic Sans MS" pitchFamily="66" charset="0"/>
                        </a:rPr>
                        <a:t>de avisos 900 20 70 60 </a:t>
                      </a:r>
                    </a:p>
                    <a:p>
                      <a:pPr algn="just">
                        <a:lnSpc>
                          <a:spcPct val="115000"/>
                        </a:lnSpc>
                        <a:spcAft>
                          <a:spcPts val="0"/>
                        </a:spcAft>
                      </a:pPr>
                      <a:r>
                        <a:rPr lang="es-ES" sz="900" dirty="0">
                          <a:solidFill>
                            <a:schemeClr val="tx1"/>
                          </a:solidFill>
                          <a:effectLst/>
                          <a:latin typeface="Comic Sans MS" pitchFamily="66" charset="0"/>
                        </a:rPr>
                        <a:t>Atención al cliente 976 20 70 60 </a:t>
                      </a:r>
                    </a:p>
                    <a:p>
                      <a:pPr algn="just">
                        <a:lnSpc>
                          <a:spcPct val="115000"/>
                        </a:lnSpc>
                        <a:spcAft>
                          <a:spcPts val="0"/>
                        </a:spcAft>
                      </a:pPr>
                      <a:r>
                        <a:rPr lang="es-ES" sz="900" u="sng" dirty="0">
                          <a:solidFill>
                            <a:schemeClr val="tx1"/>
                          </a:solidFill>
                          <a:effectLst/>
                          <a:latin typeface="Comic Sans MS" pitchFamily="66" charset="0"/>
                          <a:hlinkClick r:id="rId2"/>
                        </a:rPr>
                        <a:t>www.recogidadeanimales.es</a:t>
                      </a:r>
                      <a:r>
                        <a:rPr lang="es-ES" sz="900" dirty="0">
                          <a:solidFill>
                            <a:schemeClr val="tx1"/>
                          </a:solidFill>
                          <a:effectLst/>
                          <a:latin typeface="Comic Sans MS" pitchFamily="66" charset="0"/>
                        </a:rPr>
                        <a:t> </a:t>
                      </a:r>
                    </a:p>
                  </a:txBody>
                  <a:tcPr marL="68116" marR="68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
                          <a:schemeClr val="bg2">
                            <a:lumMod val="75000"/>
                          </a:schemeClr>
                        </a:gs>
                        <a:gs pos="27000">
                          <a:schemeClr val="accent1">
                            <a:tint val="44500"/>
                            <a:satMod val="160000"/>
                          </a:schemeClr>
                        </a:gs>
                        <a:gs pos="100000">
                          <a:schemeClr val="accent1">
                            <a:tint val="23500"/>
                            <a:satMod val="160000"/>
                          </a:schemeClr>
                        </a:gs>
                      </a:gsLst>
                      <a:lin ang="5400000" scaled="0"/>
                    </a:gradFill>
                  </a:tcPr>
                </a:tc>
              </a:tr>
              <a:tr h="817327">
                <a:tc>
                  <a:txBody>
                    <a:bodyPr/>
                    <a:lstStyle/>
                    <a:p>
                      <a:pPr algn="ctr">
                        <a:lnSpc>
                          <a:spcPct val="115000"/>
                        </a:lnSpc>
                        <a:spcAft>
                          <a:spcPts val="0"/>
                        </a:spcAft>
                      </a:pPr>
                      <a:r>
                        <a:rPr lang="es-ES" sz="1200" dirty="0">
                          <a:solidFill>
                            <a:schemeClr val="tx2"/>
                          </a:solidFill>
                          <a:effectLst/>
                          <a:latin typeface="Comic Sans MS" pitchFamily="66" charset="0"/>
                        </a:rPr>
                        <a:t>Estiércol</a:t>
                      </a:r>
                      <a:endParaRPr lang="es-ES" sz="1200" dirty="0">
                        <a:solidFill>
                          <a:schemeClr val="tx2"/>
                        </a:solidFill>
                        <a:effectLst/>
                        <a:latin typeface="Comic Sans MS" pitchFamily="66" charset="0"/>
                        <a:ea typeface="Calibri"/>
                        <a:cs typeface="Times New Roman"/>
                      </a:endParaRPr>
                    </a:p>
                  </a:txBody>
                  <a:tcPr marL="68116" marR="681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
                          <a:schemeClr val="bg2">
                            <a:lumMod val="75000"/>
                          </a:schemeClr>
                        </a:gs>
                        <a:gs pos="27000">
                          <a:schemeClr val="accent1">
                            <a:tint val="44500"/>
                            <a:satMod val="160000"/>
                          </a:schemeClr>
                        </a:gs>
                        <a:gs pos="100000">
                          <a:schemeClr val="accent1">
                            <a:tint val="23500"/>
                            <a:satMod val="160000"/>
                          </a:schemeClr>
                        </a:gs>
                      </a:gsLst>
                      <a:lin ang="5400000" scaled="0"/>
                    </a:gradFill>
                  </a:tcPr>
                </a:tc>
                <a:tc>
                  <a:txBody>
                    <a:bodyPr/>
                    <a:lstStyle/>
                    <a:p>
                      <a:pPr algn="just">
                        <a:lnSpc>
                          <a:spcPct val="115000"/>
                        </a:lnSpc>
                        <a:spcAft>
                          <a:spcPts val="0"/>
                        </a:spcAft>
                      </a:pPr>
                      <a:r>
                        <a:rPr lang="es-ES" sz="900" dirty="0">
                          <a:solidFill>
                            <a:schemeClr val="tx1"/>
                          </a:solidFill>
                          <a:effectLst/>
                          <a:latin typeface="Comic Sans MS" pitchFamily="66" charset="0"/>
                        </a:rPr>
                        <a:t>Si se quieren utilizar los estiércoles como abono orgánico-mineral o su tratamiento para la generación de compost existe la posibilidad de que sea un Centro de Gestión de Estiércoles quién se encargue de recogerlos en las explotaciones y del posterior tratamiento y valorización. </a:t>
                      </a:r>
                    </a:p>
                    <a:p>
                      <a:pPr algn="just">
                        <a:lnSpc>
                          <a:spcPct val="115000"/>
                        </a:lnSpc>
                        <a:spcAft>
                          <a:spcPts val="0"/>
                        </a:spcAft>
                      </a:pPr>
                      <a:r>
                        <a:rPr lang="es-ES" sz="900" dirty="0">
                          <a:solidFill>
                            <a:schemeClr val="tx1"/>
                          </a:solidFill>
                          <a:effectLst/>
                          <a:latin typeface="Comic Sans MS" pitchFamily="66" charset="0"/>
                        </a:rPr>
                        <a:t>Estos centros deben estar autorizados y registrados como tales en el Departamento de Agricultura, Ganadería y Medio Ambiente del Gobierno de Aragón. </a:t>
                      </a:r>
                      <a:endParaRPr lang="es-ES" sz="900" dirty="0">
                        <a:solidFill>
                          <a:schemeClr val="tx1"/>
                        </a:solidFill>
                        <a:effectLst/>
                        <a:latin typeface="Comic Sans MS" pitchFamily="66" charset="0"/>
                        <a:ea typeface="Calibri"/>
                        <a:cs typeface="Times New Roman"/>
                      </a:endParaRPr>
                    </a:p>
                  </a:txBody>
                  <a:tcPr marL="68116" marR="68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
                          <a:schemeClr val="bg2">
                            <a:lumMod val="75000"/>
                          </a:schemeClr>
                        </a:gs>
                        <a:gs pos="27000">
                          <a:schemeClr val="accent1">
                            <a:tint val="44500"/>
                            <a:satMod val="160000"/>
                          </a:schemeClr>
                        </a:gs>
                        <a:gs pos="100000">
                          <a:schemeClr val="accent1">
                            <a:tint val="23500"/>
                            <a:satMod val="160000"/>
                          </a:schemeClr>
                        </a:gs>
                      </a:gsLst>
                      <a:lin ang="5400000" scaled="0"/>
                    </a:gradFill>
                  </a:tcPr>
                </a:tc>
              </a:tr>
              <a:tr h="1054881">
                <a:tc>
                  <a:txBody>
                    <a:bodyPr/>
                    <a:lstStyle/>
                    <a:p>
                      <a:pPr algn="ctr">
                        <a:lnSpc>
                          <a:spcPct val="115000"/>
                        </a:lnSpc>
                        <a:spcAft>
                          <a:spcPts val="0"/>
                        </a:spcAft>
                      </a:pPr>
                      <a:r>
                        <a:rPr lang="es-ES" sz="1200" dirty="0">
                          <a:solidFill>
                            <a:schemeClr val="tx2"/>
                          </a:solidFill>
                          <a:effectLst/>
                          <a:latin typeface="Comic Sans MS" pitchFamily="66" charset="0"/>
                        </a:rPr>
                        <a:t>Zoosanitarios y subproductos </a:t>
                      </a:r>
                      <a:endParaRPr lang="es-ES" sz="1200" dirty="0">
                        <a:solidFill>
                          <a:schemeClr val="tx2"/>
                        </a:solidFill>
                        <a:effectLst/>
                        <a:latin typeface="Comic Sans MS" pitchFamily="66" charset="0"/>
                        <a:ea typeface="Calibri"/>
                        <a:cs typeface="Times New Roman"/>
                      </a:endParaRPr>
                    </a:p>
                  </a:txBody>
                  <a:tcPr marL="68116" marR="681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
                          <a:schemeClr val="bg2">
                            <a:lumMod val="75000"/>
                          </a:schemeClr>
                        </a:gs>
                        <a:gs pos="27000">
                          <a:schemeClr val="accent1">
                            <a:tint val="44500"/>
                            <a:satMod val="160000"/>
                          </a:schemeClr>
                        </a:gs>
                        <a:gs pos="100000">
                          <a:schemeClr val="accent1">
                            <a:tint val="23500"/>
                            <a:satMod val="160000"/>
                          </a:schemeClr>
                        </a:gs>
                      </a:gsLst>
                      <a:lin ang="5400000" scaled="0"/>
                    </a:gradFill>
                  </a:tcPr>
                </a:tc>
                <a:tc>
                  <a:txBody>
                    <a:bodyPr/>
                    <a:lstStyle/>
                    <a:p>
                      <a:pPr algn="just">
                        <a:lnSpc>
                          <a:spcPct val="115000"/>
                        </a:lnSpc>
                        <a:spcAft>
                          <a:spcPts val="0"/>
                        </a:spcAft>
                      </a:pPr>
                      <a:r>
                        <a:rPr lang="es-ES" sz="900" dirty="0">
                          <a:solidFill>
                            <a:schemeClr val="tx1"/>
                          </a:solidFill>
                          <a:effectLst/>
                          <a:latin typeface="Comic Sans MS" pitchFamily="66" charset="0"/>
                        </a:rPr>
                        <a:t>Existen dos posibilidades: </a:t>
                      </a:r>
                    </a:p>
                    <a:p>
                      <a:pPr marL="342900" lvl="0" indent="-342900" algn="just">
                        <a:lnSpc>
                          <a:spcPct val="115000"/>
                        </a:lnSpc>
                        <a:spcAft>
                          <a:spcPts val="0"/>
                        </a:spcAft>
                        <a:buFont typeface="+mj-lt"/>
                        <a:buAutoNum type="arabicParenR"/>
                      </a:pPr>
                      <a:r>
                        <a:rPr lang="es-ES" sz="900" dirty="0">
                          <a:solidFill>
                            <a:schemeClr val="tx1"/>
                          </a:solidFill>
                          <a:effectLst/>
                          <a:latin typeface="Comic Sans MS" pitchFamily="66" charset="0"/>
                        </a:rPr>
                        <a:t>Entrega directa a un Centro de Recogida y Transferencia  (C.R.T)</a:t>
                      </a:r>
                    </a:p>
                    <a:p>
                      <a:pPr marL="342900" lvl="0" indent="-342900" algn="just">
                        <a:lnSpc>
                          <a:spcPct val="115000"/>
                        </a:lnSpc>
                        <a:spcAft>
                          <a:spcPts val="0"/>
                        </a:spcAft>
                        <a:buFont typeface="+mj-lt"/>
                        <a:buAutoNum type="arabicParenR"/>
                      </a:pPr>
                      <a:r>
                        <a:rPr lang="es-ES" sz="900" dirty="0">
                          <a:solidFill>
                            <a:schemeClr val="tx1"/>
                          </a:solidFill>
                          <a:effectLst/>
                          <a:latin typeface="Comic Sans MS" pitchFamily="66" charset="0"/>
                        </a:rPr>
                        <a:t>Utilizar una red de almacenamiento intermedio (puntos de titularidad municipal, que existen en cada una de las Comarcas). </a:t>
                      </a:r>
                    </a:p>
                    <a:p>
                      <a:pPr algn="just">
                        <a:lnSpc>
                          <a:spcPct val="115000"/>
                        </a:lnSpc>
                        <a:spcAft>
                          <a:spcPts val="0"/>
                        </a:spcAft>
                      </a:pPr>
                      <a:r>
                        <a:rPr lang="es-ES" sz="900" dirty="0">
                          <a:solidFill>
                            <a:schemeClr val="tx1"/>
                          </a:solidFill>
                          <a:effectLst/>
                          <a:latin typeface="Comic Sans MS" pitchFamily="66" charset="0"/>
                        </a:rPr>
                        <a:t>En ambos casos la frecuencia de recogida no puede superar los 6 meses y se debe conservar el recibo de cesión de residuos para demostrar la correcta gestión en caso de inspección. </a:t>
                      </a:r>
                      <a:endParaRPr lang="es-ES" sz="900" dirty="0">
                        <a:solidFill>
                          <a:schemeClr val="tx1"/>
                        </a:solidFill>
                        <a:effectLst/>
                        <a:latin typeface="Comic Sans MS" pitchFamily="66" charset="0"/>
                        <a:ea typeface="Calibri"/>
                        <a:cs typeface="Times New Roman"/>
                      </a:endParaRPr>
                    </a:p>
                  </a:txBody>
                  <a:tcPr marL="68116" marR="68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
                          <a:schemeClr val="bg2">
                            <a:lumMod val="75000"/>
                          </a:schemeClr>
                        </a:gs>
                        <a:gs pos="27000">
                          <a:schemeClr val="accent1">
                            <a:tint val="44500"/>
                            <a:satMod val="160000"/>
                          </a:schemeClr>
                        </a:gs>
                        <a:gs pos="100000">
                          <a:schemeClr val="accent1">
                            <a:tint val="23500"/>
                            <a:satMod val="160000"/>
                          </a:schemeClr>
                        </a:gs>
                      </a:gsLst>
                      <a:lin ang="5400000" scaled="0"/>
                    </a:gradFill>
                  </a:tcPr>
                </a:tc>
              </a:tr>
            </a:tbl>
          </a:graphicData>
        </a:graphic>
      </p:graphicFrame>
      <p:sp>
        <p:nvSpPr>
          <p:cNvPr id="2" name="1 Marcador de número de diapositiva"/>
          <p:cNvSpPr>
            <a:spLocks noGrp="1"/>
          </p:cNvSpPr>
          <p:nvPr>
            <p:ph type="sldNum" sz="quarter" idx="12"/>
          </p:nvPr>
        </p:nvSpPr>
        <p:spPr/>
        <p:txBody>
          <a:bodyPr/>
          <a:lstStyle/>
          <a:p>
            <a:fld id="{7CE80CD3-30BC-4483-9D44-C7BBE6F797AC}" type="slidenum">
              <a:rPr lang="es-ES" smtClean="0"/>
              <a:pPr/>
              <a:t>18</a:t>
            </a:fld>
            <a:endParaRPr lang="es-ES"/>
          </a:p>
        </p:txBody>
      </p:sp>
      <p:sp>
        <p:nvSpPr>
          <p:cNvPr id="7" name="1 Título"/>
          <p:cNvSpPr txBox="1">
            <a:spLocks/>
          </p:cNvSpPr>
          <p:nvPr/>
        </p:nvSpPr>
        <p:spPr>
          <a:xfrm>
            <a:off x="0" y="1"/>
            <a:ext cx="9060559" cy="692695"/>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s-ES" sz="1700" dirty="0" smtClean="0">
              <a:solidFill>
                <a:schemeClr val="tx2"/>
              </a:solidFill>
              <a:latin typeface="Comic Sans MS" pitchFamily="66" charset="0"/>
            </a:endParaRPr>
          </a:p>
          <a:p>
            <a:pPr algn="r"/>
            <a:r>
              <a:rPr lang="es-ES" sz="2700" b="1" dirty="0" smtClean="0">
                <a:solidFill>
                  <a:schemeClr val="accent2"/>
                </a:solidFill>
                <a:latin typeface="Comic Sans MS" pitchFamily="66" charset="0"/>
              </a:rPr>
              <a:t>Contrato de Gestión de Residuos. </a:t>
            </a:r>
            <a:r>
              <a:rPr lang="es-ES" sz="2700" dirty="0" smtClean="0">
                <a:solidFill>
                  <a:schemeClr val="tx2"/>
                </a:solidFill>
                <a:latin typeface="Comic Sans MS" pitchFamily="66" charset="0"/>
              </a:rPr>
              <a:t>CUESTIONES ADMINISTRATIVAS</a:t>
            </a:r>
            <a:r>
              <a:rPr lang="es-ES" sz="27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13620114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4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48643" y="908720"/>
            <a:ext cx="8363272" cy="5517232"/>
          </a:xfrm>
        </p:spPr>
        <p:txBody>
          <a:bodyPr>
            <a:normAutofit lnSpcReduction="10000"/>
          </a:bodyPr>
          <a:lstStyle/>
          <a:p>
            <a:pPr marL="0" indent="0" algn="ctr">
              <a:buNone/>
            </a:pPr>
            <a:r>
              <a:rPr lang="es-ES" sz="1400" dirty="0">
                <a:latin typeface="Comic Sans MS" pitchFamily="66" charset="0"/>
              </a:rPr>
              <a:t>Real Decreto 479/2004, de 26 de marzo, por el que se establece y regula el Registro general de Explotaciones ganaderas. </a:t>
            </a:r>
            <a:endParaRPr lang="es-ES" sz="1400" dirty="0" smtClean="0">
              <a:latin typeface="Comic Sans MS" pitchFamily="66" charset="0"/>
            </a:endParaRPr>
          </a:p>
          <a:p>
            <a:pPr marL="0" indent="0" algn="ctr">
              <a:buNone/>
            </a:pPr>
            <a:endParaRPr lang="es-ES" sz="1400" dirty="0">
              <a:latin typeface="Comic Sans MS" pitchFamily="66" charset="0"/>
            </a:endParaRPr>
          </a:p>
          <a:p>
            <a:pPr marL="0" indent="0" algn="ctr">
              <a:buNone/>
            </a:pPr>
            <a:r>
              <a:rPr lang="es-ES" sz="1400" dirty="0">
                <a:latin typeface="Comic Sans MS" pitchFamily="66" charset="0"/>
              </a:rPr>
              <a:t>Ley 8/2003 de Sanidad Animal (art.38) obliga a que todas las explotaciones de animales deben estar registradas en la Comunidad Autónoma en que radiquen, y los datos básicos de estos registros serán incluidos en un registro nacional de  carácter imperativo. </a:t>
            </a:r>
            <a:endParaRPr lang="es-ES" sz="1400" dirty="0" smtClean="0">
              <a:latin typeface="Comic Sans MS" pitchFamily="66" charset="0"/>
            </a:endParaRPr>
          </a:p>
          <a:p>
            <a:pPr marL="0" indent="0" algn="ctr">
              <a:buNone/>
            </a:pPr>
            <a:endParaRPr lang="es-ES" sz="2200" dirty="0" smtClean="0">
              <a:latin typeface="Comic Sans MS" pitchFamily="66" charset="0"/>
            </a:endParaRPr>
          </a:p>
          <a:p>
            <a:pPr marL="0" indent="0">
              <a:buNone/>
            </a:pPr>
            <a:r>
              <a:rPr lang="es-ES" sz="2200" dirty="0" smtClean="0">
                <a:solidFill>
                  <a:schemeClr val="tx2"/>
                </a:solidFill>
                <a:latin typeface="Comic Sans MS" pitchFamily="66" charset="0"/>
              </a:rPr>
              <a:t>¿QUÉ ES? </a:t>
            </a:r>
            <a:r>
              <a:rPr lang="es-ES" sz="2200" dirty="0">
                <a:latin typeface="Comic Sans MS" pitchFamily="66" charset="0"/>
              </a:rPr>
              <a:t>u</a:t>
            </a:r>
            <a:r>
              <a:rPr lang="es-ES" sz="2200" dirty="0" smtClean="0">
                <a:latin typeface="Comic Sans MS" pitchFamily="66" charset="0"/>
              </a:rPr>
              <a:t>na </a:t>
            </a:r>
            <a:r>
              <a:rPr lang="es-ES" sz="2200" u="sng" dirty="0" smtClean="0">
                <a:latin typeface="Comic Sans MS" pitchFamily="66" charset="0"/>
              </a:rPr>
              <a:t>BASE DE DATOS.</a:t>
            </a:r>
          </a:p>
          <a:p>
            <a:pPr marL="0" indent="0" algn="ctr">
              <a:buNone/>
            </a:pPr>
            <a:endParaRPr lang="es-ES" sz="1800" dirty="0">
              <a:latin typeface="Comic Sans MS" pitchFamily="66" charset="0"/>
            </a:endParaRPr>
          </a:p>
          <a:p>
            <a:pPr marL="0" indent="0" algn="just">
              <a:buNone/>
            </a:pPr>
            <a:r>
              <a:rPr lang="es-ES" sz="2200" dirty="0" smtClean="0">
                <a:latin typeface="Comic Sans MS" pitchFamily="66" charset="0"/>
              </a:rPr>
              <a:t>	Instrumento </a:t>
            </a:r>
            <a:r>
              <a:rPr lang="es-ES" sz="2200" dirty="0">
                <a:latin typeface="Comic Sans MS" pitchFamily="66" charset="0"/>
              </a:rPr>
              <a:t>adscrito a la Dirección General de </a:t>
            </a:r>
            <a:r>
              <a:rPr lang="es-ES" sz="2200" dirty="0" smtClean="0">
                <a:latin typeface="Comic Sans MS" pitchFamily="66" charset="0"/>
              </a:rPr>
              <a:t>	Ganadería </a:t>
            </a:r>
            <a:r>
              <a:rPr lang="es-ES" sz="2200" dirty="0">
                <a:latin typeface="Comic Sans MS" pitchFamily="66" charset="0"/>
              </a:rPr>
              <a:t>del Ministerio de Agricultura, Alimentación y </a:t>
            </a:r>
            <a:r>
              <a:rPr lang="es-ES" sz="2200" dirty="0" smtClean="0">
                <a:latin typeface="Comic Sans MS" pitchFamily="66" charset="0"/>
              </a:rPr>
              <a:t>	Medio </a:t>
            </a:r>
            <a:r>
              <a:rPr lang="es-ES" sz="2200" dirty="0">
                <a:latin typeface="Comic Sans MS" pitchFamily="66" charset="0"/>
              </a:rPr>
              <a:t>Ambiente</a:t>
            </a:r>
            <a:r>
              <a:rPr lang="es-ES" sz="2200" dirty="0" smtClean="0">
                <a:latin typeface="Comic Sans MS" pitchFamily="66" charset="0"/>
              </a:rPr>
              <a:t>.</a:t>
            </a:r>
          </a:p>
          <a:p>
            <a:pPr marL="0" indent="0" algn="just">
              <a:buNone/>
            </a:pPr>
            <a:endParaRPr lang="es-ES" sz="2200" dirty="0" smtClean="0">
              <a:latin typeface="Comic Sans MS" pitchFamily="66" charset="0"/>
            </a:endParaRPr>
          </a:p>
          <a:p>
            <a:pPr marL="0" indent="0" algn="just">
              <a:buNone/>
            </a:pPr>
            <a:endParaRPr lang="es-ES" sz="2200" dirty="0" smtClean="0">
              <a:latin typeface="Comic Sans MS" pitchFamily="66" charset="0"/>
            </a:endParaRPr>
          </a:p>
          <a:p>
            <a:pPr marL="0" indent="0" algn="just">
              <a:buNone/>
            </a:pPr>
            <a:endParaRPr lang="es-ES" sz="2200" dirty="0" smtClean="0">
              <a:latin typeface="Comic Sans MS" pitchFamily="66" charset="0"/>
            </a:endParaRPr>
          </a:p>
          <a:p>
            <a:pPr marL="0" indent="0" algn="just">
              <a:buNone/>
            </a:pPr>
            <a:endParaRPr lang="es-ES" sz="2200" dirty="0">
              <a:latin typeface="Comic Sans MS" pitchFamily="66" charset="0"/>
            </a:endParaRPr>
          </a:p>
          <a:p>
            <a:pPr marL="0" indent="0" algn="just">
              <a:buNone/>
            </a:pPr>
            <a:r>
              <a:rPr lang="es-ES" sz="2200" dirty="0" smtClean="0">
                <a:latin typeface="Comic Sans MS" pitchFamily="66" charset="0"/>
              </a:rPr>
              <a:t>	Existe </a:t>
            </a:r>
            <a:r>
              <a:rPr lang="es-ES" sz="2200" dirty="0">
                <a:latin typeface="Comic Sans MS" pitchFamily="66" charset="0"/>
              </a:rPr>
              <a:t>una sección dentro del Registro General relativa </a:t>
            </a:r>
            <a:r>
              <a:rPr lang="es-ES" sz="2200" dirty="0" smtClean="0">
                <a:latin typeface="Comic Sans MS" pitchFamily="66" charset="0"/>
              </a:rPr>
              <a:t>	a </a:t>
            </a:r>
            <a:r>
              <a:rPr lang="es-ES" sz="2200" dirty="0">
                <a:latin typeface="Comic Sans MS" pitchFamily="66" charset="0"/>
              </a:rPr>
              <a:t>explotaciones ovinas y caprinas. </a:t>
            </a:r>
          </a:p>
        </p:txBody>
      </p:sp>
      <p:sp>
        <p:nvSpPr>
          <p:cNvPr id="2" name="1 CuadroTexto"/>
          <p:cNvSpPr txBox="1"/>
          <p:nvPr/>
        </p:nvSpPr>
        <p:spPr>
          <a:xfrm>
            <a:off x="4139952" y="4087111"/>
            <a:ext cx="4645024" cy="1384995"/>
          </a:xfrm>
          <a:prstGeom prst="rect">
            <a:avLst/>
          </a:prstGeom>
          <a:solidFill>
            <a:schemeClr val="accent3">
              <a:alpha val="60000"/>
            </a:schemeClr>
          </a:solidFill>
          <a:ln>
            <a:noFill/>
          </a:ln>
        </p:spPr>
        <p:txBody>
          <a:bodyPr wrap="square" rtlCol="0">
            <a:spAutoFit/>
          </a:bodyPr>
          <a:lstStyle/>
          <a:p>
            <a:pPr algn="just"/>
            <a:r>
              <a:rPr lang="es-ES" sz="1050" b="1" dirty="0" smtClean="0">
                <a:solidFill>
                  <a:schemeClr val="tx2"/>
                </a:solidFill>
                <a:latin typeface="Comic Sans MS" pitchFamily="66" charset="0"/>
              </a:rPr>
              <a:t>Ministerio de Agricultura, Alimentación y Medio Ambiente.</a:t>
            </a:r>
          </a:p>
          <a:p>
            <a:pPr algn="just"/>
            <a:r>
              <a:rPr lang="es-ES" sz="1050" dirty="0">
                <a:solidFill>
                  <a:schemeClr val="tx2"/>
                </a:solidFill>
                <a:latin typeface="Comic Sans MS" pitchFamily="66" charset="0"/>
              </a:rPr>
              <a:t>Dirección General de Recursos agrícolas y ganaderos.</a:t>
            </a:r>
          </a:p>
          <a:p>
            <a:pPr algn="just"/>
            <a:r>
              <a:rPr lang="es-ES" sz="1050" u="sng" dirty="0" smtClean="0">
                <a:latin typeface="Comic Sans MS" pitchFamily="66" charset="0"/>
              </a:rPr>
              <a:t>Subdirección general de Explotaciones y Sistemas de trazabilidad de los recursos agrícolas y ganaderos. </a:t>
            </a:r>
          </a:p>
          <a:p>
            <a:pPr algn="just"/>
            <a:endParaRPr lang="es-ES" sz="1050" dirty="0" smtClean="0">
              <a:latin typeface="Comic Sans MS" pitchFamily="66" charset="0"/>
            </a:endParaRPr>
          </a:p>
          <a:p>
            <a:pPr algn="just"/>
            <a:r>
              <a:rPr lang="es-ES" sz="1050" dirty="0" smtClean="0">
                <a:latin typeface="Comic Sans MS" pitchFamily="66" charset="0"/>
              </a:rPr>
              <a:t>C/ Alfonso XII, 62, 2ª planta.</a:t>
            </a:r>
          </a:p>
          <a:p>
            <a:pPr algn="just"/>
            <a:r>
              <a:rPr lang="es-ES" sz="1050" dirty="0" smtClean="0">
                <a:latin typeface="Comic Sans MS" pitchFamily="66" charset="0"/>
              </a:rPr>
              <a:t>28014 Madrid </a:t>
            </a:r>
          </a:p>
          <a:p>
            <a:pPr algn="just"/>
            <a:r>
              <a:rPr lang="es-ES" sz="1050" dirty="0" smtClean="0">
                <a:latin typeface="Comic Sans MS" pitchFamily="66" charset="0"/>
              </a:rPr>
              <a:t>TF: +34 91 347 6919 </a:t>
            </a:r>
            <a:endParaRPr lang="es-ES" sz="1050" dirty="0">
              <a:latin typeface="Comic Sans MS" pitchFamily="66" charset="0"/>
            </a:endParaRPr>
          </a:p>
        </p:txBody>
      </p:sp>
      <p:sp>
        <p:nvSpPr>
          <p:cNvPr id="5" name="4 Marcador de número de diapositiva"/>
          <p:cNvSpPr>
            <a:spLocks noGrp="1"/>
          </p:cNvSpPr>
          <p:nvPr>
            <p:ph type="sldNum" sz="quarter" idx="12"/>
          </p:nvPr>
        </p:nvSpPr>
        <p:spPr/>
        <p:txBody>
          <a:bodyPr/>
          <a:lstStyle/>
          <a:p>
            <a:fld id="{7CE80CD3-30BC-4483-9D44-C7BBE6F797AC}" type="slidenum">
              <a:rPr lang="es-ES" smtClean="0"/>
              <a:pPr/>
              <a:t>19</a:t>
            </a:fld>
            <a:endParaRPr lang="es-ES"/>
          </a:p>
        </p:txBody>
      </p:sp>
      <p:sp>
        <p:nvSpPr>
          <p:cNvPr id="7" name="1 Título"/>
          <p:cNvSpPr txBox="1">
            <a:spLocks/>
          </p:cNvSpPr>
          <p:nvPr/>
        </p:nvSpPr>
        <p:spPr>
          <a:xfrm>
            <a:off x="0" y="1"/>
            <a:ext cx="9060559" cy="692695"/>
          </a:xfrm>
          <a:prstGeom prst="rect">
            <a:avLst/>
          </a:prstGeom>
        </p:spPr>
        <p:txBody>
          <a:bodyPr vert="horz" lIns="91440" tIns="45720" rIns="91440" bIns="45720" rtlCol="0" anchor="ctr">
            <a:normAutofit fontScale="3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s-ES" sz="1700" dirty="0" smtClean="0">
              <a:solidFill>
                <a:schemeClr val="tx2"/>
              </a:solidFill>
              <a:latin typeface="Comic Sans MS" pitchFamily="66" charset="0"/>
            </a:endParaRPr>
          </a:p>
          <a:p>
            <a:pPr algn="r"/>
            <a:r>
              <a:rPr lang="es-ES" sz="4800" b="1" dirty="0" smtClean="0">
                <a:solidFill>
                  <a:schemeClr val="accent2"/>
                </a:solidFill>
                <a:latin typeface="Comic Sans MS" pitchFamily="66" charset="0"/>
              </a:rPr>
              <a:t>Registro General de Explotaciones Ganaderas</a:t>
            </a:r>
            <a:r>
              <a:rPr lang="es-ES" sz="4300" b="1" dirty="0" smtClean="0">
                <a:solidFill>
                  <a:schemeClr val="accent2"/>
                </a:solidFill>
                <a:latin typeface="Comic Sans MS" pitchFamily="66" charset="0"/>
              </a:rPr>
              <a:t>. </a:t>
            </a:r>
            <a:r>
              <a:rPr lang="es-ES" sz="4300" dirty="0" smtClean="0">
                <a:solidFill>
                  <a:schemeClr val="tx2"/>
                </a:solidFill>
                <a:latin typeface="Comic Sans MS" pitchFamily="66" charset="0"/>
              </a:rPr>
              <a:t>CUESTIONES ADMINISTRATIVAS</a:t>
            </a:r>
            <a:r>
              <a:rPr lang="es-ES" sz="4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___________________________________________________________________________________________________________________________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16699717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63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0"/>
            <a:ext cx="8676456" cy="6858000"/>
          </a:xfrm>
          <a:solidFill>
            <a:schemeClr val="bg1"/>
          </a:solidFill>
        </p:spPr>
        <p:txBody>
          <a:bodyPr>
            <a:normAutofit fontScale="47500" lnSpcReduction="20000"/>
          </a:bodyPr>
          <a:lstStyle/>
          <a:p>
            <a:pPr marL="0" indent="0">
              <a:buNone/>
            </a:pPr>
            <a:r>
              <a:rPr lang="es-ES" sz="3100" dirty="0" smtClean="0">
                <a:latin typeface="Arial" pitchFamily="34" charset="0"/>
                <a:cs typeface="Arial" pitchFamily="34" charset="0"/>
              </a:rPr>
              <a:t>   </a:t>
            </a:r>
          </a:p>
          <a:p>
            <a:pPr marL="0" indent="0">
              <a:buNone/>
            </a:pPr>
            <a:r>
              <a:rPr lang="es-ES" sz="3100" dirty="0">
                <a:solidFill>
                  <a:schemeClr val="accent6"/>
                </a:solidFill>
                <a:latin typeface="Arial" pitchFamily="34" charset="0"/>
                <a:cs typeface="Arial" pitchFamily="34" charset="0"/>
              </a:rPr>
              <a:t> </a:t>
            </a:r>
            <a:r>
              <a:rPr lang="es-ES" sz="3100" dirty="0" smtClean="0">
                <a:solidFill>
                  <a:schemeClr val="accent6"/>
                </a:solidFill>
                <a:latin typeface="Arial" pitchFamily="34" charset="0"/>
                <a:cs typeface="Arial" pitchFamily="34" charset="0"/>
              </a:rPr>
              <a:t> 							</a:t>
            </a:r>
            <a:r>
              <a:rPr lang="es-ES_tradnl" sz="6500" dirty="0">
                <a:solidFill>
                  <a:schemeClr val="accent6"/>
                </a:solidFill>
                <a:latin typeface="Comic Sans MS" pitchFamily="66" charset="0"/>
                <a:cs typeface="Arial" pitchFamily="34" charset="0"/>
              </a:rPr>
              <a:t>Í</a:t>
            </a:r>
            <a:r>
              <a:rPr lang="es-ES_tradnl" sz="6500" dirty="0" smtClean="0">
                <a:solidFill>
                  <a:schemeClr val="accent6"/>
                </a:solidFill>
                <a:latin typeface="Comic Sans MS" pitchFamily="66" charset="0"/>
                <a:cs typeface="Arial" pitchFamily="34" charset="0"/>
              </a:rPr>
              <a:t>NDICE</a:t>
            </a:r>
            <a:endParaRPr lang="es-ES" sz="6500" dirty="0" smtClean="0">
              <a:solidFill>
                <a:schemeClr val="accent6"/>
              </a:solidFill>
              <a:latin typeface="Comic Sans MS" pitchFamily="66" charset="0"/>
              <a:cs typeface="Arial" pitchFamily="34" charset="0"/>
            </a:endParaRPr>
          </a:p>
          <a:p>
            <a:pPr marL="0" indent="0">
              <a:buNone/>
            </a:pPr>
            <a:endParaRPr lang="es-ES" sz="3100" dirty="0">
              <a:latin typeface="Comic Sans MS" pitchFamily="66" charset="0"/>
              <a:cs typeface="Arial" pitchFamily="34" charset="0"/>
            </a:endParaRPr>
          </a:p>
          <a:p>
            <a:pPr marL="0" indent="0">
              <a:buNone/>
            </a:pPr>
            <a:r>
              <a:rPr lang="es-ES" sz="3100" dirty="0" smtClean="0">
                <a:latin typeface="Comic Sans MS" pitchFamily="66" charset="0"/>
                <a:cs typeface="Arial" pitchFamily="34" charset="0"/>
              </a:rPr>
              <a:t>PRESENTACIÓN 					 3</a:t>
            </a:r>
          </a:p>
          <a:p>
            <a:pPr marL="0" indent="0">
              <a:buNone/>
            </a:pPr>
            <a:endParaRPr lang="es-ES" sz="3100" dirty="0" smtClean="0">
              <a:latin typeface="Comic Sans MS" pitchFamily="66" charset="0"/>
              <a:cs typeface="Arial" pitchFamily="34" charset="0"/>
            </a:endParaRPr>
          </a:p>
          <a:p>
            <a:pPr marL="0" indent="0">
              <a:buNone/>
            </a:pPr>
            <a:r>
              <a:rPr lang="es-ES" sz="3100" dirty="0" smtClean="0">
                <a:latin typeface="Comic Sans MS" pitchFamily="66" charset="0"/>
                <a:cs typeface="Arial" pitchFamily="34" charset="0"/>
              </a:rPr>
              <a:t>INTRODUCCIÓN</a:t>
            </a:r>
            <a:r>
              <a:rPr lang="es-ES" sz="3100" dirty="0">
                <a:latin typeface="Comic Sans MS" pitchFamily="66" charset="0"/>
                <a:cs typeface="Arial" pitchFamily="34" charset="0"/>
              </a:rPr>
              <a:t>	</a:t>
            </a:r>
            <a:r>
              <a:rPr lang="es-ES" sz="3100" dirty="0" smtClean="0">
                <a:latin typeface="Comic Sans MS" pitchFamily="66" charset="0"/>
                <a:cs typeface="Arial" pitchFamily="34" charset="0"/>
              </a:rPr>
              <a:t>				 5</a:t>
            </a:r>
          </a:p>
          <a:p>
            <a:pPr marL="0" indent="0">
              <a:buNone/>
            </a:pPr>
            <a:endParaRPr lang="es-ES" sz="3100" dirty="0" smtClean="0">
              <a:latin typeface="Comic Sans MS" pitchFamily="66" charset="0"/>
              <a:cs typeface="Arial" pitchFamily="34" charset="0"/>
            </a:endParaRPr>
          </a:p>
          <a:p>
            <a:pPr marL="0" indent="0">
              <a:buNone/>
            </a:pPr>
            <a:r>
              <a:rPr lang="es-ES" sz="3100" dirty="0" smtClean="0">
                <a:latin typeface="Comic Sans MS" pitchFamily="66" charset="0"/>
                <a:cs typeface="Arial" pitchFamily="34" charset="0"/>
              </a:rPr>
              <a:t>1. CUESTIONES ADMINISTRATIVAS	 		9</a:t>
            </a:r>
          </a:p>
          <a:p>
            <a:pPr marL="514350" indent="-514350">
              <a:buAutoNum type="arabicPeriod"/>
            </a:pPr>
            <a:endParaRPr lang="es-ES" sz="3100" dirty="0" smtClean="0">
              <a:latin typeface="Comic Sans MS" pitchFamily="66" charset="0"/>
              <a:cs typeface="Arial" pitchFamily="34" charset="0"/>
            </a:endParaRPr>
          </a:p>
          <a:p>
            <a:pPr marL="0" indent="0">
              <a:buNone/>
            </a:pPr>
            <a:r>
              <a:rPr lang="es-ES" sz="3100" dirty="0" smtClean="0">
                <a:latin typeface="Comic Sans MS" pitchFamily="66" charset="0"/>
                <a:cs typeface="Arial" pitchFamily="34" charset="0"/>
              </a:rPr>
              <a:t>2. AYUDAS					25</a:t>
            </a:r>
          </a:p>
          <a:p>
            <a:pPr marL="0" indent="0">
              <a:buNone/>
            </a:pPr>
            <a:endParaRPr lang="es-ES" sz="3100" dirty="0" smtClean="0">
              <a:latin typeface="Comic Sans MS" pitchFamily="66" charset="0"/>
              <a:cs typeface="Arial" pitchFamily="34" charset="0"/>
            </a:endParaRPr>
          </a:p>
          <a:p>
            <a:pPr marL="0" indent="0">
              <a:buNone/>
            </a:pPr>
            <a:r>
              <a:rPr lang="es-ES" sz="3100" dirty="0" smtClean="0">
                <a:latin typeface="Comic Sans MS" pitchFamily="66" charset="0"/>
                <a:cs typeface="Arial" pitchFamily="34" charset="0"/>
              </a:rPr>
              <a:t>3.RECURSOS FORMATIVOS	   			36</a:t>
            </a:r>
          </a:p>
          <a:p>
            <a:pPr marL="0" indent="0">
              <a:buNone/>
            </a:pPr>
            <a:endParaRPr lang="es-ES" sz="3100" dirty="0" smtClean="0">
              <a:latin typeface="Comic Sans MS" pitchFamily="66" charset="0"/>
              <a:cs typeface="Arial" pitchFamily="34" charset="0"/>
            </a:endParaRPr>
          </a:p>
          <a:p>
            <a:pPr marL="0" indent="0">
              <a:buNone/>
            </a:pPr>
            <a:r>
              <a:rPr lang="es-ES" sz="3100" dirty="0" smtClean="0">
                <a:latin typeface="Comic Sans MS" pitchFamily="66" charset="0"/>
                <a:cs typeface="Arial" pitchFamily="34" charset="0"/>
              </a:rPr>
              <a:t>4. GESTIÓN DEL NEGOCIO 				43</a:t>
            </a:r>
          </a:p>
          <a:p>
            <a:pPr marL="0" indent="0" algn="just">
              <a:lnSpc>
                <a:spcPct val="170000"/>
              </a:lnSpc>
              <a:buNone/>
            </a:pPr>
            <a:r>
              <a:rPr lang="es-ES" sz="3100" dirty="0" smtClean="0">
                <a:latin typeface="Comic Sans MS" pitchFamily="66" charset="0"/>
                <a:cs typeface="Arial" pitchFamily="34" charset="0"/>
              </a:rPr>
              <a:t>	4.1 Explotación				47</a:t>
            </a:r>
          </a:p>
          <a:p>
            <a:pPr marL="0" indent="0" algn="just">
              <a:lnSpc>
                <a:spcPct val="170000"/>
              </a:lnSpc>
              <a:buNone/>
            </a:pPr>
            <a:r>
              <a:rPr lang="es-ES" sz="3100" dirty="0" smtClean="0">
                <a:latin typeface="Comic Sans MS" pitchFamily="66" charset="0"/>
                <a:cs typeface="Arial" pitchFamily="34" charset="0"/>
              </a:rPr>
              <a:t>	4.2 Aspectos económicos			55</a:t>
            </a:r>
          </a:p>
          <a:p>
            <a:pPr marL="0" indent="0" algn="just">
              <a:lnSpc>
                <a:spcPct val="170000"/>
              </a:lnSpc>
              <a:buNone/>
            </a:pPr>
            <a:r>
              <a:rPr lang="es-ES" sz="3100" dirty="0" smtClean="0">
                <a:latin typeface="Comic Sans MS" pitchFamily="66" charset="0"/>
                <a:cs typeface="Arial" pitchFamily="34" charset="0"/>
              </a:rPr>
              <a:t>	4.3 Identificación y trazabilidad		59		</a:t>
            </a:r>
          </a:p>
          <a:p>
            <a:pPr marL="0" indent="0" algn="just">
              <a:lnSpc>
                <a:spcPct val="170000"/>
              </a:lnSpc>
              <a:buNone/>
            </a:pPr>
            <a:r>
              <a:rPr lang="es-ES" sz="3100" dirty="0" smtClean="0">
                <a:latin typeface="Comic Sans MS" pitchFamily="66" charset="0"/>
                <a:cs typeface="Arial" pitchFamily="34" charset="0"/>
              </a:rPr>
              <a:t>	4.4 Aspectos sanitarios			66</a:t>
            </a:r>
          </a:p>
          <a:p>
            <a:pPr marL="0" indent="0" algn="just">
              <a:lnSpc>
                <a:spcPct val="170000"/>
              </a:lnSpc>
              <a:buNone/>
            </a:pPr>
            <a:r>
              <a:rPr lang="es-ES" sz="3100" dirty="0" smtClean="0">
                <a:latin typeface="Comic Sans MS" pitchFamily="66" charset="0"/>
                <a:cs typeface="Arial" pitchFamily="34" charset="0"/>
              </a:rPr>
              <a:t>	4.5 Bienestar animal				82</a:t>
            </a:r>
          </a:p>
          <a:p>
            <a:pPr marL="0" indent="0" algn="just">
              <a:lnSpc>
                <a:spcPct val="170000"/>
              </a:lnSpc>
              <a:buNone/>
            </a:pPr>
            <a:r>
              <a:rPr lang="es-ES" sz="3100" dirty="0" smtClean="0">
                <a:latin typeface="Comic Sans MS" pitchFamily="66" charset="0"/>
                <a:cs typeface="Arial" pitchFamily="34" charset="0"/>
              </a:rPr>
              <a:t>	4.6 Aspectos medioambientales		86</a:t>
            </a:r>
          </a:p>
          <a:p>
            <a:pPr marL="0" indent="0" algn="just">
              <a:lnSpc>
                <a:spcPct val="170000"/>
              </a:lnSpc>
              <a:buNone/>
            </a:pPr>
            <a:r>
              <a:rPr lang="es-ES_tradnl" sz="3100" dirty="0" smtClean="0">
                <a:latin typeface="Comic Sans MS" pitchFamily="66" charset="0"/>
                <a:cs typeface="Arial" pitchFamily="34" charset="0"/>
              </a:rPr>
              <a:t>5. COMERCIALIZACIÓN				95</a:t>
            </a:r>
            <a:endParaRPr lang="es-ES" sz="3100" dirty="0" smtClean="0">
              <a:latin typeface="Comic Sans MS" pitchFamily="66" charset="0"/>
              <a:cs typeface="Arial" pitchFamily="34" charset="0"/>
            </a:endParaRPr>
          </a:p>
          <a:p>
            <a:pPr marL="457200" lvl="1" indent="0">
              <a:buNone/>
            </a:pPr>
            <a:r>
              <a:rPr lang="es-ES" dirty="0" smtClean="0"/>
              <a:t> </a:t>
            </a:r>
            <a:endParaRPr lang="es-ES" dirty="0"/>
          </a:p>
        </p:txBody>
      </p:sp>
      <p:sp>
        <p:nvSpPr>
          <p:cNvPr id="4" name="3 Marcador de número de diapositiva"/>
          <p:cNvSpPr>
            <a:spLocks noGrp="1"/>
          </p:cNvSpPr>
          <p:nvPr>
            <p:ph type="sldNum" sz="quarter" idx="12"/>
          </p:nvPr>
        </p:nvSpPr>
        <p:spPr/>
        <p:txBody>
          <a:bodyPr/>
          <a:lstStyle/>
          <a:p>
            <a:fld id="{7CE80CD3-30BC-4483-9D44-C7BBE6F797AC}" type="slidenum">
              <a:rPr lang="es-ES" smtClean="0"/>
              <a:pPr/>
              <a:t>2</a:t>
            </a:fld>
            <a:endParaRPr lang="es-ES"/>
          </a:p>
        </p:txBody>
      </p:sp>
    </p:spTree>
    <p:extLst>
      <p:ext uri="{BB962C8B-B14F-4D97-AF65-F5344CB8AC3E}">
        <p14:creationId xmlns:p14="http://schemas.microsoft.com/office/powerpoint/2010/main" xmlns="" val="41849878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4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908720"/>
            <a:ext cx="8373616" cy="5616624"/>
          </a:xfrm>
        </p:spPr>
        <p:txBody>
          <a:bodyPr>
            <a:normAutofit/>
          </a:bodyPr>
          <a:lstStyle/>
          <a:p>
            <a:pPr marL="0" indent="0" algn="just">
              <a:buNone/>
            </a:pPr>
            <a:r>
              <a:rPr lang="es-ES" sz="1800" dirty="0" smtClean="0">
                <a:latin typeface="Comic Sans MS" pitchFamily="66" charset="0"/>
              </a:rPr>
              <a:t>A </a:t>
            </a:r>
            <a:r>
              <a:rPr lang="es-ES" sz="1800" dirty="0">
                <a:latin typeface="Comic Sans MS" pitchFamily="66" charset="0"/>
              </a:rPr>
              <a:t>los efectos de su inclusión en el Registro general de explotaciones ovinas y caprinas, se establecen las siguientes clasificaciones zootécnicas</a:t>
            </a:r>
            <a:r>
              <a:rPr lang="es-ES" sz="1800" dirty="0" smtClean="0">
                <a:latin typeface="Comic Sans MS" pitchFamily="66" charset="0"/>
              </a:rPr>
              <a:t>.</a:t>
            </a:r>
          </a:p>
          <a:p>
            <a:pPr marL="0" indent="0" algn="just">
              <a:buNone/>
            </a:pPr>
            <a:endParaRPr lang="es-ES_tradnl" sz="1400" dirty="0" smtClean="0">
              <a:latin typeface="Comic Sans MS" pitchFamily="66" charset="0"/>
            </a:endParaRPr>
          </a:p>
          <a:p>
            <a:pPr marL="0" indent="0" algn="just">
              <a:buNone/>
            </a:pPr>
            <a:endParaRPr lang="es-ES" sz="1400" dirty="0">
              <a:latin typeface="Comic Sans MS" pitchFamily="66" charset="0"/>
            </a:endParaRPr>
          </a:p>
          <a:p>
            <a:pPr marL="0" lvl="0" indent="0" algn="just">
              <a:buNone/>
            </a:pPr>
            <a:r>
              <a:rPr lang="es-ES" sz="1400" b="1" dirty="0">
                <a:latin typeface="Comic Sans MS" pitchFamily="66" charset="0"/>
              </a:rPr>
              <a:t>a)</a:t>
            </a:r>
            <a:r>
              <a:rPr lang="es-ES" sz="1400" dirty="0">
                <a:latin typeface="Comic Sans MS" pitchFamily="66" charset="0"/>
              </a:rPr>
              <a:t> </a:t>
            </a:r>
            <a:r>
              <a:rPr lang="es-ES" sz="1400" b="1" u="sng" dirty="0">
                <a:solidFill>
                  <a:schemeClr val="tx2"/>
                </a:solidFill>
                <a:latin typeface="Comic Sans MS" pitchFamily="66" charset="0"/>
              </a:rPr>
              <a:t>Explotaciones de reproducción</a:t>
            </a:r>
            <a:r>
              <a:rPr lang="es-ES" sz="1400" b="1" dirty="0">
                <a:solidFill>
                  <a:schemeClr val="tx2"/>
                </a:solidFill>
                <a:latin typeface="Comic Sans MS" pitchFamily="66" charset="0"/>
              </a:rPr>
              <a:t>: </a:t>
            </a:r>
            <a:r>
              <a:rPr lang="es-ES" sz="1400" dirty="0">
                <a:latin typeface="Comic Sans MS" pitchFamily="66" charset="0"/>
              </a:rPr>
              <a:t>aquellas que disponen de hembras reproductoras, destinadas a la producción de leche o de corderos o cabritos para ser vendidos al destete o ser cebados.</a:t>
            </a:r>
          </a:p>
          <a:p>
            <a:pPr marL="0" indent="0" algn="just">
              <a:buNone/>
            </a:pPr>
            <a:r>
              <a:rPr lang="es-ES" sz="1400" dirty="0">
                <a:latin typeface="Comic Sans MS" pitchFamily="66" charset="0"/>
              </a:rPr>
              <a:t>De acuerdo con su orientación productiva pueden ser:</a:t>
            </a:r>
          </a:p>
          <a:p>
            <a:pPr lvl="1" algn="just"/>
            <a:r>
              <a:rPr lang="es-ES" sz="1400" b="1" dirty="0">
                <a:latin typeface="Comic Sans MS" pitchFamily="66" charset="0"/>
              </a:rPr>
              <a:t>1.º</a:t>
            </a:r>
            <a:r>
              <a:rPr lang="es-ES" sz="1400" dirty="0">
                <a:latin typeface="Comic Sans MS" pitchFamily="66" charset="0"/>
              </a:rPr>
              <a:t> Explotación para producción de leche: la que tiene por objeto la producción y, en su caso, comercialización de leche o productos lácteos, por lo que las ovejas o cabras son sometidas a ordeño con tal finalidad.</a:t>
            </a:r>
          </a:p>
          <a:p>
            <a:pPr lvl="1" algn="just"/>
            <a:r>
              <a:rPr lang="es-ES" sz="1400" b="1" dirty="0">
                <a:latin typeface="Comic Sans MS" pitchFamily="66" charset="0"/>
              </a:rPr>
              <a:t>2.º</a:t>
            </a:r>
            <a:r>
              <a:rPr lang="es-ES" sz="1400" dirty="0">
                <a:latin typeface="Comic Sans MS" pitchFamily="66" charset="0"/>
              </a:rPr>
              <a:t> Explotación para producción de carne: la que tiene por objeto la producción de corderos o cabritos destinados a la producción de carne y, en consecuencia, las ovejas/cabras no son sometidas a ordeño con finalidad de comercializar leche o productos lácteos.</a:t>
            </a:r>
          </a:p>
          <a:p>
            <a:pPr lvl="1" algn="just"/>
            <a:r>
              <a:rPr lang="es-ES" sz="1400" b="1" dirty="0">
                <a:latin typeface="Comic Sans MS" pitchFamily="66" charset="0"/>
              </a:rPr>
              <a:t>3.º</a:t>
            </a:r>
            <a:r>
              <a:rPr lang="es-ES" sz="1400" dirty="0">
                <a:latin typeface="Comic Sans MS" pitchFamily="66" charset="0"/>
              </a:rPr>
              <a:t> Mixta: la que reúne varias orientaciones productivas.</a:t>
            </a:r>
          </a:p>
          <a:p>
            <a:pPr marL="0" indent="0" algn="just">
              <a:buNone/>
            </a:pPr>
            <a:r>
              <a:rPr lang="es-ES" sz="1400" dirty="0">
                <a:latin typeface="Comic Sans MS" pitchFamily="66" charset="0"/>
              </a:rPr>
              <a:t> </a:t>
            </a:r>
            <a:endParaRPr lang="es-ES" sz="1400" dirty="0" smtClean="0">
              <a:latin typeface="Comic Sans MS" pitchFamily="66" charset="0"/>
            </a:endParaRPr>
          </a:p>
          <a:p>
            <a:pPr marL="0" indent="0" algn="just">
              <a:buNone/>
            </a:pPr>
            <a:endParaRPr lang="es-ES" sz="1400" dirty="0">
              <a:latin typeface="Comic Sans MS" pitchFamily="66" charset="0"/>
            </a:endParaRPr>
          </a:p>
          <a:p>
            <a:pPr marL="0" lvl="0" indent="0" algn="just">
              <a:buNone/>
            </a:pPr>
            <a:r>
              <a:rPr lang="es-ES" sz="1400" b="1" dirty="0">
                <a:latin typeface="Comic Sans MS" pitchFamily="66" charset="0"/>
              </a:rPr>
              <a:t>b)</a:t>
            </a:r>
            <a:r>
              <a:rPr lang="es-ES" sz="1400" dirty="0">
                <a:latin typeface="Comic Sans MS" pitchFamily="66" charset="0"/>
              </a:rPr>
              <a:t> </a:t>
            </a:r>
            <a:r>
              <a:rPr lang="es-ES" sz="1400" b="1" u="sng" dirty="0">
                <a:solidFill>
                  <a:schemeClr val="tx2"/>
                </a:solidFill>
                <a:latin typeface="Comic Sans MS" pitchFamily="66" charset="0"/>
              </a:rPr>
              <a:t>Cebaderos:</a:t>
            </a:r>
            <a:r>
              <a:rPr lang="es-ES" sz="1400" b="1" dirty="0">
                <a:solidFill>
                  <a:schemeClr val="tx2"/>
                </a:solidFill>
                <a:latin typeface="Comic Sans MS" pitchFamily="66" charset="0"/>
              </a:rPr>
              <a:t> </a:t>
            </a:r>
            <a:r>
              <a:rPr lang="es-ES" sz="1400" dirty="0">
                <a:latin typeface="Comic Sans MS" pitchFamily="66" charset="0"/>
              </a:rPr>
              <a:t>aquellos que no disponen de animales destinados a la reproducción y están dedicados al engorde de animales con destino a un matadero.</a:t>
            </a:r>
          </a:p>
          <a:p>
            <a:pPr marL="0" indent="0">
              <a:buNone/>
            </a:pPr>
            <a:endParaRPr lang="es-ES" dirty="0"/>
          </a:p>
          <a:p>
            <a:endParaRPr lang="es-ES" dirty="0"/>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20</a:t>
            </a:fld>
            <a:endParaRPr lang="es-ES"/>
          </a:p>
        </p:txBody>
      </p:sp>
      <p:sp>
        <p:nvSpPr>
          <p:cNvPr id="6" name="1 Título"/>
          <p:cNvSpPr txBox="1">
            <a:spLocks/>
          </p:cNvSpPr>
          <p:nvPr/>
        </p:nvSpPr>
        <p:spPr>
          <a:xfrm>
            <a:off x="0" y="1"/>
            <a:ext cx="9060559" cy="692695"/>
          </a:xfrm>
          <a:prstGeom prst="rect">
            <a:avLst/>
          </a:prstGeom>
        </p:spPr>
        <p:txBody>
          <a:bodyPr vert="horz" lIns="91440" tIns="45720" rIns="91440" bIns="45720" rtlCol="0" anchor="ctr">
            <a:normAutofit fontScale="3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s-ES" sz="1700" dirty="0" smtClean="0">
              <a:solidFill>
                <a:schemeClr val="tx2"/>
              </a:solidFill>
              <a:latin typeface="Comic Sans MS" pitchFamily="66" charset="0"/>
            </a:endParaRPr>
          </a:p>
          <a:p>
            <a:pPr algn="r"/>
            <a:r>
              <a:rPr lang="es-ES" sz="4800" b="1" dirty="0" smtClean="0">
                <a:solidFill>
                  <a:schemeClr val="accent2"/>
                </a:solidFill>
                <a:latin typeface="Comic Sans MS" pitchFamily="66" charset="0"/>
              </a:rPr>
              <a:t>Registro General de Explotaciones Ganaderas</a:t>
            </a:r>
            <a:r>
              <a:rPr lang="es-ES" sz="4300" b="1" dirty="0" smtClean="0">
                <a:solidFill>
                  <a:schemeClr val="accent2"/>
                </a:solidFill>
                <a:latin typeface="Comic Sans MS" pitchFamily="66" charset="0"/>
              </a:rPr>
              <a:t>. </a:t>
            </a:r>
            <a:r>
              <a:rPr lang="es-ES" sz="4300" dirty="0" smtClean="0">
                <a:solidFill>
                  <a:schemeClr val="tx2"/>
                </a:solidFill>
                <a:latin typeface="Comic Sans MS" pitchFamily="66" charset="0"/>
              </a:rPr>
              <a:t>CUESTIONES ADMINISTRATIVAS</a:t>
            </a:r>
            <a:r>
              <a:rPr lang="es-ES" sz="4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___________________________________________________________________________________________________________________________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9274614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4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15479" y="845734"/>
            <a:ext cx="8229600" cy="4997152"/>
          </a:xfrm>
        </p:spPr>
        <p:txBody>
          <a:bodyPr>
            <a:normAutofit/>
          </a:bodyPr>
          <a:lstStyle/>
          <a:p>
            <a:pPr marL="0" indent="0" algn="just">
              <a:buNone/>
            </a:pPr>
            <a:r>
              <a:rPr lang="es-ES" sz="1800" dirty="0">
                <a:solidFill>
                  <a:schemeClr val="tx2"/>
                </a:solidFill>
                <a:latin typeface="Comic Sans MS" pitchFamily="66" charset="0"/>
              </a:rPr>
              <a:t>¿Quién lo debe solicitar? </a:t>
            </a:r>
            <a:r>
              <a:rPr lang="es-ES" sz="1600" dirty="0">
                <a:latin typeface="Comic Sans MS" pitchFamily="66" charset="0"/>
              </a:rPr>
              <a:t>El titular de la explotación ganadera.</a:t>
            </a:r>
            <a:endParaRPr lang="es-ES" sz="2000" dirty="0">
              <a:latin typeface="Comic Sans MS" pitchFamily="66" charset="0"/>
            </a:endParaRPr>
          </a:p>
          <a:p>
            <a:pPr algn="just"/>
            <a:endParaRPr lang="es-ES" sz="1600" dirty="0" smtClean="0">
              <a:latin typeface="Comic Sans MS" pitchFamily="66" charset="0"/>
            </a:endParaRPr>
          </a:p>
          <a:p>
            <a:pPr marL="0" indent="0" algn="just">
              <a:buNone/>
            </a:pPr>
            <a:r>
              <a:rPr lang="es-ES" sz="1800" dirty="0" smtClean="0">
                <a:solidFill>
                  <a:schemeClr val="tx2"/>
                </a:solidFill>
                <a:latin typeface="Comic Sans MS" pitchFamily="66" charset="0"/>
              </a:rPr>
              <a:t>¿</a:t>
            </a:r>
            <a:r>
              <a:rPr lang="es-ES" sz="1800" dirty="0">
                <a:solidFill>
                  <a:schemeClr val="tx2"/>
                </a:solidFill>
                <a:latin typeface="Comic Sans MS" pitchFamily="66" charset="0"/>
              </a:rPr>
              <a:t>Qué requisitos se deben cumplir? </a:t>
            </a:r>
            <a:r>
              <a:rPr lang="es-ES" sz="1600" dirty="0">
                <a:latin typeface="Comic Sans MS" pitchFamily="66" charset="0"/>
              </a:rPr>
              <a:t>Poseer la Licencia de Inicio de Actividad.</a:t>
            </a:r>
            <a:endParaRPr lang="es-ES" sz="2000" dirty="0">
              <a:latin typeface="Comic Sans MS" pitchFamily="66" charset="0"/>
            </a:endParaRPr>
          </a:p>
          <a:p>
            <a:pPr marL="0" indent="0" algn="just">
              <a:buNone/>
            </a:pPr>
            <a:endParaRPr lang="es-ES" sz="1600" dirty="0" smtClean="0">
              <a:latin typeface="Comic Sans MS" pitchFamily="66" charset="0"/>
            </a:endParaRPr>
          </a:p>
          <a:p>
            <a:pPr marL="0" indent="0" algn="just">
              <a:buNone/>
            </a:pPr>
            <a:r>
              <a:rPr lang="es-ES" sz="1800" dirty="0" smtClean="0">
                <a:solidFill>
                  <a:schemeClr val="tx2"/>
                </a:solidFill>
                <a:latin typeface="Comic Sans MS" pitchFamily="66" charset="0"/>
              </a:rPr>
              <a:t>Documentación </a:t>
            </a:r>
            <a:r>
              <a:rPr lang="es-ES" sz="1800" dirty="0">
                <a:solidFill>
                  <a:schemeClr val="tx2"/>
                </a:solidFill>
                <a:latin typeface="Comic Sans MS" pitchFamily="66" charset="0"/>
              </a:rPr>
              <a:t>necesaria: </a:t>
            </a:r>
            <a:endParaRPr lang="es-ES" sz="2400" dirty="0">
              <a:solidFill>
                <a:schemeClr val="tx2"/>
              </a:solidFill>
              <a:latin typeface="Comic Sans MS" pitchFamily="66" charset="0"/>
            </a:endParaRPr>
          </a:p>
          <a:p>
            <a:pPr lvl="1" algn="just">
              <a:spcAft>
                <a:spcPts val="600"/>
              </a:spcAft>
            </a:pPr>
            <a:r>
              <a:rPr lang="es-ES" sz="1400" dirty="0">
                <a:latin typeface="Comic Sans MS" pitchFamily="66" charset="0"/>
              </a:rPr>
              <a:t>Solicitud</a:t>
            </a:r>
            <a:endParaRPr lang="es-ES" sz="1800" dirty="0">
              <a:latin typeface="Comic Sans MS" pitchFamily="66" charset="0"/>
            </a:endParaRPr>
          </a:p>
          <a:p>
            <a:pPr lvl="1" algn="just">
              <a:spcAft>
                <a:spcPts val="600"/>
              </a:spcAft>
            </a:pPr>
            <a:r>
              <a:rPr lang="es-ES" sz="1400" dirty="0">
                <a:latin typeface="Comic Sans MS" pitchFamily="66" charset="0"/>
              </a:rPr>
              <a:t>Fotocopia del NIF o CIF del titular de la explotación (en el caso de personas jurídicas, documento de constitución y acreditación de quien representa legalmente a la persona jurídica).</a:t>
            </a:r>
            <a:endParaRPr lang="es-ES" sz="1800" dirty="0">
              <a:latin typeface="Comic Sans MS" pitchFamily="66" charset="0"/>
            </a:endParaRPr>
          </a:p>
          <a:p>
            <a:pPr lvl="1" algn="just">
              <a:spcAft>
                <a:spcPts val="600"/>
              </a:spcAft>
            </a:pPr>
            <a:r>
              <a:rPr lang="es-ES" sz="1400" dirty="0">
                <a:latin typeface="Comic Sans MS" pitchFamily="66" charset="0"/>
              </a:rPr>
              <a:t>Fotocopia compulsada de la Licencia de Inicio de Actividad.</a:t>
            </a:r>
            <a:endParaRPr lang="es-ES" sz="1800" dirty="0">
              <a:latin typeface="Comic Sans MS" pitchFamily="66" charset="0"/>
            </a:endParaRPr>
          </a:p>
          <a:p>
            <a:pPr lvl="1" algn="just">
              <a:spcAft>
                <a:spcPts val="600"/>
              </a:spcAft>
            </a:pPr>
            <a:r>
              <a:rPr lang="es-ES" sz="1400" dirty="0">
                <a:latin typeface="Comic Sans MS" pitchFamily="66" charset="0"/>
              </a:rPr>
              <a:t>Proyecto o Memoria descriptiva de la actividad a desarrollar, planos de situación y  planta de las instalaciones. </a:t>
            </a:r>
            <a:endParaRPr lang="es-ES" sz="1800" dirty="0">
              <a:latin typeface="Comic Sans MS" pitchFamily="66" charset="0"/>
            </a:endParaRPr>
          </a:p>
          <a:p>
            <a:pPr lvl="1" algn="just">
              <a:spcAft>
                <a:spcPts val="600"/>
              </a:spcAft>
            </a:pPr>
            <a:r>
              <a:rPr lang="es-ES" sz="1400" dirty="0">
                <a:latin typeface="Comic Sans MS" pitchFamily="66" charset="0"/>
              </a:rPr>
              <a:t>Contrato de </a:t>
            </a:r>
            <a:r>
              <a:rPr lang="es-ES" sz="1400" dirty="0" smtClean="0">
                <a:latin typeface="Comic Sans MS" pitchFamily="66" charset="0"/>
              </a:rPr>
              <a:t>gestión </a:t>
            </a:r>
            <a:r>
              <a:rPr lang="es-ES" sz="1400" dirty="0">
                <a:latin typeface="Comic Sans MS" pitchFamily="66" charset="0"/>
              </a:rPr>
              <a:t>de residuos </a:t>
            </a:r>
            <a:endParaRPr lang="es-ES" sz="1800" dirty="0">
              <a:latin typeface="Comic Sans MS" pitchFamily="66" charset="0"/>
            </a:endParaRPr>
          </a:p>
          <a:p>
            <a:pPr marL="0" indent="0" algn="just">
              <a:spcAft>
                <a:spcPts val="600"/>
              </a:spcAft>
              <a:buNone/>
            </a:pPr>
            <a:endParaRPr lang="es-ES" sz="1600" dirty="0" smtClean="0">
              <a:latin typeface="Comic Sans MS" pitchFamily="66" charset="0"/>
            </a:endParaRPr>
          </a:p>
          <a:p>
            <a:endParaRPr lang="es-ES" b="1" dirty="0"/>
          </a:p>
        </p:txBody>
      </p:sp>
      <p:sp>
        <p:nvSpPr>
          <p:cNvPr id="5" name="Cuadro de texto 2"/>
          <p:cNvSpPr txBox="1">
            <a:spLocks noChangeArrowheads="1"/>
          </p:cNvSpPr>
          <p:nvPr/>
        </p:nvSpPr>
        <p:spPr bwMode="auto">
          <a:xfrm>
            <a:off x="1259632" y="5397695"/>
            <a:ext cx="6840760" cy="400110"/>
          </a:xfrm>
          <a:prstGeom prst="rect">
            <a:avLst/>
          </a:prstGeom>
          <a:solidFill>
            <a:schemeClr val="accent3">
              <a:alpha val="80000"/>
            </a:schemeClr>
          </a:solidFill>
          <a:ln w="9525">
            <a:noFill/>
            <a:miter lim="800000"/>
            <a:headEnd/>
            <a:tailEnd/>
          </a:ln>
        </p:spPr>
        <p:txBody>
          <a:bodyPr rot="0" vert="horz" wrap="square" lIns="91440" tIns="45720" rIns="91440" bIns="45720" anchor="t" anchorCtr="0">
            <a:spAutoFit/>
          </a:bodyPr>
          <a:lstStyle/>
          <a:p>
            <a:pPr algn="just"/>
            <a:r>
              <a:rPr lang="es-ES" sz="1000" dirty="0" smtClean="0">
                <a:latin typeface="Comic Sans MS" pitchFamily="66" charset="0"/>
              </a:rPr>
              <a:t>La solicitud se debe </a:t>
            </a:r>
            <a:r>
              <a:rPr lang="es-ES" sz="1000" dirty="0">
                <a:latin typeface="Comic Sans MS" pitchFamily="66" charset="0"/>
              </a:rPr>
              <a:t>tramitar en los Servicios Provinciales el Departamento de Agricultura o bien en las Oficinas Comarcales Agroambientales. </a:t>
            </a:r>
            <a:endParaRPr lang="es-ES" sz="1100" dirty="0">
              <a:latin typeface="Comic Sans MS" pitchFamily="66" charset="0"/>
            </a:endParaRPr>
          </a:p>
        </p:txBody>
      </p:sp>
      <p:sp>
        <p:nvSpPr>
          <p:cNvPr id="6" name="Cuadro de texto 2"/>
          <p:cNvSpPr txBox="1">
            <a:spLocks noChangeArrowheads="1"/>
          </p:cNvSpPr>
          <p:nvPr/>
        </p:nvSpPr>
        <p:spPr bwMode="auto">
          <a:xfrm>
            <a:off x="1259632" y="6021288"/>
            <a:ext cx="6840760" cy="400110"/>
          </a:xfrm>
          <a:prstGeom prst="rect">
            <a:avLst/>
          </a:prstGeom>
          <a:solidFill>
            <a:schemeClr val="accent3">
              <a:alpha val="80000"/>
            </a:schemeClr>
          </a:solidFill>
          <a:ln w="9525">
            <a:noFill/>
            <a:miter lim="800000"/>
            <a:headEnd/>
            <a:tailEnd/>
          </a:ln>
        </p:spPr>
        <p:txBody>
          <a:bodyPr rot="0" vert="horz" wrap="square" lIns="91440" tIns="45720" rIns="91440" bIns="45720" anchor="t" anchorCtr="0">
            <a:spAutoFit/>
          </a:bodyPr>
          <a:lstStyle/>
          <a:p>
            <a:pPr algn="just"/>
            <a:r>
              <a:rPr lang="es-ES" sz="1000" dirty="0">
                <a:latin typeface="Comic Sans MS" pitchFamily="66" charset="0"/>
              </a:rPr>
              <a:t>El titular de la explotación debe suministrar a la autoridad competente, antes del 1 de marzo de cada año, el censo total de animales, por especie, mantenidos en su explotación a día 1 de enero. </a:t>
            </a:r>
            <a:endParaRPr lang="es-ES" sz="1100" dirty="0">
              <a:latin typeface="Comic Sans MS" pitchFamily="66" charset="0"/>
            </a:endParaRPr>
          </a:p>
        </p:txBody>
      </p:sp>
      <p:pic>
        <p:nvPicPr>
          <p:cNvPr id="7" name="Picture 8" descr="http://www.uab.cat/Imatge/207/1008/AtencioGraus,2.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10000" b="90000" l="10000" r="90000">
                        <a14:backgroundMark x1="30607" y1="1939" x2="2614" y2="28162"/>
                        <a14:backgroundMark x1="3541" y1="28162" x2="1686" y2="169"/>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83568" y="5397695"/>
            <a:ext cx="445191" cy="44519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http://www.uab.cat/Imatge/207/1008/AtencioGraus,2.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10000" b="90000" l="10000" r="90000">
                        <a14:backgroundMark x1="30607" y1="1939" x2="2614" y2="28162"/>
                        <a14:backgroundMark x1="3541" y1="28162" x2="1686" y2="169"/>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23888" y="6021288"/>
            <a:ext cx="445191" cy="44519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1 Marcador de número de diapositiva"/>
          <p:cNvSpPr>
            <a:spLocks noGrp="1"/>
          </p:cNvSpPr>
          <p:nvPr>
            <p:ph type="sldNum" sz="quarter" idx="12"/>
          </p:nvPr>
        </p:nvSpPr>
        <p:spPr/>
        <p:txBody>
          <a:bodyPr/>
          <a:lstStyle/>
          <a:p>
            <a:fld id="{7CE80CD3-30BC-4483-9D44-C7BBE6F797AC}" type="slidenum">
              <a:rPr lang="es-ES" smtClean="0"/>
              <a:pPr/>
              <a:t>21</a:t>
            </a:fld>
            <a:endParaRPr lang="es-ES"/>
          </a:p>
        </p:txBody>
      </p:sp>
      <p:sp>
        <p:nvSpPr>
          <p:cNvPr id="10" name="1 Título"/>
          <p:cNvSpPr txBox="1">
            <a:spLocks/>
          </p:cNvSpPr>
          <p:nvPr/>
        </p:nvSpPr>
        <p:spPr>
          <a:xfrm>
            <a:off x="0" y="1"/>
            <a:ext cx="9060559" cy="692695"/>
          </a:xfrm>
          <a:prstGeom prst="rect">
            <a:avLst/>
          </a:prstGeom>
        </p:spPr>
        <p:txBody>
          <a:bodyPr vert="horz" lIns="91440" tIns="45720" rIns="91440" bIns="45720" rtlCol="0" anchor="ctr">
            <a:normAutofit fontScale="3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s-ES" sz="1700" dirty="0" smtClean="0">
              <a:solidFill>
                <a:schemeClr val="tx2"/>
              </a:solidFill>
              <a:latin typeface="Comic Sans MS" pitchFamily="66" charset="0"/>
            </a:endParaRPr>
          </a:p>
          <a:p>
            <a:pPr algn="r"/>
            <a:r>
              <a:rPr lang="es-ES" sz="4800" b="1" dirty="0" smtClean="0">
                <a:solidFill>
                  <a:schemeClr val="accent2"/>
                </a:solidFill>
                <a:latin typeface="Comic Sans MS" pitchFamily="66" charset="0"/>
              </a:rPr>
              <a:t>Registro General de Explotaciones Ganaderas</a:t>
            </a:r>
            <a:r>
              <a:rPr lang="es-ES" sz="4300" b="1" dirty="0" smtClean="0">
                <a:solidFill>
                  <a:schemeClr val="accent2"/>
                </a:solidFill>
                <a:latin typeface="Comic Sans MS" pitchFamily="66" charset="0"/>
              </a:rPr>
              <a:t>. </a:t>
            </a:r>
            <a:r>
              <a:rPr lang="es-ES" sz="4300" dirty="0" smtClean="0">
                <a:solidFill>
                  <a:schemeClr val="tx2"/>
                </a:solidFill>
                <a:latin typeface="Comic Sans MS" pitchFamily="66" charset="0"/>
              </a:rPr>
              <a:t>CUESTIONES ADMINISTRATIVAS</a:t>
            </a:r>
            <a:r>
              <a:rPr lang="es-ES" sz="4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___________________________________________________________________________________________________________________________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41932880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4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12639" y="908720"/>
            <a:ext cx="8435280" cy="5256584"/>
          </a:xfrm>
        </p:spPr>
        <p:txBody>
          <a:bodyPr>
            <a:normAutofit fontScale="32500" lnSpcReduction="20000"/>
          </a:bodyPr>
          <a:lstStyle/>
          <a:p>
            <a:pPr marL="0" indent="0" algn="just">
              <a:buNone/>
            </a:pPr>
            <a:r>
              <a:rPr lang="es-ES" sz="4900" u="sng" dirty="0">
                <a:solidFill>
                  <a:schemeClr val="tx2"/>
                </a:solidFill>
                <a:latin typeface="Comic Sans MS" pitchFamily="66" charset="0"/>
              </a:rPr>
              <a:t>Datos que deben aparecer en el Libro de la explotación: </a:t>
            </a:r>
            <a:endParaRPr lang="es-ES" sz="4900" u="sng" dirty="0" smtClean="0">
              <a:solidFill>
                <a:schemeClr val="tx2"/>
              </a:solidFill>
              <a:latin typeface="Comic Sans MS" pitchFamily="66" charset="0"/>
            </a:endParaRPr>
          </a:p>
          <a:p>
            <a:pPr marL="0" indent="0" algn="just">
              <a:buNone/>
            </a:pPr>
            <a:endParaRPr lang="es-ES" sz="4000" u="sng" dirty="0">
              <a:latin typeface="Comic Sans MS" pitchFamily="66" charset="0"/>
            </a:endParaRPr>
          </a:p>
          <a:p>
            <a:pPr marL="0" indent="0" algn="just">
              <a:buNone/>
            </a:pPr>
            <a:r>
              <a:rPr lang="es-ES" sz="3000" b="1" dirty="0">
                <a:latin typeface="Comic Sans MS" pitchFamily="66" charset="0"/>
              </a:rPr>
              <a:t>a)</a:t>
            </a:r>
            <a:r>
              <a:rPr lang="es-ES" sz="3000" dirty="0">
                <a:latin typeface="Comic Sans MS" pitchFamily="66" charset="0"/>
              </a:rPr>
              <a:t> Código de explotación</a:t>
            </a:r>
            <a:r>
              <a:rPr lang="es-ES" sz="3000" dirty="0" smtClean="0">
                <a:latin typeface="Comic Sans MS" pitchFamily="66" charset="0"/>
              </a:rPr>
              <a:t>.</a:t>
            </a:r>
          </a:p>
          <a:p>
            <a:pPr marL="0" indent="0" algn="just">
              <a:buNone/>
            </a:pPr>
            <a:endParaRPr lang="es-ES" sz="3000" dirty="0">
              <a:latin typeface="Comic Sans MS" pitchFamily="66" charset="0"/>
            </a:endParaRPr>
          </a:p>
          <a:p>
            <a:pPr marL="0" indent="0" algn="just">
              <a:buNone/>
            </a:pPr>
            <a:r>
              <a:rPr lang="es-ES" sz="3000" b="1" dirty="0">
                <a:latin typeface="Comic Sans MS" pitchFamily="66" charset="0"/>
              </a:rPr>
              <a:t>b)</a:t>
            </a:r>
            <a:r>
              <a:rPr lang="es-ES" sz="3000" dirty="0">
                <a:latin typeface="Comic Sans MS" pitchFamily="66" charset="0"/>
              </a:rPr>
              <a:t> </a:t>
            </a:r>
            <a:r>
              <a:rPr lang="es-ES" sz="3000" dirty="0" smtClean="0">
                <a:latin typeface="Comic Sans MS" pitchFamily="66" charset="0"/>
              </a:rPr>
              <a:t>Nombre, coordenadas </a:t>
            </a:r>
            <a:r>
              <a:rPr lang="es-ES" sz="3000" dirty="0">
                <a:latin typeface="Comic Sans MS" pitchFamily="66" charset="0"/>
              </a:rPr>
              <a:t>geográficas y/o dirección de la explotación</a:t>
            </a:r>
            <a:r>
              <a:rPr lang="es-ES" sz="3000" dirty="0" smtClean="0">
                <a:latin typeface="Comic Sans MS" pitchFamily="66" charset="0"/>
              </a:rPr>
              <a:t>.</a:t>
            </a:r>
          </a:p>
          <a:p>
            <a:pPr marL="0" indent="0" algn="just">
              <a:buNone/>
            </a:pPr>
            <a:endParaRPr lang="es-ES" sz="3000" dirty="0">
              <a:latin typeface="Comic Sans MS" pitchFamily="66" charset="0"/>
            </a:endParaRPr>
          </a:p>
          <a:p>
            <a:pPr marL="0" indent="0" algn="just">
              <a:buNone/>
            </a:pPr>
            <a:r>
              <a:rPr lang="es-ES" sz="3000" b="1" dirty="0">
                <a:latin typeface="Comic Sans MS" pitchFamily="66" charset="0"/>
              </a:rPr>
              <a:t>c)</a:t>
            </a:r>
            <a:r>
              <a:rPr lang="es-ES" sz="3000" dirty="0">
                <a:latin typeface="Comic Sans MS" pitchFamily="66" charset="0"/>
              </a:rPr>
              <a:t> Identificación del titular, NIF/CIF, teléfono y dirección </a:t>
            </a:r>
            <a:r>
              <a:rPr lang="es-ES" sz="3000" dirty="0" smtClean="0">
                <a:latin typeface="Comic Sans MS" pitchFamily="66" charset="0"/>
              </a:rPr>
              <a:t>completa</a:t>
            </a:r>
          </a:p>
          <a:p>
            <a:pPr marL="0" indent="0" algn="just">
              <a:buNone/>
            </a:pPr>
            <a:endParaRPr lang="es-ES" sz="3000" dirty="0">
              <a:latin typeface="Comic Sans MS" pitchFamily="66" charset="0"/>
            </a:endParaRPr>
          </a:p>
          <a:p>
            <a:pPr marL="0" indent="0" algn="just">
              <a:buNone/>
            </a:pPr>
            <a:r>
              <a:rPr lang="es-ES" sz="3000" b="1" dirty="0">
                <a:latin typeface="Comic Sans MS" pitchFamily="66" charset="0"/>
              </a:rPr>
              <a:t>d)</a:t>
            </a:r>
            <a:r>
              <a:rPr lang="es-ES" sz="3000" dirty="0">
                <a:latin typeface="Comic Sans MS" pitchFamily="66" charset="0"/>
              </a:rPr>
              <a:t> Especies mantenidas, ovino o caprino, y clasificación de la explotación</a:t>
            </a:r>
            <a:r>
              <a:rPr lang="es-ES" sz="3000" dirty="0" smtClean="0">
                <a:latin typeface="Comic Sans MS" pitchFamily="66" charset="0"/>
              </a:rPr>
              <a:t>.</a:t>
            </a:r>
          </a:p>
          <a:p>
            <a:pPr marL="0" indent="0" algn="just">
              <a:buNone/>
            </a:pPr>
            <a:endParaRPr lang="es-ES" sz="3000" dirty="0">
              <a:latin typeface="Comic Sans MS" pitchFamily="66" charset="0"/>
            </a:endParaRPr>
          </a:p>
          <a:p>
            <a:pPr marL="0" indent="0" algn="just">
              <a:buNone/>
            </a:pPr>
            <a:r>
              <a:rPr lang="es-ES" sz="3000" b="1" dirty="0">
                <a:latin typeface="Comic Sans MS" pitchFamily="66" charset="0"/>
              </a:rPr>
              <a:t>e)</a:t>
            </a:r>
            <a:r>
              <a:rPr lang="es-ES" sz="3000" dirty="0">
                <a:latin typeface="Comic Sans MS" pitchFamily="66" charset="0"/>
              </a:rPr>
              <a:t> Inspecciones y controles: fecha de realización, motivo, número de acta, en su caso, e identificación del veterinario</a:t>
            </a:r>
            <a:r>
              <a:rPr lang="es-ES" sz="3000" dirty="0" smtClean="0">
                <a:latin typeface="Comic Sans MS" pitchFamily="66" charset="0"/>
              </a:rPr>
              <a:t>.</a:t>
            </a:r>
          </a:p>
          <a:p>
            <a:pPr marL="0" indent="0" algn="just">
              <a:buNone/>
            </a:pPr>
            <a:endParaRPr lang="es-ES" sz="3000" dirty="0">
              <a:latin typeface="Comic Sans MS" pitchFamily="66" charset="0"/>
            </a:endParaRPr>
          </a:p>
          <a:p>
            <a:pPr marL="0" indent="0" algn="just">
              <a:buNone/>
            </a:pPr>
            <a:r>
              <a:rPr lang="es-ES" sz="3000" b="1" dirty="0">
                <a:latin typeface="Comic Sans MS" pitchFamily="66" charset="0"/>
              </a:rPr>
              <a:t>f)</a:t>
            </a:r>
            <a:r>
              <a:rPr lang="es-ES" sz="3000" dirty="0">
                <a:latin typeface="Comic Sans MS" pitchFamily="66" charset="0"/>
              </a:rPr>
              <a:t> Entrada de animales, por especie: fecha, cantidad de animales y categoría a la que pertenecen, código de la explotación de procedencia y número de guía, certificado sanitario o documento de traslado</a:t>
            </a:r>
            <a:r>
              <a:rPr lang="es-ES" sz="3000" dirty="0" smtClean="0">
                <a:latin typeface="Comic Sans MS" pitchFamily="66" charset="0"/>
              </a:rPr>
              <a:t>.</a:t>
            </a:r>
          </a:p>
          <a:p>
            <a:pPr marL="0" indent="0" algn="just">
              <a:buNone/>
            </a:pPr>
            <a:endParaRPr lang="es-ES" sz="3000" dirty="0">
              <a:latin typeface="Comic Sans MS" pitchFamily="66" charset="0"/>
            </a:endParaRPr>
          </a:p>
          <a:p>
            <a:pPr marL="0" indent="0" algn="just">
              <a:buNone/>
            </a:pPr>
            <a:r>
              <a:rPr lang="es-ES" sz="3000" b="1" dirty="0">
                <a:latin typeface="Comic Sans MS" pitchFamily="66" charset="0"/>
              </a:rPr>
              <a:t>g)</a:t>
            </a:r>
            <a:r>
              <a:rPr lang="es-ES" sz="3000" dirty="0">
                <a:latin typeface="Comic Sans MS" pitchFamily="66" charset="0"/>
              </a:rPr>
              <a:t> Salida de animales por especie: fecha, cantidad de animales y categoría a la que pertenecen, nombre del transportista, número de matrícula de la parte del medio de transporte que contenga a los animales, código de la explotación, incluyendo mataderos, o lugar de destino y número de guía, certificado sanitario o documento de traslado</a:t>
            </a:r>
            <a:r>
              <a:rPr lang="es-ES" sz="3000" dirty="0" smtClean="0">
                <a:latin typeface="Comic Sans MS" pitchFamily="66" charset="0"/>
              </a:rPr>
              <a:t>.</a:t>
            </a:r>
          </a:p>
          <a:p>
            <a:pPr marL="0" indent="0" algn="just">
              <a:buNone/>
            </a:pPr>
            <a:endParaRPr lang="es-ES" sz="3000" dirty="0">
              <a:latin typeface="Comic Sans MS" pitchFamily="66" charset="0"/>
            </a:endParaRPr>
          </a:p>
          <a:p>
            <a:pPr marL="0" indent="0" algn="just">
              <a:buNone/>
            </a:pPr>
            <a:r>
              <a:rPr lang="es-ES" sz="3000" b="1" dirty="0">
                <a:latin typeface="Comic Sans MS" pitchFamily="66" charset="0"/>
              </a:rPr>
              <a:t>h)</a:t>
            </a:r>
            <a:r>
              <a:rPr lang="es-ES" sz="3000" dirty="0">
                <a:latin typeface="Comic Sans MS" pitchFamily="66" charset="0"/>
              </a:rPr>
              <a:t> Censo total de animales mantenidos por explotación durante el año anterior</a:t>
            </a:r>
            <a:r>
              <a:rPr lang="es-ES" sz="3000" dirty="0" smtClean="0">
                <a:latin typeface="Comic Sans MS" pitchFamily="66" charset="0"/>
              </a:rPr>
              <a:t>.</a:t>
            </a:r>
          </a:p>
          <a:p>
            <a:pPr marL="0" indent="0" algn="just">
              <a:buNone/>
            </a:pPr>
            <a:endParaRPr lang="es-ES" sz="3000" dirty="0">
              <a:latin typeface="Comic Sans MS" pitchFamily="66" charset="0"/>
            </a:endParaRPr>
          </a:p>
          <a:p>
            <a:pPr marL="0" indent="0" algn="just">
              <a:buNone/>
            </a:pPr>
            <a:r>
              <a:rPr lang="es-ES" sz="3000" b="1" dirty="0">
                <a:latin typeface="Comic Sans MS" pitchFamily="66" charset="0"/>
              </a:rPr>
              <a:t>i)</a:t>
            </a:r>
            <a:r>
              <a:rPr lang="es-ES" sz="3000" dirty="0">
                <a:latin typeface="Comic Sans MS" pitchFamily="66" charset="0"/>
              </a:rPr>
              <a:t> Balance de reproductores cada vez que se realice una entrada, salida o que los animales de la propia explotación accedan a la condición de reproductores</a:t>
            </a:r>
            <a:r>
              <a:rPr lang="es-ES" sz="3000" dirty="0" smtClean="0">
                <a:latin typeface="Comic Sans MS" pitchFamily="66" charset="0"/>
              </a:rPr>
              <a:t>.</a:t>
            </a:r>
          </a:p>
          <a:p>
            <a:pPr marL="0" indent="0" algn="just">
              <a:buNone/>
            </a:pPr>
            <a:endParaRPr lang="es-ES" sz="3000" dirty="0">
              <a:latin typeface="Comic Sans MS" pitchFamily="66" charset="0"/>
            </a:endParaRPr>
          </a:p>
          <a:p>
            <a:pPr marL="0" indent="0" algn="just">
              <a:buNone/>
            </a:pPr>
            <a:r>
              <a:rPr lang="es-ES" sz="3000" b="1" dirty="0">
                <a:latin typeface="Comic Sans MS" pitchFamily="66" charset="0"/>
              </a:rPr>
              <a:t>j)</a:t>
            </a:r>
            <a:r>
              <a:rPr lang="es-ES" sz="3000" dirty="0">
                <a:latin typeface="Comic Sans MS" pitchFamily="66" charset="0"/>
              </a:rPr>
              <a:t> Sustituciones de medios de identificación por pérdidas o deterioros o para la anotación de las marcas que se coloquen en animales que procedan de países terceros, indicando la fecha de la acción</a:t>
            </a:r>
            <a:r>
              <a:rPr lang="es-ES" sz="3000" dirty="0" smtClean="0">
                <a:latin typeface="Comic Sans MS" pitchFamily="66" charset="0"/>
              </a:rPr>
              <a:t>.</a:t>
            </a:r>
          </a:p>
          <a:p>
            <a:pPr marL="0" indent="0" algn="just">
              <a:buNone/>
            </a:pPr>
            <a:endParaRPr lang="es-ES" sz="3000" dirty="0">
              <a:latin typeface="Comic Sans MS" pitchFamily="66" charset="0"/>
            </a:endParaRPr>
          </a:p>
          <a:p>
            <a:pPr marL="0" indent="0" algn="just">
              <a:buNone/>
            </a:pPr>
            <a:r>
              <a:rPr lang="es-ES" sz="3000" b="1" dirty="0">
                <a:latin typeface="Comic Sans MS" pitchFamily="66" charset="0"/>
              </a:rPr>
              <a:t>k)</a:t>
            </a:r>
            <a:r>
              <a:rPr lang="es-ES" sz="3000" dirty="0">
                <a:latin typeface="Comic Sans MS" pitchFamily="66" charset="0"/>
              </a:rPr>
              <a:t> Nombre, apellidos y firma del representante de las autoridades competentes que haya comprobado el registro y la fecha en que se llevó a cabo la comprobación</a:t>
            </a:r>
            <a:r>
              <a:rPr lang="es-ES" sz="3000" dirty="0" smtClean="0">
                <a:latin typeface="Comic Sans MS" pitchFamily="66" charset="0"/>
              </a:rPr>
              <a:t>.</a:t>
            </a:r>
          </a:p>
          <a:p>
            <a:pPr marL="0" indent="0" algn="just">
              <a:buNone/>
            </a:pPr>
            <a:endParaRPr lang="es-ES" sz="3000" dirty="0">
              <a:latin typeface="Comic Sans MS" pitchFamily="66" charset="0"/>
            </a:endParaRPr>
          </a:p>
          <a:p>
            <a:pPr marL="0" indent="0" algn="just">
              <a:buNone/>
            </a:pPr>
            <a:r>
              <a:rPr lang="es-ES" sz="3000" dirty="0">
                <a:latin typeface="Comic Sans MS" pitchFamily="66" charset="0"/>
              </a:rPr>
              <a:t>A partir del 31 de diciembre de 2009 se registrará adicionalmente para cada animal nacido después de esa fecha:</a:t>
            </a:r>
          </a:p>
          <a:p>
            <a:pPr lvl="1" algn="just"/>
            <a:r>
              <a:rPr lang="es-ES" sz="2600" b="1" dirty="0">
                <a:latin typeface="Comic Sans MS" pitchFamily="66" charset="0"/>
              </a:rPr>
              <a:t>a)</a:t>
            </a:r>
            <a:r>
              <a:rPr lang="es-ES" sz="2600" dirty="0">
                <a:latin typeface="Comic Sans MS" pitchFamily="66" charset="0"/>
              </a:rPr>
              <a:t> Código de identificación del animal.</a:t>
            </a:r>
          </a:p>
          <a:p>
            <a:pPr lvl="1" algn="just"/>
            <a:r>
              <a:rPr lang="es-ES" sz="2600" b="1" dirty="0">
                <a:latin typeface="Comic Sans MS" pitchFamily="66" charset="0"/>
              </a:rPr>
              <a:t>b)</a:t>
            </a:r>
            <a:r>
              <a:rPr lang="es-ES" sz="2600" dirty="0">
                <a:latin typeface="Comic Sans MS" pitchFamily="66" charset="0"/>
              </a:rPr>
              <a:t> Año de nacimiento y fecha de identificación.</a:t>
            </a:r>
          </a:p>
          <a:p>
            <a:pPr lvl="1" algn="just"/>
            <a:r>
              <a:rPr lang="es-ES" sz="2600" b="1" dirty="0">
                <a:latin typeface="Comic Sans MS" pitchFamily="66" charset="0"/>
              </a:rPr>
              <a:t>c)</a:t>
            </a:r>
            <a:r>
              <a:rPr lang="es-ES" sz="2600" dirty="0">
                <a:latin typeface="Comic Sans MS" pitchFamily="66" charset="0"/>
              </a:rPr>
              <a:t> Raza y, si se conoce, el genotipo.</a:t>
            </a:r>
          </a:p>
          <a:p>
            <a:pPr lvl="1" algn="just"/>
            <a:r>
              <a:rPr lang="es-ES" sz="2600" b="1" dirty="0">
                <a:latin typeface="Comic Sans MS" pitchFamily="66" charset="0"/>
              </a:rPr>
              <a:t>d)</a:t>
            </a:r>
            <a:r>
              <a:rPr lang="es-ES" sz="2600" dirty="0">
                <a:latin typeface="Comic Sans MS" pitchFamily="66" charset="0"/>
              </a:rPr>
              <a:t> Mes y año si el animal murió en la explotación.</a:t>
            </a:r>
          </a:p>
          <a:p>
            <a:endParaRPr lang="es-ES" dirty="0"/>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22</a:t>
            </a:fld>
            <a:endParaRPr lang="es-ES"/>
          </a:p>
        </p:txBody>
      </p:sp>
      <p:sp>
        <p:nvSpPr>
          <p:cNvPr id="6" name="1 Título"/>
          <p:cNvSpPr txBox="1">
            <a:spLocks/>
          </p:cNvSpPr>
          <p:nvPr/>
        </p:nvSpPr>
        <p:spPr>
          <a:xfrm>
            <a:off x="0" y="1"/>
            <a:ext cx="9060559" cy="908719"/>
          </a:xfrm>
          <a:prstGeom prst="rect">
            <a:avLst/>
          </a:prstGeom>
        </p:spPr>
        <p:txBody>
          <a:bodyPr vert="horz" lIns="91440" tIns="45720" rIns="91440" bIns="45720" rtlCol="0" anchor="ctr">
            <a:normAutofit fontScale="4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s-ES" sz="1700" dirty="0" smtClean="0">
              <a:solidFill>
                <a:schemeClr val="tx2"/>
              </a:solidFill>
              <a:latin typeface="Comic Sans MS" pitchFamily="66" charset="0"/>
            </a:endParaRPr>
          </a:p>
          <a:p>
            <a:pPr algn="r"/>
            <a:r>
              <a:rPr lang="es-ES" sz="4800" b="1" dirty="0" smtClean="0">
                <a:solidFill>
                  <a:schemeClr val="accent2"/>
                </a:solidFill>
                <a:latin typeface="Comic Sans MS" pitchFamily="66" charset="0"/>
              </a:rPr>
              <a:t>Libro Registro de la Explotación</a:t>
            </a:r>
            <a:r>
              <a:rPr lang="es-ES" sz="4300" b="1" dirty="0" smtClean="0">
                <a:solidFill>
                  <a:schemeClr val="accent2"/>
                </a:solidFill>
                <a:latin typeface="Comic Sans MS" pitchFamily="66" charset="0"/>
              </a:rPr>
              <a:t>. </a:t>
            </a:r>
            <a:r>
              <a:rPr lang="es-ES" sz="4300" dirty="0" smtClean="0">
                <a:solidFill>
                  <a:schemeClr val="tx2"/>
                </a:solidFill>
                <a:latin typeface="Comic Sans MS" pitchFamily="66" charset="0"/>
              </a:rPr>
              <a:t>CUESTIONES ADMINISTRATIVAS</a:t>
            </a:r>
            <a:r>
              <a:rPr lang="es-ES" sz="4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_____________________________________________________________________________________________________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24756681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45000"/>
          </a:schemeClr>
        </a:solidFill>
        <a:effectLst/>
      </p:bgPr>
    </p:bg>
    <p:spTree>
      <p:nvGrpSpPr>
        <p:cNvPr id="1" name=""/>
        <p:cNvGrpSpPr/>
        <p:nvPr/>
      </p:nvGrpSpPr>
      <p:grpSpPr>
        <a:xfrm>
          <a:off x="0" y="0"/>
          <a:ext cx="0" cy="0"/>
          <a:chOff x="0" y="0"/>
          <a:chExt cx="0" cy="0"/>
        </a:xfrm>
      </p:grpSpPr>
      <p:pic>
        <p:nvPicPr>
          <p:cNvPr id="5" name="4 Imagen" descr="C:\Documents and Settings\usuario\Escritorio\Manual de procesos ganaderia\IMÁGENES\SITRAN.bmp"/>
          <p:cNvPicPr/>
          <p:nvPr/>
        </p:nvPicPr>
        <p:blipFill>
          <a:blip r:embed="rId2">
            <a:extLst>
              <a:ext uri="{28A0092B-C50C-407E-A947-70E740481C1C}">
                <a14:useLocalDpi xmlns:a14="http://schemas.microsoft.com/office/drawing/2010/main" xmlns="" val="0"/>
              </a:ext>
            </a:extLst>
          </a:blip>
          <a:srcRect/>
          <a:stretch>
            <a:fillRect/>
          </a:stretch>
        </p:blipFill>
        <p:spPr bwMode="auto">
          <a:xfrm>
            <a:off x="2195736" y="5013176"/>
            <a:ext cx="5400040" cy="1584176"/>
          </a:xfrm>
          <a:prstGeom prst="rect">
            <a:avLst/>
          </a:prstGeom>
          <a:noFill/>
          <a:ln>
            <a:noFill/>
          </a:ln>
        </p:spPr>
      </p:pic>
      <p:sp>
        <p:nvSpPr>
          <p:cNvPr id="8" name="7 Marcador de contenido"/>
          <p:cNvSpPr>
            <a:spLocks noGrp="1"/>
          </p:cNvSpPr>
          <p:nvPr>
            <p:ph idx="1"/>
          </p:nvPr>
        </p:nvSpPr>
        <p:spPr>
          <a:xfrm>
            <a:off x="467544" y="980728"/>
            <a:ext cx="8229600" cy="3701008"/>
          </a:xfrm>
        </p:spPr>
        <p:txBody>
          <a:bodyPr>
            <a:normAutofit fontScale="85000" lnSpcReduction="10000"/>
          </a:bodyPr>
          <a:lstStyle/>
          <a:p>
            <a:pPr marL="0" indent="0" algn="just">
              <a:buNone/>
            </a:pPr>
            <a:r>
              <a:rPr lang="es-ES" sz="2400" dirty="0">
                <a:latin typeface="Comic Sans MS" pitchFamily="66" charset="0"/>
              </a:rPr>
              <a:t>El servicio de recursos ganaderos pone a disposición de los ganaderos una herramienta informática que permite la creación y gestión del Libro de registro digital de la explotación.</a:t>
            </a:r>
          </a:p>
          <a:p>
            <a:pPr marL="0" indent="0" algn="just">
              <a:buNone/>
            </a:pPr>
            <a:endParaRPr lang="es-ES" sz="2400" dirty="0">
              <a:latin typeface="Comic Sans MS" pitchFamily="66" charset="0"/>
            </a:endParaRPr>
          </a:p>
          <a:p>
            <a:pPr marL="0" indent="0" algn="just">
              <a:buNone/>
            </a:pPr>
            <a:r>
              <a:rPr lang="es-ES" sz="2400" dirty="0">
                <a:latin typeface="Comic Sans MS" pitchFamily="66" charset="0"/>
              </a:rPr>
              <a:t>El acceso al módulo de Gestión de Animales se realiza a través de la aplicación web SITRAN Aragón, trámites y servicios en línea (web Ganaderos). </a:t>
            </a:r>
          </a:p>
          <a:p>
            <a:pPr marL="0" indent="0" algn="just">
              <a:buNone/>
            </a:pPr>
            <a:endParaRPr lang="es-ES" sz="2400" dirty="0">
              <a:latin typeface="Comic Sans MS" pitchFamily="66" charset="0"/>
            </a:endParaRPr>
          </a:p>
          <a:p>
            <a:pPr marL="0" indent="0" algn="just">
              <a:buNone/>
            </a:pPr>
            <a:r>
              <a:rPr lang="es-ES" sz="2400" u="sng" dirty="0">
                <a:latin typeface="Comic Sans MS" pitchFamily="66" charset="0"/>
              </a:rPr>
              <a:t> </a:t>
            </a:r>
            <a:r>
              <a:rPr lang="es-ES" sz="2400" u="sng" dirty="0">
                <a:latin typeface="Comic Sans MS" pitchFamily="66" charset="0"/>
                <a:hlinkClick r:id="rId3"/>
              </a:rPr>
              <a:t>https://eriste.aragon.es/apl_ganaderos/entradaganaderos.aspx</a:t>
            </a:r>
            <a:endParaRPr lang="es-ES" sz="2400" dirty="0">
              <a:latin typeface="Comic Sans MS" pitchFamily="66" charset="0"/>
            </a:endParaRPr>
          </a:p>
          <a:p>
            <a:pPr marL="0" indent="0" algn="just">
              <a:buNone/>
            </a:pPr>
            <a:endParaRPr lang="es-ES" sz="2400" dirty="0">
              <a:latin typeface="Comic Sans MS" pitchFamily="66" charset="0"/>
            </a:endParaRPr>
          </a:p>
          <a:p>
            <a:pPr marL="0" indent="0" algn="just">
              <a:buNone/>
            </a:pPr>
            <a:r>
              <a:rPr lang="es-ES" sz="2400" dirty="0">
                <a:latin typeface="Comic Sans MS" pitchFamily="66" charset="0"/>
              </a:rPr>
              <a:t>O a través de la página web del Gobierno de Aragón: </a:t>
            </a:r>
            <a:r>
              <a:rPr lang="es-ES" sz="2400" u="sng" dirty="0">
                <a:latin typeface="Comic Sans MS" pitchFamily="66" charset="0"/>
                <a:hlinkClick r:id="rId4"/>
              </a:rPr>
              <a:t>www.aragon.es</a:t>
            </a:r>
            <a:endParaRPr lang="es-ES" sz="2400" dirty="0">
              <a:latin typeface="Comic Sans MS" pitchFamily="66" charset="0"/>
            </a:endParaRPr>
          </a:p>
          <a:p>
            <a:endParaRPr lang="es-ES" dirty="0"/>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23</a:t>
            </a:fld>
            <a:endParaRPr lang="es-ES"/>
          </a:p>
        </p:txBody>
      </p:sp>
    </p:spTree>
    <p:extLst>
      <p:ext uri="{BB962C8B-B14F-4D97-AF65-F5344CB8AC3E}">
        <p14:creationId xmlns:p14="http://schemas.microsoft.com/office/powerpoint/2010/main" xmlns="" val="14804322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45000"/>
          </a:schemeClr>
        </a:solidFill>
        <a:effectLst/>
      </p:bgPr>
    </p:bg>
    <p:spTree>
      <p:nvGrpSpPr>
        <p:cNvPr id="1" name=""/>
        <p:cNvGrpSpPr/>
        <p:nvPr/>
      </p:nvGrpSpPr>
      <p:grpSpPr>
        <a:xfrm>
          <a:off x="0" y="0"/>
          <a:ext cx="0" cy="0"/>
          <a:chOff x="0" y="0"/>
          <a:chExt cx="0" cy="0"/>
        </a:xfrm>
      </p:grpSpPr>
      <p:pic>
        <p:nvPicPr>
          <p:cNvPr id="5" name="4 Imagen" descr="C:\Documents and Settings\usuario\Escritorio\Manual de procesos ganaderia\IMÁGENES\Inicio libro explt.bmp"/>
          <p:cNvPicPr/>
          <p:nvPr/>
        </p:nvPicPr>
        <p:blipFill rotWithShape="1">
          <a:blip r:embed="rId2">
            <a:extLst>
              <a:ext uri="{28A0092B-C50C-407E-A947-70E740481C1C}">
                <a14:useLocalDpi xmlns:a14="http://schemas.microsoft.com/office/drawing/2010/main" xmlns="" val="0"/>
              </a:ext>
            </a:extLst>
          </a:blip>
          <a:srcRect b="11420"/>
          <a:stretch/>
        </p:blipFill>
        <p:spPr bwMode="auto">
          <a:xfrm>
            <a:off x="1863885" y="4509120"/>
            <a:ext cx="5400040" cy="1977336"/>
          </a:xfrm>
          <a:prstGeom prst="rect">
            <a:avLst/>
          </a:prstGeom>
          <a:noFill/>
          <a:ln>
            <a:noFill/>
          </a:ln>
        </p:spPr>
      </p:pic>
      <p:pic>
        <p:nvPicPr>
          <p:cNvPr id="6" name="5 Imagen" descr="C:\Documents and Settings\usuario\Escritorio\Manual de procesos ganaderia\IMÁGENES\Explotación.bmp"/>
          <p:cNvPicPr/>
          <p:nvPr/>
        </p:nvPicPr>
        <p:blipFill>
          <a:blip r:embed="rId3">
            <a:extLst>
              <a:ext uri="{28A0092B-C50C-407E-A947-70E740481C1C}">
                <a14:useLocalDpi xmlns:a14="http://schemas.microsoft.com/office/drawing/2010/main" xmlns="" val="0"/>
              </a:ext>
            </a:extLst>
          </a:blip>
          <a:srcRect/>
          <a:stretch>
            <a:fillRect/>
          </a:stretch>
        </p:blipFill>
        <p:spPr bwMode="auto">
          <a:xfrm>
            <a:off x="1863885" y="2780928"/>
            <a:ext cx="5400040" cy="1656184"/>
          </a:xfrm>
          <a:prstGeom prst="rect">
            <a:avLst/>
          </a:prstGeom>
          <a:noFill/>
          <a:ln>
            <a:noFill/>
          </a:ln>
        </p:spPr>
      </p:pic>
      <p:pic>
        <p:nvPicPr>
          <p:cNvPr id="7" name="6 Imagen" descr="C:\Documents and Settings\usuario\Escritorio\Manual de procesos ganaderia\IMÁGENES\Gestión Animales.bmp"/>
          <p:cNvPicPr/>
          <p:nvPr/>
        </p:nvPicPr>
        <p:blipFill rotWithShape="1">
          <a:blip r:embed="rId4">
            <a:extLst>
              <a:ext uri="{28A0092B-C50C-407E-A947-70E740481C1C}">
                <a14:useLocalDpi xmlns:a14="http://schemas.microsoft.com/office/drawing/2010/main" xmlns="" val="0"/>
              </a:ext>
            </a:extLst>
          </a:blip>
          <a:srcRect b="14416"/>
          <a:stretch/>
        </p:blipFill>
        <p:spPr bwMode="auto">
          <a:xfrm>
            <a:off x="1863885" y="1484784"/>
            <a:ext cx="5400040" cy="1232549"/>
          </a:xfrm>
          <a:prstGeom prst="rect">
            <a:avLst/>
          </a:prstGeom>
          <a:noFill/>
          <a:ln>
            <a:noFill/>
          </a:ln>
        </p:spPr>
      </p:pic>
      <p:sp>
        <p:nvSpPr>
          <p:cNvPr id="8" name="2 Marcador de contenido"/>
          <p:cNvSpPr>
            <a:spLocks noGrp="1"/>
          </p:cNvSpPr>
          <p:nvPr>
            <p:ph idx="1"/>
          </p:nvPr>
        </p:nvSpPr>
        <p:spPr>
          <a:xfrm>
            <a:off x="415479" y="899056"/>
            <a:ext cx="8229600" cy="536575"/>
          </a:xfrm>
        </p:spPr>
        <p:txBody>
          <a:bodyPr/>
          <a:lstStyle/>
          <a:p>
            <a:pPr marL="0" indent="0" algn="just">
              <a:buNone/>
            </a:pPr>
            <a:r>
              <a:rPr lang="es-ES" sz="1200" dirty="0">
                <a:latin typeface="Comic Sans MS" pitchFamily="66" charset="0"/>
              </a:rPr>
              <a:t>Una vez validada la identidad del usuario, para gestionar el libro de explotación se hará click en “Gestión de Animales”.</a:t>
            </a:r>
          </a:p>
          <a:p>
            <a:pPr marL="0" indent="0">
              <a:buNone/>
            </a:pPr>
            <a:endParaRPr lang="es-ES" dirty="0"/>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24</a:t>
            </a:fld>
            <a:endParaRPr lang="es-ES"/>
          </a:p>
        </p:txBody>
      </p:sp>
      <p:sp>
        <p:nvSpPr>
          <p:cNvPr id="9" name="1 Título"/>
          <p:cNvSpPr txBox="1">
            <a:spLocks/>
          </p:cNvSpPr>
          <p:nvPr/>
        </p:nvSpPr>
        <p:spPr>
          <a:xfrm>
            <a:off x="0" y="1"/>
            <a:ext cx="9060559" cy="908719"/>
          </a:xfrm>
          <a:prstGeom prst="rect">
            <a:avLst/>
          </a:prstGeom>
        </p:spPr>
        <p:txBody>
          <a:bodyPr vert="horz" lIns="91440" tIns="45720" rIns="91440" bIns="45720" rtlCol="0" anchor="ctr">
            <a:normAutofit fontScale="4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s-ES" sz="1700" dirty="0" smtClean="0">
              <a:solidFill>
                <a:schemeClr val="tx2"/>
              </a:solidFill>
              <a:latin typeface="Comic Sans MS" pitchFamily="66" charset="0"/>
            </a:endParaRPr>
          </a:p>
          <a:p>
            <a:pPr algn="r"/>
            <a:r>
              <a:rPr lang="es-ES" sz="4800" b="1" dirty="0" smtClean="0">
                <a:solidFill>
                  <a:schemeClr val="accent2"/>
                </a:solidFill>
                <a:latin typeface="Comic Sans MS" pitchFamily="66" charset="0"/>
              </a:rPr>
              <a:t>Libro Registro de la Explotación</a:t>
            </a:r>
            <a:r>
              <a:rPr lang="es-ES" sz="4300" b="1" dirty="0" smtClean="0">
                <a:solidFill>
                  <a:schemeClr val="accent2"/>
                </a:solidFill>
                <a:latin typeface="Comic Sans MS" pitchFamily="66" charset="0"/>
              </a:rPr>
              <a:t>. </a:t>
            </a:r>
            <a:r>
              <a:rPr lang="es-ES" sz="4300" dirty="0" smtClean="0">
                <a:solidFill>
                  <a:schemeClr val="tx2"/>
                </a:solidFill>
                <a:latin typeface="Comic Sans MS" pitchFamily="66" charset="0"/>
              </a:rPr>
              <a:t>CUESTIONES ADMINISTRATIVAS</a:t>
            </a:r>
            <a:r>
              <a:rPr lang="es-ES" sz="4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_____________________________________________________________________________________________________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6030828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4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196752"/>
            <a:ext cx="8229600" cy="5328592"/>
          </a:xfrm>
        </p:spPr>
        <p:txBody>
          <a:bodyPr>
            <a:normAutofit/>
          </a:bodyPr>
          <a:lstStyle/>
          <a:p>
            <a:pPr marL="0" lvl="0" indent="0" algn="just">
              <a:buNone/>
            </a:pPr>
            <a:endParaRPr lang="es-ES" sz="2000" dirty="0" smtClean="0">
              <a:latin typeface="Comic Sans MS" pitchFamily="66" charset="0"/>
            </a:endParaRPr>
          </a:p>
          <a:p>
            <a:pPr marL="0" lvl="0" indent="0" algn="just">
              <a:buNone/>
            </a:pPr>
            <a:endParaRPr lang="es-ES" sz="2000" dirty="0" smtClean="0">
              <a:latin typeface="Comic Sans MS" pitchFamily="66" charset="0"/>
            </a:endParaRPr>
          </a:p>
          <a:p>
            <a:pPr marL="0" lvl="0" indent="0" algn="just">
              <a:buNone/>
            </a:pPr>
            <a:endParaRPr lang="es-ES" sz="2000" dirty="0">
              <a:latin typeface="Comic Sans MS" pitchFamily="66" charset="0"/>
            </a:endParaRPr>
          </a:p>
          <a:p>
            <a:pPr marL="0" lvl="0" indent="0" algn="just">
              <a:buNone/>
            </a:pPr>
            <a:endParaRPr lang="es-ES" sz="2000" dirty="0">
              <a:latin typeface="Comic Sans MS" pitchFamily="66" charset="0"/>
            </a:endParaRPr>
          </a:p>
          <a:p>
            <a:pPr marL="0" indent="0" algn="just">
              <a:buNone/>
            </a:pPr>
            <a:endParaRPr lang="es-ES" sz="1400" dirty="0" smtClean="0">
              <a:latin typeface="Comic Sans MS" pitchFamily="66" charset="0"/>
            </a:endParaRPr>
          </a:p>
          <a:p>
            <a:pPr marL="0" indent="0" algn="just">
              <a:buNone/>
            </a:pPr>
            <a:endParaRPr lang="es-ES" sz="1400" dirty="0">
              <a:latin typeface="Comic Sans MS" pitchFamily="66" charset="0"/>
            </a:endParaRPr>
          </a:p>
          <a:p>
            <a:pPr marL="0" indent="0" algn="just">
              <a:buNone/>
            </a:pPr>
            <a:endParaRPr lang="es-ES" sz="1400" dirty="0" smtClean="0">
              <a:latin typeface="Comic Sans MS" pitchFamily="66" charset="0"/>
            </a:endParaRPr>
          </a:p>
          <a:p>
            <a:pPr marL="0" indent="0" algn="just">
              <a:buNone/>
            </a:pPr>
            <a:endParaRPr lang="es-ES" sz="1400" dirty="0">
              <a:latin typeface="Comic Sans MS" pitchFamily="66" charset="0"/>
            </a:endParaRPr>
          </a:p>
          <a:p>
            <a:pPr marL="0" indent="0" algn="just">
              <a:buNone/>
            </a:pPr>
            <a:endParaRPr lang="es-ES" sz="1400" dirty="0" smtClean="0">
              <a:latin typeface="Comic Sans MS" pitchFamily="66" charset="0"/>
            </a:endParaRPr>
          </a:p>
          <a:p>
            <a:pPr marL="0" indent="0" algn="just">
              <a:buNone/>
            </a:pPr>
            <a:endParaRPr lang="es-ES" sz="1400" dirty="0">
              <a:latin typeface="Comic Sans MS" pitchFamily="66" charset="0"/>
            </a:endParaRPr>
          </a:p>
          <a:p>
            <a:endParaRPr lang="es-ES" dirty="0"/>
          </a:p>
        </p:txBody>
      </p:sp>
      <p:sp>
        <p:nvSpPr>
          <p:cNvPr id="5" name="4 CuadroTexto"/>
          <p:cNvSpPr txBox="1"/>
          <p:nvPr/>
        </p:nvSpPr>
        <p:spPr>
          <a:xfrm>
            <a:off x="468835" y="2060848"/>
            <a:ext cx="3672408" cy="1754326"/>
          </a:xfrm>
          <a:prstGeom prst="rect">
            <a:avLst/>
          </a:prstGeom>
          <a:noFill/>
          <a:ln w="28575">
            <a:solidFill>
              <a:schemeClr val="tx1"/>
            </a:solidFill>
          </a:ln>
        </p:spPr>
        <p:txBody>
          <a:bodyPr wrap="square" rtlCol="0">
            <a:spAutoFit/>
          </a:bodyPr>
          <a:lstStyle/>
          <a:p>
            <a:pPr lvl="0" algn="ctr"/>
            <a:endParaRPr lang="es-ES" dirty="0" smtClean="0">
              <a:latin typeface="Comic Sans MS" pitchFamily="66" charset="0"/>
            </a:endParaRPr>
          </a:p>
          <a:p>
            <a:pPr lvl="0" algn="ctr"/>
            <a:r>
              <a:rPr lang="es-ES" sz="2400" dirty="0" smtClean="0">
                <a:latin typeface="Comic Sans MS" pitchFamily="66" charset="0"/>
              </a:rPr>
              <a:t>Obligatorio </a:t>
            </a:r>
            <a:r>
              <a:rPr lang="es-ES" sz="2400" dirty="0">
                <a:latin typeface="Comic Sans MS" pitchFamily="66" charset="0"/>
              </a:rPr>
              <a:t>para los titulares o poseedores de animales. </a:t>
            </a:r>
            <a:endParaRPr lang="es-ES" sz="2400" dirty="0" smtClean="0">
              <a:latin typeface="Comic Sans MS" pitchFamily="66" charset="0"/>
            </a:endParaRPr>
          </a:p>
          <a:p>
            <a:pPr lvl="0" algn="ctr"/>
            <a:endParaRPr lang="es-ES" dirty="0">
              <a:latin typeface="Comic Sans MS" pitchFamily="66" charset="0"/>
            </a:endParaRPr>
          </a:p>
        </p:txBody>
      </p:sp>
      <p:sp>
        <p:nvSpPr>
          <p:cNvPr id="6" name="5 CuadroTexto"/>
          <p:cNvSpPr txBox="1"/>
          <p:nvPr/>
        </p:nvSpPr>
        <p:spPr>
          <a:xfrm>
            <a:off x="468835" y="4221088"/>
            <a:ext cx="3672408" cy="1384995"/>
          </a:xfrm>
          <a:prstGeom prst="rect">
            <a:avLst/>
          </a:prstGeom>
          <a:noFill/>
          <a:ln w="28575">
            <a:solidFill>
              <a:schemeClr val="tx1"/>
            </a:solidFill>
          </a:ln>
        </p:spPr>
        <p:txBody>
          <a:bodyPr wrap="square" rtlCol="0" anchor="ctr">
            <a:spAutoFit/>
          </a:bodyPr>
          <a:lstStyle/>
          <a:p>
            <a:pPr algn="ctr"/>
            <a:endParaRPr lang="es-ES" dirty="0" smtClean="0">
              <a:latin typeface="Comic Sans MS" pitchFamily="66" charset="0"/>
            </a:endParaRPr>
          </a:p>
          <a:p>
            <a:pPr algn="ctr"/>
            <a:r>
              <a:rPr lang="es-ES" sz="2400" dirty="0" smtClean="0">
                <a:latin typeface="Comic Sans MS" pitchFamily="66" charset="0"/>
              </a:rPr>
              <a:t>Obligatorio </a:t>
            </a:r>
            <a:r>
              <a:rPr lang="es-ES" sz="2400" dirty="0">
                <a:latin typeface="Comic Sans MS" pitchFamily="66" charset="0"/>
              </a:rPr>
              <a:t>su estado actualizado.  </a:t>
            </a:r>
          </a:p>
          <a:p>
            <a:pPr algn="ctr"/>
            <a:endParaRPr lang="es-E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16016" y="1484784"/>
            <a:ext cx="3528392" cy="496855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Marcador de número de diapositiva"/>
          <p:cNvSpPr>
            <a:spLocks noGrp="1"/>
          </p:cNvSpPr>
          <p:nvPr>
            <p:ph type="sldNum" sz="quarter" idx="12"/>
          </p:nvPr>
        </p:nvSpPr>
        <p:spPr/>
        <p:txBody>
          <a:bodyPr/>
          <a:lstStyle/>
          <a:p>
            <a:fld id="{7CE80CD3-30BC-4483-9D44-C7BBE6F797AC}" type="slidenum">
              <a:rPr lang="es-ES" smtClean="0"/>
              <a:pPr/>
              <a:t>25</a:t>
            </a:fld>
            <a:endParaRPr lang="es-ES"/>
          </a:p>
        </p:txBody>
      </p:sp>
      <p:sp>
        <p:nvSpPr>
          <p:cNvPr id="9" name="1 Título"/>
          <p:cNvSpPr txBox="1">
            <a:spLocks/>
          </p:cNvSpPr>
          <p:nvPr/>
        </p:nvSpPr>
        <p:spPr>
          <a:xfrm>
            <a:off x="0" y="1"/>
            <a:ext cx="9060559" cy="908719"/>
          </a:xfrm>
          <a:prstGeom prst="rect">
            <a:avLst/>
          </a:prstGeom>
        </p:spPr>
        <p:txBody>
          <a:bodyPr vert="horz" lIns="91440" tIns="45720" rIns="91440" bIns="45720" rtlCol="0" anchor="ctr">
            <a:normAutofit fontScale="4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s-ES" sz="1700" dirty="0" smtClean="0">
              <a:solidFill>
                <a:schemeClr val="tx2"/>
              </a:solidFill>
              <a:latin typeface="Comic Sans MS" pitchFamily="66" charset="0"/>
            </a:endParaRPr>
          </a:p>
          <a:p>
            <a:pPr algn="r"/>
            <a:r>
              <a:rPr lang="es-ES" sz="4800" b="1" dirty="0" smtClean="0">
                <a:solidFill>
                  <a:schemeClr val="accent2"/>
                </a:solidFill>
                <a:latin typeface="Comic Sans MS" pitchFamily="66" charset="0"/>
              </a:rPr>
              <a:t>Libro Registro de la Explotación</a:t>
            </a:r>
            <a:r>
              <a:rPr lang="es-ES" sz="4300" b="1" dirty="0" smtClean="0">
                <a:solidFill>
                  <a:schemeClr val="accent2"/>
                </a:solidFill>
                <a:latin typeface="Comic Sans MS" pitchFamily="66" charset="0"/>
              </a:rPr>
              <a:t>. </a:t>
            </a:r>
            <a:r>
              <a:rPr lang="es-ES" sz="4300" dirty="0" smtClean="0">
                <a:solidFill>
                  <a:schemeClr val="tx2"/>
                </a:solidFill>
                <a:latin typeface="Comic Sans MS" pitchFamily="66" charset="0"/>
              </a:rPr>
              <a:t>CUESTIONES ADMINISTRATIVAS</a:t>
            </a:r>
            <a:r>
              <a:rPr lang="es-ES" sz="4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_____________________________________________________________________________________________________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37247689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85000"/>
          </a:schemeClr>
        </a:solidFill>
        <a:effectLst/>
      </p:bgPr>
    </p:bg>
    <p:spTree>
      <p:nvGrpSpPr>
        <p:cNvPr id="1" name=""/>
        <p:cNvGrpSpPr/>
        <p:nvPr/>
      </p:nvGrpSpPr>
      <p:grpSpPr>
        <a:xfrm>
          <a:off x="0" y="0"/>
          <a:ext cx="0" cy="0"/>
          <a:chOff x="0" y="0"/>
          <a:chExt cx="0" cy="0"/>
        </a:xfrm>
      </p:grpSpPr>
      <p:sp>
        <p:nvSpPr>
          <p:cNvPr id="4" name="1 Título"/>
          <p:cNvSpPr>
            <a:spLocks noGrp="1"/>
          </p:cNvSpPr>
          <p:nvPr>
            <p:ph type="title"/>
          </p:nvPr>
        </p:nvSpPr>
        <p:spPr>
          <a:xfrm>
            <a:off x="2267744" y="2360116"/>
            <a:ext cx="6069360" cy="1143000"/>
          </a:xfrm>
        </p:spPr>
        <p:txBody>
          <a:bodyPr>
            <a:normAutofit/>
          </a:bodyPr>
          <a:lstStyle/>
          <a:p>
            <a:r>
              <a:rPr lang="es-ES" dirty="0" smtClean="0">
                <a:solidFill>
                  <a:schemeClr val="tx2"/>
                </a:solidFill>
                <a:latin typeface="Comic Sans MS" pitchFamily="66" charset="0"/>
              </a:rPr>
              <a:t>2. AYUDAS</a:t>
            </a:r>
            <a:endParaRPr lang="es-ES" dirty="0">
              <a:solidFill>
                <a:schemeClr val="tx2"/>
              </a:solidFill>
              <a:latin typeface="Comic Sans MS" pitchFamily="66" charset="0"/>
            </a:endParaRPr>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26</a:t>
            </a:fld>
            <a:endParaRPr lang="es-ES"/>
          </a:p>
        </p:txBody>
      </p:sp>
      <p:pic>
        <p:nvPicPr>
          <p:cNvPr id="5" name="4 Imagen" descr="http://www.ceconsultingbenalmadena.es/wp-content/uploads/subvenciones-300x197.jpg"/>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1916832"/>
            <a:ext cx="2857500" cy="1876425"/>
          </a:xfrm>
          <a:prstGeom prst="rect">
            <a:avLst/>
          </a:prstGeom>
          <a:noFill/>
          <a:ln>
            <a:noFill/>
          </a:ln>
        </p:spPr>
      </p:pic>
      <p:pic>
        <p:nvPicPr>
          <p:cNvPr id="6" name="5 Imagen" descr="http://images.ozongo.com/xpress/ozongo_web_version02/resources/image/350X/euros.jpg"/>
          <p:cNvPicPr/>
          <p:nvPr/>
        </p:nvPicPr>
        <p:blipFill>
          <a:blip r:embed="rId3">
            <a:extLst>
              <a:ext uri="{28A0092B-C50C-407E-A947-70E740481C1C}">
                <a14:useLocalDpi xmlns:a14="http://schemas.microsoft.com/office/drawing/2010/main" xmlns="" val="0"/>
              </a:ext>
            </a:extLst>
          </a:blip>
          <a:srcRect/>
          <a:stretch>
            <a:fillRect/>
          </a:stretch>
        </p:blipFill>
        <p:spPr bwMode="auto">
          <a:xfrm>
            <a:off x="2987824" y="3503116"/>
            <a:ext cx="2704350" cy="3168352"/>
          </a:xfrm>
          <a:prstGeom prst="rect">
            <a:avLst/>
          </a:prstGeom>
          <a:noFill/>
          <a:ln>
            <a:noFill/>
          </a:ln>
        </p:spPr>
      </p:pic>
    </p:spTree>
    <p:extLst>
      <p:ext uri="{BB962C8B-B14F-4D97-AF65-F5344CB8AC3E}">
        <p14:creationId xmlns:p14="http://schemas.microsoft.com/office/powerpoint/2010/main" xmlns="" val="307549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85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95536" y="332656"/>
            <a:ext cx="8229600" cy="1143000"/>
          </a:xfrm>
        </p:spPr>
        <p:txBody>
          <a:bodyPr>
            <a:normAutofit fontScale="90000"/>
          </a:bodyPr>
          <a:lstStyle/>
          <a:p>
            <a:r>
              <a:rPr lang="es-ES" dirty="0" smtClean="0">
                <a:latin typeface="Arial" pitchFamily="34" charset="0"/>
                <a:cs typeface="Arial" pitchFamily="34" charset="0"/>
              </a:rPr>
              <a:t/>
            </a:r>
            <a:br>
              <a:rPr lang="es-ES" dirty="0" smtClean="0">
                <a:latin typeface="Arial" pitchFamily="34" charset="0"/>
                <a:cs typeface="Arial" pitchFamily="34" charset="0"/>
              </a:rPr>
            </a:br>
            <a:endParaRPr lang="es-ES" dirty="0"/>
          </a:p>
        </p:txBody>
      </p:sp>
      <p:sp>
        <p:nvSpPr>
          <p:cNvPr id="3" name="2 Marcador de contenido"/>
          <p:cNvSpPr>
            <a:spLocks noGrp="1"/>
          </p:cNvSpPr>
          <p:nvPr>
            <p:ph idx="1"/>
          </p:nvPr>
        </p:nvSpPr>
        <p:spPr>
          <a:xfrm>
            <a:off x="551111" y="1268760"/>
            <a:ext cx="8229600" cy="5328592"/>
          </a:xfrm>
        </p:spPr>
        <p:txBody>
          <a:bodyPr>
            <a:normAutofit/>
          </a:bodyPr>
          <a:lstStyle/>
          <a:p>
            <a:pPr>
              <a:spcAft>
                <a:spcPts val="600"/>
              </a:spcAft>
            </a:pPr>
            <a:r>
              <a:rPr lang="es-ES" dirty="0" smtClean="0">
                <a:latin typeface="Comic Sans MS" pitchFamily="66" charset="0"/>
                <a:cs typeface="Arial" pitchFamily="34" charset="0"/>
              </a:rPr>
              <a:t>¿Qué ayudas existen al sector ovino? </a:t>
            </a:r>
          </a:p>
          <a:p>
            <a:pPr>
              <a:spcAft>
                <a:spcPts val="600"/>
              </a:spcAft>
            </a:pPr>
            <a:r>
              <a:rPr lang="es-ES_tradnl" dirty="0" smtClean="0">
                <a:latin typeface="Comic Sans MS" pitchFamily="66" charset="0"/>
                <a:cs typeface="Arial" pitchFamily="34" charset="0"/>
              </a:rPr>
              <a:t>Cómo presento la solicitud</a:t>
            </a:r>
          </a:p>
          <a:p>
            <a:pPr>
              <a:spcAft>
                <a:spcPts val="600"/>
              </a:spcAft>
            </a:pPr>
            <a:r>
              <a:rPr lang="es-ES_tradnl" dirty="0" smtClean="0">
                <a:latin typeface="Comic Sans MS" pitchFamily="66" charset="0"/>
                <a:cs typeface="Arial" pitchFamily="34" charset="0"/>
              </a:rPr>
              <a:t>Dónde presento la solicitud</a:t>
            </a:r>
            <a:endParaRPr lang="es-ES" dirty="0" smtClean="0">
              <a:latin typeface="Comic Sans MS" pitchFamily="66" charset="0"/>
              <a:cs typeface="Arial" pitchFamily="34" charset="0"/>
            </a:endParaRPr>
          </a:p>
          <a:p>
            <a:pPr>
              <a:spcAft>
                <a:spcPts val="600"/>
              </a:spcAft>
            </a:pPr>
            <a:r>
              <a:rPr lang="es-ES" dirty="0" smtClean="0">
                <a:latin typeface="Comic Sans MS" pitchFamily="66" charset="0"/>
                <a:cs typeface="Arial" pitchFamily="34" charset="0"/>
              </a:rPr>
              <a:t>Requisitos mínimos para el acceso a las ayudas. </a:t>
            </a:r>
          </a:p>
          <a:p>
            <a:pPr>
              <a:spcAft>
                <a:spcPts val="600"/>
              </a:spcAft>
            </a:pPr>
            <a:r>
              <a:rPr lang="es-ES" dirty="0" smtClean="0">
                <a:latin typeface="Comic Sans MS" pitchFamily="66" charset="0"/>
                <a:cs typeface="Arial" pitchFamily="34" charset="0"/>
              </a:rPr>
              <a:t>Controles sobre las ayudas.  </a:t>
            </a:r>
          </a:p>
        </p:txBody>
      </p:sp>
      <p:sp>
        <p:nvSpPr>
          <p:cNvPr id="4" name="3 Marcador de número de diapositiva"/>
          <p:cNvSpPr>
            <a:spLocks noGrp="1"/>
          </p:cNvSpPr>
          <p:nvPr>
            <p:ph type="sldNum" sz="quarter" idx="12"/>
          </p:nvPr>
        </p:nvSpPr>
        <p:spPr/>
        <p:txBody>
          <a:bodyPr/>
          <a:lstStyle/>
          <a:p>
            <a:fld id="{7CE80CD3-30BC-4483-9D44-C7BBE6F797AC}" type="slidenum">
              <a:rPr lang="es-ES" smtClean="0"/>
              <a:pPr/>
              <a:t>27</a:t>
            </a:fld>
            <a:endParaRPr lang="es-ES"/>
          </a:p>
        </p:txBody>
      </p:sp>
      <p:sp>
        <p:nvSpPr>
          <p:cNvPr id="5" name="1 Título"/>
          <p:cNvSpPr txBox="1">
            <a:spLocks/>
          </p:cNvSpPr>
          <p:nvPr/>
        </p:nvSpPr>
        <p:spPr>
          <a:xfrm>
            <a:off x="551111" y="23242"/>
            <a:ext cx="859288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400" dirty="0" smtClean="0">
                <a:solidFill>
                  <a:schemeClr val="tx2"/>
                </a:solidFill>
                <a:latin typeface="Comic Sans MS" pitchFamily="66" charset="0"/>
              </a:rPr>
              <a:t>                                                                           AYUDAS </a:t>
            </a:r>
            <a:br>
              <a:rPr lang="es-ES" sz="2400" dirty="0" smtClean="0">
                <a:solidFill>
                  <a:schemeClr val="tx2"/>
                </a:solidFill>
                <a:latin typeface="Comic Sans MS" pitchFamily="66" charset="0"/>
              </a:rPr>
            </a:br>
            <a:r>
              <a:rPr lang="es-ES" sz="2400" dirty="0" smtClean="0">
                <a:solidFill>
                  <a:schemeClr val="tx2"/>
                </a:solidFill>
                <a:latin typeface="Comic Sans MS" pitchFamily="66" charset="0"/>
              </a:rPr>
              <a:t>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2510216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8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1601416"/>
            <a:ext cx="8229600" cy="5256584"/>
          </a:xfrm>
          <a:ln>
            <a:noFill/>
          </a:ln>
        </p:spPr>
        <p:txBody>
          <a:bodyPr>
            <a:normAutofit/>
          </a:bodyPr>
          <a:lstStyle/>
          <a:p>
            <a:pPr marL="0" indent="0">
              <a:buNone/>
            </a:pPr>
            <a:endParaRPr lang="es-ES" sz="1600" dirty="0" smtClean="0">
              <a:latin typeface="Comic Sans MS" pitchFamily="66" charset="0"/>
            </a:endParaRPr>
          </a:p>
          <a:p>
            <a:pPr algn="just">
              <a:buClr>
                <a:schemeClr val="tx2">
                  <a:lumMod val="75000"/>
                </a:schemeClr>
              </a:buClr>
              <a:buFont typeface="Wingdings" pitchFamily="2" charset="2"/>
              <a:buChar char="ü"/>
            </a:pPr>
            <a:r>
              <a:rPr lang="es-ES" sz="1800" dirty="0" smtClean="0">
                <a:latin typeface="Comic Sans MS" pitchFamily="66" charset="0"/>
              </a:rPr>
              <a:t>ORDEN DE LA CONSEJERÍA DE AGRICULTURA, GANADERÍA Y MEDIO AMBIENTE , del ejercicio correspondiente. </a:t>
            </a:r>
          </a:p>
          <a:p>
            <a:pPr marL="0" indent="0" algn="just">
              <a:buClr>
                <a:schemeClr val="tx2">
                  <a:lumMod val="75000"/>
                </a:schemeClr>
              </a:buClr>
              <a:buNone/>
            </a:pPr>
            <a:endParaRPr lang="es-ES_tradnl" sz="1800" dirty="0">
              <a:latin typeface="Comic Sans MS" pitchFamily="66" charset="0"/>
            </a:endParaRPr>
          </a:p>
          <a:p>
            <a:pPr marL="0" indent="0" algn="just">
              <a:buClr>
                <a:schemeClr val="tx2">
                  <a:lumMod val="75000"/>
                </a:schemeClr>
              </a:buClr>
              <a:buNone/>
            </a:pPr>
            <a:endParaRPr lang="es-ES" sz="1800" dirty="0" smtClean="0">
              <a:latin typeface="Comic Sans MS" pitchFamily="66" charset="0"/>
            </a:endParaRPr>
          </a:p>
          <a:p>
            <a:pPr algn="just">
              <a:buClr>
                <a:schemeClr val="tx2">
                  <a:lumMod val="75000"/>
                </a:schemeClr>
              </a:buClr>
              <a:buFont typeface="Wingdings" pitchFamily="2" charset="2"/>
              <a:buChar char="ü"/>
            </a:pPr>
            <a:r>
              <a:rPr lang="es-ES" sz="1800" dirty="0" smtClean="0">
                <a:latin typeface="Comic Sans MS" pitchFamily="66" charset="0"/>
              </a:rPr>
              <a:t>PAC (LÍNEAS DE POLÍTICA AGRARIA COMÚN) aprobada en el año correspondiente.</a:t>
            </a:r>
          </a:p>
          <a:p>
            <a:pPr marL="0" indent="0" algn="just">
              <a:buClr>
                <a:schemeClr val="tx2">
                  <a:lumMod val="75000"/>
                </a:schemeClr>
              </a:buClr>
              <a:buNone/>
            </a:pPr>
            <a:endParaRPr lang="es-ES_tradnl" sz="1800" dirty="0" smtClean="0">
              <a:latin typeface="Comic Sans MS" pitchFamily="66" charset="0"/>
            </a:endParaRPr>
          </a:p>
          <a:p>
            <a:pPr marL="0" indent="0" algn="just">
              <a:buClr>
                <a:schemeClr val="tx2">
                  <a:lumMod val="75000"/>
                </a:schemeClr>
              </a:buClr>
              <a:buNone/>
            </a:pPr>
            <a:endParaRPr lang="es-ES" sz="1800" dirty="0" smtClean="0">
              <a:latin typeface="Comic Sans MS" pitchFamily="66" charset="0"/>
            </a:endParaRPr>
          </a:p>
          <a:p>
            <a:pPr algn="just">
              <a:buClr>
                <a:schemeClr val="tx2">
                  <a:lumMod val="75000"/>
                </a:schemeClr>
              </a:buClr>
              <a:buFont typeface="Wingdings" pitchFamily="2" charset="2"/>
              <a:buChar char="ü"/>
            </a:pPr>
            <a:r>
              <a:rPr lang="es-ES" sz="1800" dirty="0" smtClean="0">
                <a:latin typeface="Comic Sans MS" pitchFamily="66" charset="0"/>
              </a:rPr>
              <a:t>Medidas para la presentación de la “Solicitud Conjunta” de ayudas de PAC para el año correspondiente, entre las  que se establecerán modalidades de prima y de ayudas específicas.</a:t>
            </a:r>
            <a:endParaRPr lang="es-ES" sz="1800" dirty="0">
              <a:latin typeface="Comic Sans MS" pitchFamily="66" charset="0"/>
            </a:endParaRPr>
          </a:p>
        </p:txBody>
      </p:sp>
      <p:sp>
        <p:nvSpPr>
          <p:cNvPr id="4" name="3 Marcador de número de diapositiva"/>
          <p:cNvSpPr>
            <a:spLocks noGrp="1"/>
          </p:cNvSpPr>
          <p:nvPr>
            <p:ph type="sldNum" sz="quarter" idx="12"/>
          </p:nvPr>
        </p:nvSpPr>
        <p:spPr/>
        <p:txBody>
          <a:bodyPr/>
          <a:lstStyle/>
          <a:p>
            <a:fld id="{7CE80CD3-30BC-4483-9D44-C7BBE6F797AC}" type="slidenum">
              <a:rPr lang="es-ES" smtClean="0"/>
              <a:pPr/>
              <a:t>28</a:t>
            </a:fld>
            <a:endParaRPr lang="es-ES"/>
          </a:p>
        </p:txBody>
      </p:sp>
      <p:sp>
        <p:nvSpPr>
          <p:cNvPr id="5" name="1 Título"/>
          <p:cNvSpPr txBox="1">
            <a:spLocks/>
          </p:cNvSpPr>
          <p:nvPr/>
        </p:nvSpPr>
        <p:spPr>
          <a:xfrm>
            <a:off x="251520"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7629525" algn="l"/>
              </a:tabLst>
            </a:pPr>
            <a:r>
              <a:rPr lang="es-ES" sz="2400" dirty="0" smtClean="0">
                <a:solidFill>
                  <a:schemeClr val="tx2"/>
                </a:solidFill>
                <a:latin typeface="Comic Sans MS" pitchFamily="66" charset="0"/>
              </a:rPr>
              <a:t>               </a:t>
            </a:r>
            <a:r>
              <a:rPr lang="es-ES" sz="2400" dirty="0" smtClean="0">
                <a:solidFill>
                  <a:schemeClr val="accent2">
                    <a:lumMod val="75000"/>
                  </a:schemeClr>
                </a:solidFill>
                <a:latin typeface="Comic Sans MS" pitchFamily="66" charset="0"/>
              </a:rPr>
              <a:t>                                </a:t>
            </a:r>
            <a:r>
              <a:rPr lang="es-ES" sz="2300" b="1" dirty="0" smtClean="0">
                <a:solidFill>
                  <a:schemeClr val="accent2"/>
                </a:solidFill>
                <a:latin typeface="Comic Sans MS" pitchFamily="66" charset="0"/>
              </a:rPr>
              <a:t>Qué ayudas existen.  </a:t>
            </a:r>
            <a:r>
              <a:rPr lang="es-ES" sz="2400" dirty="0" smtClean="0">
                <a:solidFill>
                  <a:schemeClr val="tx2"/>
                </a:solidFill>
                <a:latin typeface="Comic Sans MS" pitchFamily="66" charset="0"/>
              </a:rPr>
              <a:t>AYUDAS   </a:t>
            </a:r>
            <a:br>
              <a:rPr lang="es-ES" sz="2400" dirty="0" smtClean="0">
                <a:solidFill>
                  <a:schemeClr val="tx2"/>
                </a:solidFill>
                <a:latin typeface="Comic Sans MS" pitchFamily="66" charset="0"/>
              </a:rPr>
            </a:br>
            <a:r>
              <a:rPr lang="es-ES" sz="2400" dirty="0" smtClean="0">
                <a:solidFill>
                  <a:schemeClr val="tx2"/>
                </a:solidFill>
                <a:latin typeface="Comic Sans MS" pitchFamily="66" charset="0"/>
              </a:rPr>
              <a:t>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5600690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8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2736"/>
            <a:ext cx="8229600" cy="5472608"/>
          </a:xfrm>
          <a:ln>
            <a:noFill/>
          </a:ln>
        </p:spPr>
        <p:txBody>
          <a:bodyPr>
            <a:normAutofit/>
          </a:bodyPr>
          <a:lstStyle/>
          <a:p>
            <a:pPr lvl="0"/>
            <a:endParaRPr lang="es-ES" sz="1400" dirty="0" smtClean="0">
              <a:latin typeface="Comic Sans MS" pitchFamily="66" charset="0"/>
            </a:endParaRPr>
          </a:p>
          <a:p>
            <a:pPr marL="0" lvl="0" indent="0">
              <a:buNone/>
            </a:pPr>
            <a:endParaRPr lang="es-ES" sz="1400" dirty="0" smtClean="0">
              <a:latin typeface="Comic Sans MS" pitchFamily="66" charset="0"/>
            </a:endParaRPr>
          </a:p>
          <a:p>
            <a:pPr lvl="0" algn="just">
              <a:buFont typeface="+mj-lt"/>
              <a:buAutoNum type="alphaUcPeriod"/>
            </a:pPr>
            <a:r>
              <a:rPr lang="es-ES" sz="1800" u="sng" dirty="0" smtClean="0">
                <a:solidFill>
                  <a:schemeClr val="tx2"/>
                </a:solidFill>
                <a:latin typeface="Comic Sans MS" pitchFamily="66" charset="0"/>
              </a:rPr>
              <a:t>Telemáticamente</a:t>
            </a:r>
            <a:r>
              <a:rPr lang="es-ES" sz="1200" dirty="0">
                <a:latin typeface="Comic Sans MS" pitchFamily="66" charset="0"/>
              </a:rPr>
              <a:t>: </a:t>
            </a:r>
            <a:r>
              <a:rPr lang="es-ES" sz="1200" dirty="0" smtClean="0">
                <a:latin typeface="Comic Sans MS" pitchFamily="66" charset="0"/>
              </a:rPr>
              <a:t> </a:t>
            </a:r>
            <a:r>
              <a:rPr lang="es-ES" sz="1400" dirty="0" smtClean="0">
                <a:latin typeface="Comic Sans MS" pitchFamily="66" charset="0"/>
              </a:rPr>
              <a:t>dirigida </a:t>
            </a:r>
            <a:r>
              <a:rPr lang="es-ES" sz="1400" dirty="0">
                <a:latin typeface="Comic Sans MS" pitchFamily="66" charset="0"/>
              </a:rPr>
              <a:t>al Registro Telemático de la Administración de la Comunidad Autónoma de Aragón, con mención expresa de la Oficina Comarcal de Agricultura y Alimentación de referencia a efectos de su tramitación posterior </a:t>
            </a:r>
            <a:r>
              <a:rPr lang="es-ES" sz="1400" dirty="0" smtClean="0">
                <a:latin typeface="Comic Sans MS" pitchFamily="66" charset="0"/>
              </a:rPr>
              <a:t>ó</a:t>
            </a:r>
          </a:p>
          <a:p>
            <a:pPr lvl="0">
              <a:buFont typeface="+mj-lt"/>
              <a:buAutoNum type="alphaUcPeriod"/>
            </a:pPr>
            <a:endParaRPr lang="es-ES" sz="1600" dirty="0">
              <a:latin typeface="Comic Sans MS" pitchFamily="66" charset="0"/>
            </a:endParaRPr>
          </a:p>
          <a:p>
            <a:pPr lvl="0" algn="just">
              <a:buFont typeface="+mj-lt"/>
              <a:buAutoNum type="alphaUcPeriod"/>
            </a:pPr>
            <a:r>
              <a:rPr lang="es-ES" sz="1800" u="sng" dirty="0" smtClean="0">
                <a:solidFill>
                  <a:schemeClr val="tx2"/>
                </a:solidFill>
                <a:latin typeface="Comic Sans MS" pitchFamily="66" charset="0"/>
              </a:rPr>
              <a:t>“Soporte </a:t>
            </a:r>
            <a:r>
              <a:rPr lang="es-ES" sz="1800" u="sng" dirty="0">
                <a:solidFill>
                  <a:schemeClr val="tx2"/>
                </a:solidFill>
                <a:latin typeface="Comic Sans MS" pitchFamily="66" charset="0"/>
              </a:rPr>
              <a:t>P</a:t>
            </a:r>
            <a:r>
              <a:rPr lang="es-ES" sz="1800" u="sng" dirty="0" smtClean="0">
                <a:solidFill>
                  <a:schemeClr val="tx2"/>
                </a:solidFill>
                <a:latin typeface="Comic Sans MS" pitchFamily="66" charset="0"/>
              </a:rPr>
              <a:t>apel</a:t>
            </a:r>
            <a:r>
              <a:rPr lang="es-ES" sz="1800" u="sng" dirty="0">
                <a:solidFill>
                  <a:schemeClr val="tx2"/>
                </a:solidFill>
                <a:latin typeface="Comic Sans MS" pitchFamily="66" charset="0"/>
              </a:rPr>
              <a:t>”</a:t>
            </a:r>
            <a:r>
              <a:rPr lang="es-ES" sz="1800" dirty="0">
                <a:solidFill>
                  <a:schemeClr val="tx2"/>
                </a:solidFill>
                <a:latin typeface="Comic Sans MS" pitchFamily="66" charset="0"/>
              </a:rPr>
              <a:t>: </a:t>
            </a:r>
            <a:r>
              <a:rPr lang="es-ES" sz="1400" dirty="0">
                <a:latin typeface="Comic Sans MS" pitchFamily="66" charset="0"/>
              </a:rPr>
              <a:t>acompañando los formularios de la solicitud con su correspondiente fichero informático, dirigido todo ello a la Oficina Comarcal de Agricultura y Alimentación correspondiente. </a:t>
            </a:r>
            <a:r>
              <a:rPr lang="es-ES" sz="1400" dirty="0" smtClean="0">
                <a:latin typeface="Comic Sans MS" pitchFamily="66" charset="0"/>
              </a:rPr>
              <a:t>Las </a:t>
            </a:r>
            <a:r>
              <a:rPr lang="es-ES" sz="1400" dirty="0">
                <a:latin typeface="Comic Sans MS" pitchFamily="66" charset="0"/>
              </a:rPr>
              <a:t>solicitudes que se registren bajo esta modalidad, se deberán presentar por duplicado, en </a:t>
            </a:r>
            <a:r>
              <a:rPr lang="es-ES" sz="1400" dirty="0" smtClean="0">
                <a:latin typeface="Comic Sans MS" pitchFamily="66" charset="0"/>
              </a:rPr>
              <a:t>original </a:t>
            </a:r>
            <a:r>
              <a:rPr lang="es-ES" sz="1400" dirty="0">
                <a:latin typeface="Comic Sans MS" pitchFamily="66" charset="0"/>
              </a:rPr>
              <a:t>y copia. </a:t>
            </a:r>
            <a:endParaRPr lang="es-ES" sz="1400" dirty="0" smtClean="0">
              <a:latin typeface="Comic Sans MS" pitchFamily="66" charset="0"/>
            </a:endParaRPr>
          </a:p>
          <a:p>
            <a:pPr marL="0" indent="0">
              <a:buNone/>
            </a:pPr>
            <a:endParaRPr lang="es-ES" sz="2000" dirty="0">
              <a:latin typeface="Comic Sans MS" pitchFamily="66" charset="0"/>
            </a:endParaRPr>
          </a:p>
          <a:p>
            <a:pPr marL="0" indent="0">
              <a:buNone/>
            </a:pPr>
            <a:r>
              <a:rPr lang="es-ES" sz="1400" dirty="0">
                <a:latin typeface="Comic Sans MS" pitchFamily="66" charset="0"/>
              </a:rPr>
              <a:t>Una vez registrada, la solicitud de estas ayudas a la ganadería se tramitará de la siguiente forma: </a:t>
            </a:r>
            <a:endParaRPr lang="es-ES" sz="1400" dirty="0" smtClean="0">
              <a:latin typeface="Comic Sans MS" pitchFamily="66" charset="0"/>
            </a:endParaRPr>
          </a:p>
          <a:p>
            <a:pPr marL="0" indent="0">
              <a:buNone/>
            </a:pPr>
            <a:endParaRPr lang="es-ES" sz="1800" dirty="0">
              <a:latin typeface="Comic Sans MS" pitchFamily="66" charset="0"/>
            </a:endParaRPr>
          </a:p>
          <a:p>
            <a:pPr lvl="1" algn="just"/>
            <a:r>
              <a:rPr lang="es-ES" sz="1400" dirty="0">
                <a:latin typeface="Comic Sans MS" pitchFamily="66" charset="0"/>
              </a:rPr>
              <a:t>Una copia de la solicitud se entregará al peticionario directamente o a través de la Entidad Colaborada de su elección</a:t>
            </a:r>
            <a:r>
              <a:rPr lang="es-ES" sz="1400" dirty="0" smtClean="0">
                <a:latin typeface="Comic Sans MS" pitchFamily="66" charset="0"/>
              </a:rPr>
              <a:t>.</a:t>
            </a:r>
          </a:p>
          <a:p>
            <a:pPr marL="457200" lvl="1" indent="0">
              <a:buNone/>
            </a:pPr>
            <a:endParaRPr lang="es-ES" sz="800" dirty="0">
              <a:latin typeface="Comic Sans MS" pitchFamily="66" charset="0"/>
            </a:endParaRPr>
          </a:p>
          <a:p>
            <a:pPr lvl="1" algn="just"/>
            <a:r>
              <a:rPr lang="es-ES" sz="1400" dirty="0">
                <a:latin typeface="Comic Sans MS" pitchFamily="66" charset="0"/>
              </a:rPr>
              <a:t>La solicitud en original se trasladará a los técnicos veterinarios responsables del control de estas solicitudes de ayudas por ganado en la Oficina Comarcal de Agricultura y Alimentación para iniciar el procedimiento de control administrativo. </a:t>
            </a:r>
            <a:endParaRPr lang="es-ES" sz="1800" dirty="0">
              <a:latin typeface="Comic Sans MS" pitchFamily="66" charset="0"/>
            </a:endParaRPr>
          </a:p>
          <a:p>
            <a:pPr marL="0" indent="0">
              <a:buNone/>
            </a:pPr>
            <a:endParaRPr lang="es-ES" sz="1600" dirty="0" smtClean="0">
              <a:latin typeface="Comic Sans MS" pitchFamily="66" charset="0"/>
            </a:endParaRPr>
          </a:p>
        </p:txBody>
      </p:sp>
      <p:sp>
        <p:nvSpPr>
          <p:cNvPr id="4" name="3 Marcador de número de diapositiva"/>
          <p:cNvSpPr>
            <a:spLocks noGrp="1"/>
          </p:cNvSpPr>
          <p:nvPr>
            <p:ph type="sldNum" sz="quarter" idx="12"/>
          </p:nvPr>
        </p:nvSpPr>
        <p:spPr/>
        <p:txBody>
          <a:bodyPr/>
          <a:lstStyle/>
          <a:p>
            <a:fld id="{7CE80CD3-30BC-4483-9D44-C7BBE6F797AC}" type="slidenum">
              <a:rPr lang="es-ES" smtClean="0"/>
              <a:pPr/>
              <a:t>29</a:t>
            </a:fld>
            <a:endParaRPr lang="es-ES"/>
          </a:p>
        </p:txBody>
      </p:sp>
      <p:sp>
        <p:nvSpPr>
          <p:cNvPr id="5" name="1 Título"/>
          <p:cNvSpPr txBox="1">
            <a:spLocks/>
          </p:cNvSpPr>
          <p:nvPr/>
        </p:nvSpPr>
        <p:spPr>
          <a:xfrm>
            <a:off x="251521" y="1465"/>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7629525" algn="l"/>
              </a:tabLst>
            </a:pPr>
            <a:r>
              <a:rPr lang="es-ES" sz="2400" dirty="0" smtClean="0">
                <a:solidFill>
                  <a:schemeClr val="tx2"/>
                </a:solidFill>
                <a:latin typeface="Comic Sans MS" pitchFamily="66" charset="0"/>
              </a:rPr>
              <a:t>               </a:t>
            </a:r>
            <a:r>
              <a:rPr lang="es-ES" sz="2400" dirty="0" smtClean="0">
                <a:solidFill>
                  <a:schemeClr val="accent2">
                    <a:lumMod val="75000"/>
                  </a:schemeClr>
                </a:solidFill>
                <a:latin typeface="Comic Sans MS" pitchFamily="66" charset="0"/>
              </a:rPr>
              <a:t>                 </a:t>
            </a:r>
            <a:r>
              <a:rPr lang="es-ES" sz="2300" b="1" dirty="0" smtClean="0">
                <a:solidFill>
                  <a:schemeClr val="accent2"/>
                </a:solidFill>
                <a:latin typeface="Comic Sans MS" pitchFamily="66" charset="0"/>
              </a:rPr>
              <a:t> ¿Cómo presento la solicitud? . </a:t>
            </a:r>
            <a:r>
              <a:rPr lang="es-ES" sz="2400" dirty="0" smtClean="0">
                <a:solidFill>
                  <a:schemeClr val="tx2"/>
                </a:solidFill>
                <a:latin typeface="Comic Sans MS" pitchFamily="66" charset="0"/>
              </a:rPr>
              <a:t>AYUDAS   </a:t>
            </a:r>
            <a:br>
              <a:rPr lang="es-ES" sz="2400" dirty="0" smtClean="0">
                <a:solidFill>
                  <a:schemeClr val="tx2"/>
                </a:solidFill>
                <a:latin typeface="Comic Sans MS" pitchFamily="66" charset="0"/>
              </a:rPr>
            </a:br>
            <a:r>
              <a:rPr lang="es-ES" sz="2400" dirty="0" smtClean="0">
                <a:solidFill>
                  <a:schemeClr val="tx2"/>
                </a:solidFill>
                <a:latin typeface="Comic Sans MS" pitchFamily="66" charset="0"/>
              </a:rPr>
              <a:t>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71426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68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155575" y="20423"/>
            <a:ext cx="8736905" cy="1143000"/>
          </a:xfrm>
        </p:spPr>
        <p:txBody>
          <a:bodyPr>
            <a:normAutofit fontScale="90000"/>
          </a:bodyPr>
          <a:lstStyle/>
          <a:p>
            <a:pPr algn="r"/>
            <a:r>
              <a:rPr lang="es-ES" sz="2700" dirty="0" smtClean="0">
                <a:solidFill>
                  <a:schemeClr val="tx2"/>
                </a:solidFill>
                <a:latin typeface="Comic Sans MS" pitchFamily="66" charset="0"/>
              </a:rPr>
              <a:t>PRESENTACIÓN</a:t>
            </a:r>
            <a:r>
              <a:rPr lang="es-ES" sz="2400" dirty="0" smtClean="0">
                <a:solidFill>
                  <a:schemeClr val="tx2"/>
                </a:solidFill>
                <a:latin typeface="Comic Sans MS" pitchFamily="66" charset="0"/>
              </a:rPr>
              <a:t> </a:t>
            </a:r>
            <a:br>
              <a:rPr lang="es-ES" sz="2400" dirty="0" smtClean="0">
                <a:solidFill>
                  <a:schemeClr val="tx2"/>
                </a:solidFill>
                <a:latin typeface="Comic Sans MS" pitchFamily="66" charset="0"/>
              </a:rPr>
            </a:br>
            <a:r>
              <a:rPr lang="es-ES" sz="2400" dirty="0" smtClean="0">
                <a:solidFill>
                  <a:schemeClr val="tx2"/>
                </a:solidFill>
                <a:latin typeface="Comic Sans MS" pitchFamily="66" charset="0"/>
              </a:rPr>
              <a:t>________________________________________________</a:t>
            </a:r>
            <a:endParaRPr lang="es-ES" sz="2400" dirty="0">
              <a:solidFill>
                <a:schemeClr val="tx2"/>
              </a:solidFill>
              <a:latin typeface="Comic Sans MS" pitchFamily="66" charset="0"/>
            </a:endParaRPr>
          </a:p>
        </p:txBody>
      </p:sp>
      <p:sp>
        <p:nvSpPr>
          <p:cNvPr id="3" name="2 Marcador de contenido"/>
          <p:cNvSpPr>
            <a:spLocks noGrp="1"/>
          </p:cNvSpPr>
          <p:nvPr>
            <p:ph idx="1"/>
          </p:nvPr>
        </p:nvSpPr>
        <p:spPr>
          <a:xfrm>
            <a:off x="457200" y="1196752"/>
            <a:ext cx="8507288" cy="5544616"/>
          </a:xfrm>
        </p:spPr>
        <p:txBody>
          <a:bodyPr>
            <a:normAutofit fontScale="32500" lnSpcReduction="20000"/>
          </a:bodyPr>
          <a:lstStyle/>
          <a:p>
            <a:pPr marL="0" indent="0" algn="just">
              <a:buNone/>
            </a:pPr>
            <a:endParaRPr lang="es-ES" sz="3700" dirty="0" smtClean="0">
              <a:latin typeface="Comic Sans MS" pitchFamily="66" charset="0"/>
            </a:endParaRPr>
          </a:p>
          <a:p>
            <a:pPr marL="0" indent="0" algn="just">
              <a:buNone/>
            </a:pPr>
            <a:r>
              <a:rPr lang="es-ES" sz="3700" dirty="0" smtClean="0">
                <a:latin typeface="Comic Sans MS" pitchFamily="66" charset="0"/>
              </a:rPr>
              <a:t>El sector agropecuario es básico para mantener vivo el medio rural por tratarse de una importante fuente de riqueza socioeconómica. Además dentro del sector agropecuario, la actividad ganadera aporta una estabilidad  difícil de alcanzar con la agricultura (principalmente ya que la  actividad agraria depende de la climatología y presenta un alto índice de estacionalidad).</a:t>
            </a:r>
          </a:p>
          <a:p>
            <a:pPr marL="0" indent="0" algn="just">
              <a:buNone/>
            </a:pPr>
            <a:endParaRPr lang="es-ES" sz="3700" dirty="0" smtClean="0">
              <a:latin typeface="Comic Sans MS" pitchFamily="66" charset="0"/>
            </a:endParaRPr>
          </a:p>
          <a:p>
            <a:pPr marL="0" indent="0" algn="just">
              <a:buNone/>
            </a:pPr>
            <a:r>
              <a:rPr lang="es-ES" sz="3700" dirty="0" smtClean="0">
                <a:latin typeface="Comic Sans MS" pitchFamily="66" charset="0"/>
              </a:rPr>
              <a:t>En los últimos años se ha realizado un enorme esfuerzo para adaptar las estructuras productivas a las nuevas necesidades del mercado y se han llevado a cabo tareas de progresiva especialización dentro de las fronteras aragonesas, logrando potenciar en el mercado nacional a nuestra Comunidad Autónoma como productora de carne de porcino,  bovino, ovino y aves. </a:t>
            </a:r>
            <a:r>
              <a:rPr lang="es-ES" sz="3700" dirty="0">
                <a:latin typeface="Comic Sans MS" pitchFamily="66" charset="0"/>
              </a:rPr>
              <a:t>T</a:t>
            </a:r>
            <a:r>
              <a:rPr lang="es-ES" sz="3700" dirty="0" smtClean="0">
                <a:latin typeface="Comic Sans MS" pitchFamily="66" charset="0"/>
              </a:rPr>
              <a:t>ambién se ha realizado una importante labor en materia de seguridad alimentaria.</a:t>
            </a:r>
          </a:p>
          <a:p>
            <a:pPr marL="0" indent="0" algn="just">
              <a:buNone/>
            </a:pPr>
            <a:endParaRPr lang="es-ES" sz="3700" dirty="0" smtClean="0">
              <a:latin typeface="Comic Sans MS" pitchFamily="66" charset="0"/>
            </a:endParaRPr>
          </a:p>
          <a:p>
            <a:pPr marL="0" indent="0" algn="just">
              <a:buNone/>
            </a:pPr>
            <a:r>
              <a:rPr lang="es-ES" sz="3700" dirty="0" smtClean="0">
                <a:latin typeface="Comic Sans MS" pitchFamily="66" charset="0"/>
              </a:rPr>
              <a:t>Por todo ello, existen razones mas que suficientes para seguir apostando por el sector ganadero y por los profesionales que trabajan en él. </a:t>
            </a:r>
          </a:p>
          <a:p>
            <a:pPr marL="0" indent="0" algn="just">
              <a:buNone/>
            </a:pPr>
            <a:endParaRPr lang="es-ES" sz="3700" dirty="0" smtClean="0">
              <a:latin typeface="Comic Sans MS" pitchFamily="66" charset="0"/>
            </a:endParaRPr>
          </a:p>
          <a:p>
            <a:pPr marL="0" indent="0" algn="just">
              <a:buNone/>
            </a:pPr>
            <a:r>
              <a:rPr lang="es-ES" sz="3700" dirty="0" smtClean="0">
                <a:latin typeface="Comic Sans MS" pitchFamily="66" charset="0"/>
              </a:rPr>
              <a:t>La actividad ganadera como salida profesional y como foco de creación de riqueza y fijación de población en el medio rural ha sido la protagonista del Proyecto Europeo MEDSTRATEGY, liderado por la Diputación Provincial de Teruel en colaboración con la Comarca Comunidad de Teruel y la Fundación para el Desarrollo Social. </a:t>
            </a:r>
          </a:p>
          <a:p>
            <a:pPr marL="0" indent="0" algn="just">
              <a:buNone/>
            </a:pPr>
            <a:endParaRPr lang="es-ES" sz="3700" dirty="0" smtClean="0">
              <a:latin typeface="Comic Sans MS" pitchFamily="66" charset="0"/>
            </a:endParaRPr>
          </a:p>
          <a:p>
            <a:pPr marL="0" indent="0" algn="just">
              <a:buNone/>
            </a:pPr>
            <a:endParaRPr lang="es-ES" sz="3700" dirty="0" smtClean="0">
              <a:latin typeface="Comic Sans MS" pitchFamily="66" charset="0"/>
            </a:endParaRPr>
          </a:p>
          <a:p>
            <a:pPr marL="0" indent="0" algn="just">
              <a:buNone/>
            </a:pPr>
            <a:endParaRPr lang="es-ES" sz="3700" dirty="0">
              <a:latin typeface="Comic Sans MS" pitchFamily="66" charset="0"/>
            </a:endParaRPr>
          </a:p>
          <a:p>
            <a:pPr marL="0" indent="0" algn="just">
              <a:buNone/>
            </a:pPr>
            <a:endParaRPr lang="es-ES" sz="3700" dirty="0" smtClean="0">
              <a:latin typeface="Comic Sans MS" pitchFamily="66" charset="0"/>
            </a:endParaRPr>
          </a:p>
          <a:p>
            <a:pPr marL="0" indent="0" algn="just">
              <a:buNone/>
            </a:pPr>
            <a:endParaRPr lang="es-ES" sz="3700" dirty="0">
              <a:latin typeface="Comic Sans MS" pitchFamily="66" charset="0"/>
            </a:endParaRPr>
          </a:p>
          <a:p>
            <a:pPr marL="0" indent="0" algn="just">
              <a:buNone/>
            </a:pPr>
            <a:endParaRPr lang="es-ES" sz="3700" dirty="0" smtClean="0">
              <a:latin typeface="Comic Sans MS" pitchFamily="66" charset="0"/>
            </a:endParaRPr>
          </a:p>
          <a:p>
            <a:pPr marL="0" indent="0" algn="just">
              <a:buNone/>
            </a:pPr>
            <a:endParaRPr lang="es-ES" sz="3700" dirty="0">
              <a:latin typeface="Comic Sans MS" pitchFamily="66" charset="0"/>
            </a:endParaRPr>
          </a:p>
          <a:p>
            <a:pPr marL="0" indent="0" algn="just">
              <a:buNone/>
            </a:pPr>
            <a:endParaRPr lang="es-ES" sz="3700" dirty="0" smtClean="0">
              <a:latin typeface="Comic Sans MS" pitchFamily="66" charset="0"/>
            </a:endParaRPr>
          </a:p>
          <a:p>
            <a:pPr marL="0" indent="0" algn="just">
              <a:buNone/>
            </a:pPr>
            <a:endParaRPr lang="es-ES" sz="3700" dirty="0" smtClean="0">
              <a:latin typeface="Comic Sans MS" pitchFamily="66" charset="0"/>
            </a:endParaRPr>
          </a:p>
          <a:p>
            <a:pPr marL="0" indent="0" algn="just">
              <a:buNone/>
            </a:pPr>
            <a:r>
              <a:rPr lang="es-ES" sz="3700" dirty="0" smtClean="0">
                <a:latin typeface="Comic Sans MS" pitchFamily="66" charset="0"/>
              </a:rPr>
              <a:t>A través de esta iniciativa que acaba de concluir tras 2 años de ejecución, se pretende crear un modelo de desarrollo del territorio apoyado en la iniciación y expansión de la actividad ganadera. </a:t>
            </a:r>
          </a:p>
          <a:p>
            <a:pPr marL="0" indent="0" algn="just">
              <a:buNone/>
            </a:pPr>
            <a:endParaRPr lang="es-ES" sz="4400" dirty="0" smtClean="0">
              <a:latin typeface="Comic Sans MS" pitchFamily="66" charset="0"/>
            </a:endParaRPr>
          </a:p>
          <a:p>
            <a:pPr marL="0" indent="0" algn="just">
              <a:buNone/>
            </a:pPr>
            <a:r>
              <a:rPr lang="es-ES" sz="4400" b="1" i="1" dirty="0" smtClean="0">
                <a:latin typeface="Comic Sans MS" pitchFamily="66" charset="0"/>
              </a:rPr>
              <a:t> </a:t>
            </a:r>
          </a:p>
          <a:p>
            <a:pPr marL="0" indent="0">
              <a:buNone/>
            </a:pPr>
            <a:endParaRPr lang="es-ES" dirty="0" smtClean="0"/>
          </a:p>
        </p:txBody>
      </p:sp>
      <p:sp>
        <p:nvSpPr>
          <p:cNvPr id="6" name="AutoShape 2" descr="data:image/jpeg;base64,/9j/4AAQSkZJRgABAQAAAQABAAD/2wCEAAkGBg8QDw8RDxAVEBQUEBAQEBUVFBIXEBAUFBAYFRQYFBgYGyYqFxkjGRUUHzshIyopLC4vFh8xNTAsNSYrLCkBCQoKDgwOGg8PGiwjHyQuLCwsLC4pLC0pLCwsKiwsLCksLCwqLy4sKSwsLCwsLCwsKSwsLCwsLCksKSwsLCksLP/AABEIAJMBVwMBIgACEQEDEQH/xAAcAAEAAQUBAQAAAAAAAAAAAAAABgEDBAUHAgj/xABCEAACAQMCAwQHBQQIBwEAAAABAgADBBESIQUGMQdBUWETIjJxgZGhFCNCcrFSYsHwJDNDgpKy0fEWc4Ojs9LhFf/EABkBAQADAQEAAAAAAAAAAAAAAAABAwQFAv/EACsRAQACAgAGAQMCBwAAAAAAAAABAgMRBBITITFBUTKRsSJhFCMzQnGBof/aAAwDAQACEQMRAD8A7hERAREQEREBERAREQEREBERAREQEREBERAREQEREBERAREQEREBERAREQEREBERAREQEREBERAREQEREBERARE03NPMtOwoGq41MTppoDg1GPd7h1Jk1rNp1CLWisblta9wiKWdgqgZYsQFA8yek1fBeara8q1qduWcUtOp9J9E2rOyt34xOY2Zu+NXgStUIpj13Vc+jooNvVGcaj0ycn5TrvD7CnQppSpIERQAAP1PifOaMuKMUatO7fhnxZZyzuO0flkxETM0kREBERAREQEREBERAREQEREBERAREQEREBERAREQEoJWICIiAiIgIiICIiAiIgIiICcc7TeJmrfmnn1aCKgHdrcanP8AlHwnYajAAk7AbnyA6z564hcenr1qhP8AW1nbr0DP5eAIm/ga/rm0+mDjrapFfl1zs34L9nskdhh6/wB83jpP9WP8OD8TJXLVrTCoijoFVR7gMCXZjyXm9ptLZjrFaxEERE8PZERAREQEREBERAREQEREBERAREQEREBERAREQGYlAMSsBERAREQEREBERAREQERGYCJar3KU1LOwRRuWYgKPeTIzfdpnDaeQKrVj4UkZh1/aOB9Z7pjtf6Y28WvWn1TpuuYqzJZ3TIMsLeqV9+gzgCL6oHdjb3Y/2+k6uvanw+qrJUStTDAqSyAggjBzpY46zlJVQSAcgEhTvuAdj8sTqcFjtTcWjTlcbkrfU1l3jlO/9PY2tQnJNJQ35lGlvqDNvOedk3GgaVW1Zt0Y1KQPeje1j3Nn/FOhZnOz4+nkmrpYL8+OJViJTMpXKzy1VQQCQCc4Gdzjc48ZH+ZudrWyUgsKtX8NJWGvP7/7A8z8AZEOTuK3N/xYV6zZWnRqsEGfR0Q+FAUeJ8TucS+mC1qzee0Qz2z1i0UjvMuoxEShoIiICIiAiIgIiICIiAiIgIiICIiAiIgIiICIiAiIgIiICIiAiIgUMg3NfaWluz0bVRWqqdLsf6qmc4I8WYeA285d7S+ZHt6NO3oE+luNSZHtqmwOkddTEgD4yL8K7LLuqqms6W42wuC9QDbrggA/EzbgxY4jqZZ7eoZM2S8zyY47otxTjdxdNquazVT1APsL+VRsPlMMD9OvfOkV+yq1oo1SvfOqqCSxSmoUY88yPHgvB2OinxOopLYDPQPo/PLaVx78gbToU4jHr9ETr9oc2/D5N/qmN/5RjB3/AFE8lt/nJbxLs1vaal6JS5TTqBpnDkddlPtbeBkSwQSCCDkgg5BB7wR3HMvx5K3+mdqcmK1PqhkWN9Uo1EqUXZKinKke7BznqD4Se2Pa+6ri4ttbftU3Cg+elunzM51/Pl4fw+kyrDh9asWFCk9UqAWCDJAzjJHvjNix3jd4esWS9Pol0Gt2wgj7uzbO/t1FAHh7IOZG+M9oPELkFRUFFD+GiCrEY73Jz8sTSHhV0vtW9Ze7ejU/9ZesuAXddtNK2qucb+oyqPezYA+corhwU7xpbbLnv2nf2YCj35J+JJ/U5P6Ts3Z9y01nbFqoxVrFXqDvpgD1E94B38yZreTOzj7O63F2Q9UYamg3SkfEn8TfQefWTyYuK4mLxyU8NnCcNNJ57+VYiJz3QIiICIiAiIgIiICIiAiIgIiICIiAiIgIiICIiAiIgIiICIiAiJQwOV8W4qg5jpvcELToslJSTgLmiSrHwGt5017ymF1F1C4zksNOPfOP9pHCatK/q1XX1K5DU2/CSFCsp22bbPxkUamD5428p144Wualbb1205X8TbDe1Zj2l3aHzat7VWjROaFIk57qtTff8o7veT4SJZ2/3j+f5/nuhf58Zux44x1itWDLknJbml0jsl42xFW0c5Cj0tH90E4dfdkq394za888hrdBq9uAtwBuOi1h4N+9jofgZFuymgxv3fuW3cMfzOoAPyJ+E65OTxFulm5qOvw0dTDy2fN5BBIIwQcEHqpBwQR7x9JseXOJm1u6FYHAWoofGMNTY6XHy3+Elfajy16OoLykvqVCEr4/DU6K2PBht7wPGQPG2AcbbY7p1cd65se/lzMlJw318PpASxeX9KiuqtUSmucZdlUZ95Mw+WuJi5s7eqDnVTXV4hh6r5/vAzivMfGnvbl6tQkjUy0V7kQHAGO7xPmfKcXDw85LzXxp183ERjpFvl3e0vqVVdVKotRfFGDD5iXxPnfh3FK1tUFS3qGk22Sp9V+/DL0Ye+df5J51W/VkdRTrIAXUHKsDtqQ+Ge7uyJ6z8JbHHNHeFeDi65J5Z7SlUjXOfM1SyWgaaK5d2BDZ9lVycYPXcSSTnPanc/e2qeCVH+oH8JzOIvNMczDdDd8m831LypVp1URCqK66NW+5Vgc+Bx85f5w5qay9CKaLUdy2QxIwoHXbzwPnIVyjWNtxKkrfiBpN/wBRAy/DIE9c73LXPETTTJ0BKKdcFj6zfU92ekzde3R3/dvSeXumHKPNr3r1UemqaFVhpJOQWI3yNu6Sicz7Mn/pVYeNDI+FQf6zY8w8+VfT/ZrFA7BtDNp1FmzuqL348T/9l2PN/Ki15eYj0ncTn1rzte29cU+IUgFbfZQrICfa2JDD/STDi/HKVtQNdzlfV0hcZct7IX3y6uWtomYnwe9M92wD7pCeVOcrm5uhRqimVxUOpQQ3q9O/E157Rbx2ZktlNJfaADuQCdtTjZTjymH2fuDfr50qx8t8fMzLOfmyVik9vaZjs6pEi3MfOD0ay21rR+0V2AON9K56A46nAz3YEtWPMPExWp07mwwrsF10ycJk7ljkgAD3fwmnq13raNSk93fU6K6qrrTXOMsQBnw3nuhXWoiuh1KwDKR0IIyCJA+02+qFBRNFhTDo4rZ9Rm0P6mMde+b3ljjFepppPZPQppSXTUZhpbAAUKMDqMn4ec81zRN5p8CRxIhW7Q6dOtc06tEoKOQDqBaqwcKAo7uuevQTO4TzUalrWuriibemjMBkszFRjJxpHecbT3GSs9okSGJCX7TFbJoWdaqo6t0XHjlQ3nN9y7zNRvUZqYZWQgOjY1Lnp06jY/KK5KWnUST2bV6yrjLAZ2GSBnwxPc5VxXj9OrxOhcGjVApFPUKfesUZyCq58f4zoXBONLdUjVWnUpAMVxUUKxwBk4BO2+PgZ5x5ovM69JmNNnEiV92j2qOUpJUuNPtNTA0DHXBPX9PObngfMNC8QvRY+qcMrYDL4ZGeh8Z7i9bTqJQ2kTVcd5mtrNQa74J9lVGpyPHA6DzO01Vr2kWLkhi9LHeyHHzXOInJWJ1MiVRI5/x9YaKjiozBGVThHJJYErgY6HB3m8srxa1JKqbq6q6+4jMmLRPgX4msPMdsLn7L6T77ONOl/wBjX1xj2d+s2YkxMT4CIiSEpKxAxeIcNo3FM069NaiHuYZGfEeB8xIRxPskpMWa2rtSz0RxrQeQOxA+c6DGJbjzXx/TKu+Ot/qhxPiHZzxGkdqIrDcaqbg7flbBExbXkjiNRgotai92XwiqM95J/TPlO7YlMTTHHZP2ZZ4HHM77o/ydyqLCiVLekqOwaq2MDYYCr+6N+viTJBK4lJjtabTuWytYrGoY3EuH07ijUo1BlXVkb4jqPMdZwXjfBalnXqUKvVSCrftoT6rD5fDBn0HI7zjydS4hTG4p1Uz6N8Z96t4qZp4XP0ranxLPxOHq17eXO+RedvsJenWBag7a8jdqT4GSB3qcbjyz4zG4lytVr16j2GLujUY1FKOmtNZLFaisQQc53I75gcX5durRtNeiygE4dQWpP+Vh/HeYFtSqFgaSuX7jTD6/gV3E6nLWZ6lJ7z9nM5rxHTvXcQ6DwXsm1ITe1WVjnCUipC/mZgcnyG3nPPKHLr2nGalMOKiU7dmLDALByoUMB0OQdvLMxOFcv8duVCNXrW9LcMatRg5HTZQdR6d5AnQOWOV6NhS0U/WZsGrUPt1Wx1PgOuB3TDly2rFom+99tQ24sUW1MU1r5bicr7Samq+C/s0Ka/FmJ/iPpOqzm/H+XLytxNqq27GmalAasoBpXTqPtZ7j3Ti8TEzWIj5dKGDzxbm3v6VVNspSqDuGqmQD+iz1yVaG5v6tdgPVFWs2OmuoSqj6t8pI+0PgVa4Wg9CmajI7gqMZ0sOu56AgS9yDwOpb0KrVkKPUf2TjUEQYXPxLH4zPGOevMeu8pnxCLdnz6b1wMb0K30ZSJqeAV7lbkPbU/S1R6UgYz1BycEjuJ75IOUuB3VHiIdqFRKf34LFcKQQdO/vxLfFOXbuxu/tFrTNRA7OhUFtIb2ldRvjGRn9JVWsxSkzvtMnys8bteK3ZQ17RvUBA0IB1PU5Y/SX+c3qiz4bSqgqdGqoCNwyqq4PzMy/+KOLXOEt7b0ZDAk6GAIz0LVMAD3bzdc68Bq3dtTNNQatM69OeuVw6qfHp8pZam6WmkzO9ekR5euSaKrwxCMesKrtjxLMN/cAB8JE+zre+6f2NTxx1WW+FcwX9vSNolAk+sFDUqnpE1E5wO/c538TMnkKzrUb8rUosn3NVSShCggqdjjHyMiLRfJj5fRPhn8x8HvaF/wDbbWn6bONgNRU6dLAr10kd4mXw7tBzVWld27W7EgajnSudhqDAEDPfvMi953NvXqpc2tVKQP3dQAMHGNyd/HwM0XGr3/8AWrW6WlF8KTrqsukKpYZ3z0GM+OZdNuSf0T78E9/LZ9qb/wBEpedf9KTyXWg+6p/8tP8AKJEe0+3c2lEqpYJVyxH4R6NgCfAZM2/LvNdtd4p0SxZaYLAqQBjAIDdDuZbSY6tv9fhE+IRzglBanHLosNWg1XXwDeqoPyLSb8SrUko1GrkCmFPpNW66e8Ed/ukN5XbPGb7foKo/7iza9olB3sH0AkB6bOB3qDv8BsfhK8c8uKZ18/lPmzFpc9B9rOwr1qanSGVdKdO4Y2Hymv7Nzqub1tOnIHq/s5qsdPwl/l/nayo2NFCT6RE0+jVSWd/3dsHJ7/OWeziuVuLunUVkqMFqaWBBXDHIwfzrIid5Kd9+SfD3eHPMFEZ/Av8A4XMkHOly1OwuCpwSoTPfhiFP0JkY4xdLb8dp1ax009CesfZwaTLnPvkm4q1PiFjXFs4qhlIQqdi6EHSc9DkAfGI/p3iPPdPtEeVecbOztxTanULks1RlVMNv6u5YZAGBPXK/EaT8Xd7fK06q1PVIxuEDHYE7agT8fOZvJvNFvSoC2uiKL02cDWDgjUW642IyfpJFwrmS0uKz0rc6yqai4QhDvggNjqMDaTjrvlncdvv+Xn5Q/izJT44Hu8ejJUqXGU0+iwvlgPL/AGi31rUSitF0eqH/ALMqSF07AkeJK4Er2g3Fc3CU3pt9mCoxZKeWbf1sOVOlu7H6zzwjj/B6LKfsb0WGNLugcg+Ockg+YEq1E81J159+XqZ7pBxLgnpOGFDTC1PQ06jYVQTVRQxyABvnI+MtchcVVuH+sQBRLo3koGsZ/un6SS0K6VEV0YMrKGUjcMCNiJyu7uzZPxS3BKipgUx3AF8/VGYfCXZZ6V+b5jX28I8w3vIdBri6ur5x1dkTvGW3OPMKFHxk8mm5Q4caFlQQjDFdb/mc6v0IHwm4l2KnLSIeXqJSUlo9REQEREBERAREQEYiIFNMoFx0nqIDEYiIDEpiViBTEYlYgUxGJWIFMRiViBTEYlYgeSsBZ6iRoUIninRVdlUL7gB+kuRGoFAsESsSdDEThNuH1ijTD5zqCJq+eMy6tqgdnCAOwAZgBqYDoCe+XokcsfBti3vDKNcBa1JKoG4DqGx7s9JctrOnSUJSRUUdAoAHyEvRGo8jBvOCW1Y6qtCnUPiygn5y9bWdOkumki018FAA+QmRKRywnbnx47WseI1zetVak5b0e7GmiswKkLnBwBjxjmvnGzubY0aGarsyafUYaMNkkZGSeowPGT+pRVgQwDA9QQCD8DLdGxpJulNE8dKqD9BM84bTWaTPb/qYmI7tXyraNb2NFK3qFUZ3BIGjUxfB8MAyKXwo8S4pTFuoemmhriqBs4Q5Az4bBR45PhOh1KQYFWGQQQR4g9ZYsOG0aCaKNNaa+CjGff4z3fHzaj1CNsgSsRLkEREkViIkBERAREQEREBERAREQEREBERAREQEREBERAREQEREBERAREQEREBERAREQEREBKSsQKRKxAp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4" descr="data:image/jpeg;base64,/9j/4AAQSkZJRgABAQAAAQABAAD/2wCEAAkGBg8QDw8RDxAVEBQUEBAQEBUVFBIXEBAUFBAYFRQYFBgYGyYqFxkjGRUUHzshIyopLC4vFh8xNTAsNSYrLCkBCQoKDgwOGg8PGiwjHyQuLCwsLC4pLC0pLCwsKiwsLCksLCwqLy4sKSwsLCwsLCwsKSwsLCwsLCksKSwsLCksLP/AABEIAJMBVwMBIgACEQEDEQH/xAAcAAEAAQUBAQAAAAAAAAAAAAAABgEDBAUHAgj/xABCEAACAQMCAwQHBQQIBwEAAAABAgADBBESIQUGMQdBUWETIjJxgZGhFCNCcrFSYsHwJDNDgpKy0fEWc4Ojs9LhFf/EABkBAQADAQEAAAAAAAAAAAAAAAABAwQFAv/EACsRAQACAgAGAQMCBwAAAAAAAAABAgMRBBITITFBUTKRsSJhFCMzQnGBof/aAAwDAQACEQMRAD8A7hERAREQEREBERAREQEREBERAREQEREBERAREQEREBERAREQEREBERAREQEREBERAREQEREBERAREQEREBERARE03NPMtOwoGq41MTppoDg1GPd7h1Jk1rNp1CLWisblta9wiKWdgqgZYsQFA8yek1fBeara8q1qduWcUtOp9J9E2rOyt34xOY2Zu+NXgStUIpj13Vc+jooNvVGcaj0ycn5TrvD7CnQppSpIERQAAP1PifOaMuKMUatO7fhnxZZyzuO0flkxETM0kREBERAREQEREBERAREQEREBERAREQEREBERAREQEoJWICIiAiIgIiICIiAiIgIiICcc7TeJmrfmnn1aCKgHdrcanP8AlHwnYajAAk7AbnyA6z564hcenr1qhP8AW1nbr0DP5eAIm/ga/rm0+mDjrapFfl1zs34L9nskdhh6/wB83jpP9WP8OD8TJXLVrTCoijoFVR7gMCXZjyXm9ptLZjrFaxEERE8PZERAREQEREBERAREQEREBERAREQEREBERAREQGYlAMSsBERAREQEREBERAREQERGYCJar3KU1LOwRRuWYgKPeTIzfdpnDaeQKrVj4UkZh1/aOB9Z7pjtf6Y28WvWn1TpuuYqzJZ3TIMsLeqV9+gzgCL6oHdjb3Y/2+k6uvanw+qrJUStTDAqSyAggjBzpY46zlJVQSAcgEhTvuAdj8sTqcFjtTcWjTlcbkrfU1l3jlO/9PY2tQnJNJQ35lGlvqDNvOedk3GgaVW1Zt0Y1KQPeje1j3Nn/FOhZnOz4+nkmrpYL8+OJViJTMpXKzy1VQQCQCc4Gdzjc48ZH+ZudrWyUgsKtX8NJWGvP7/7A8z8AZEOTuK3N/xYV6zZWnRqsEGfR0Q+FAUeJ8TucS+mC1qzee0Qz2z1i0UjvMuoxEShoIiICIiAiIgIiICIiAiIgIiICIiAiIgIiICIiAiIgIiICIiAiIgUMg3NfaWluz0bVRWqqdLsf6qmc4I8WYeA285d7S+ZHt6NO3oE+luNSZHtqmwOkddTEgD4yL8K7LLuqqms6W42wuC9QDbrggA/EzbgxY4jqZZ7eoZM2S8zyY47otxTjdxdNquazVT1APsL+VRsPlMMD9OvfOkV+yq1oo1SvfOqqCSxSmoUY88yPHgvB2OinxOopLYDPQPo/PLaVx78gbToU4jHr9ETr9oc2/D5N/qmN/5RjB3/AFE8lt/nJbxLs1vaal6JS5TTqBpnDkddlPtbeBkSwQSCCDkgg5BB7wR3HMvx5K3+mdqcmK1PqhkWN9Uo1EqUXZKinKke7BznqD4Se2Pa+6ri4ttbftU3Cg+elunzM51/Pl4fw+kyrDh9asWFCk9UqAWCDJAzjJHvjNix3jd4esWS9Pol0Gt2wgj7uzbO/t1FAHh7IOZG+M9oPELkFRUFFD+GiCrEY73Jz8sTSHhV0vtW9Ze7ejU/9ZesuAXddtNK2qucb+oyqPezYA+corhwU7xpbbLnv2nf2YCj35J+JJ/U5P6Ts3Z9y01nbFqoxVrFXqDvpgD1E94B38yZreTOzj7O63F2Q9UYamg3SkfEn8TfQefWTyYuK4mLxyU8NnCcNNJ57+VYiJz3QIiICIiAiIgIiICIiAiIgIiICIiAiIgIiICIiAiIgIiICIiAiJQwOV8W4qg5jpvcELToslJSTgLmiSrHwGt5017ymF1F1C4zksNOPfOP9pHCatK/q1XX1K5DU2/CSFCsp22bbPxkUamD5428p144Wualbb1205X8TbDe1Zj2l3aHzat7VWjROaFIk57qtTff8o7veT4SJZ2/3j+f5/nuhf58Zux44x1itWDLknJbml0jsl42xFW0c5Cj0tH90E4dfdkq394za888hrdBq9uAtwBuOi1h4N+9jofgZFuymgxv3fuW3cMfzOoAPyJ+E65OTxFulm5qOvw0dTDy2fN5BBIIwQcEHqpBwQR7x9JseXOJm1u6FYHAWoofGMNTY6XHy3+Elfajy16OoLykvqVCEr4/DU6K2PBht7wPGQPG2AcbbY7p1cd65se/lzMlJw318PpASxeX9KiuqtUSmucZdlUZ95Mw+WuJi5s7eqDnVTXV4hh6r5/vAzivMfGnvbl6tQkjUy0V7kQHAGO7xPmfKcXDw85LzXxp183ERjpFvl3e0vqVVdVKotRfFGDD5iXxPnfh3FK1tUFS3qGk22Sp9V+/DL0Ye+df5J51W/VkdRTrIAXUHKsDtqQ+Ge7uyJ6z8JbHHNHeFeDi65J5Z7SlUjXOfM1SyWgaaK5d2BDZ9lVycYPXcSSTnPanc/e2qeCVH+oH8JzOIvNMczDdDd8m831LypVp1URCqK66NW+5Vgc+Bx85f5w5qay9CKaLUdy2QxIwoHXbzwPnIVyjWNtxKkrfiBpN/wBRAy/DIE9c73LXPETTTJ0BKKdcFj6zfU92ekzde3R3/dvSeXumHKPNr3r1UemqaFVhpJOQWI3yNu6Sicz7Mn/pVYeNDI+FQf6zY8w8+VfT/ZrFA7BtDNp1FmzuqL348T/9l2PN/Ki15eYj0ncTn1rzte29cU+IUgFbfZQrICfa2JDD/STDi/HKVtQNdzlfV0hcZct7IX3y6uWtomYnwe9M92wD7pCeVOcrm5uhRqimVxUOpQQ3q9O/E157Rbx2ZktlNJfaADuQCdtTjZTjymH2fuDfr50qx8t8fMzLOfmyVik9vaZjs6pEi3MfOD0ay21rR+0V2AON9K56A46nAz3YEtWPMPExWp07mwwrsF10ycJk7ljkgAD3fwmnq13raNSk93fU6K6qrrTXOMsQBnw3nuhXWoiuh1KwDKR0IIyCJA+02+qFBRNFhTDo4rZ9Rm0P6mMde+b3ljjFepppPZPQppSXTUZhpbAAUKMDqMn4ec81zRN5p8CRxIhW7Q6dOtc06tEoKOQDqBaqwcKAo7uuevQTO4TzUalrWuriibemjMBkszFRjJxpHecbT3GSs9okSGJCX7TFbJoWdaqo6t0XHjlQ3nN9y7zNRvUZqYZWQgOjY1Lnp06jY/KK5KWnUST2bV6yrjLAZ2GSBnwxPc5VxXj9OrxOhcGjVApFPUKfesUZyCq58f4zoXBONLdUjVWnUpAMVxUUKxwBk4BO2+PgZ5x5ovM69JmNNnEiV92j2qOUpJUuNPtNTA0DHXBPX9PObngfMNC8QvRY+qcMrYDL4ZGeh8Z7i9bTqJQ2kTVcd5mtrNQa74J9lVGpyPHA6DzO01Vr2kWLkhi9LHeyHHzXOInJWJ1MiVRI5/x9YaKjiozBGVThHJJYErgY6HB3m8srxa1JKqbq6q6+4jMmLRPgX4msPMdsLn7L6T77ONOl/wBjX1xj2d+s2YkxMT4CIiSEpKxAxeIcNo3FM069NaiHuYZGfEeB8xIRxPskpMWa2rtSz0RxrQeQOxA+c6DGJbjzXx/TKu+Ot/qhxPiHZzxGkdqIrDcaqbg7flbBExbXkjiNRgotai92XwiqM95J/TPlO7YlMTTHHZP2ZZ4HHM77o/ydyqLCiVLekqOwaq2MDYYCr+6N+viTJBK4lJjtabTuWytYrGoY3EuH07ijUo1BlXVkb4jqPMdZwXjfBalnXqUKvVSCrftoT6rD5fDBn0HI7zjydS4hTG4p1Uz6N8Z96t4qZp4XP0ranxLPxOHq17eXO+RedvsJenWBag7a8jdqT4GSB3qcbjyz4zG4lytVr16j2GLujUY1FKOmtNZLFaisQQc53I75gcX5durRtNeiygE4dQWpP+Vh/HeYFtSqFgaSuX7jTD6/gV3E6nLWZ6lJ7z9nM5rxHTvXcQ6DwXsm1ITe1WVjnCUipC/mZgcnyG3nPPKHLr2nGalMOKiU7dmLDALByoUMB0OQdvLMxOFcv8duVCNXrW9LcMatRg5HTZQdR6d5AnQOWOV6NhS0U/WZsGrUPt1Wx1PgOuB3TDly2rFom+99tQ24sUW1MU1r5bicr7Samq+C/s0Ka/FmJ/iPpOqzm/H+XLytxNqq27GmalAasoBpXTqPtZ7j3Ti8TEzWIj5dKGDzxbm3v6VVNspSqDuGqmQD+iz1yVaG5v6tdgPVFWs2OmuoSqj6t8pI+0PgVa4Wg9CmajI7gqMZ0sOu56AgS9yDwOpb0KrVkKPUf2TjUEQYXPxLH4zPGOevMeu8pnxCLdnz6b1wMb0K30ZSJqeAV7lbkPbU/S1R6UgYz1BycEjuJ75IOUuB3VHiIdqFRKf34LFcKQQdO/vxLfFOXbuxu/tFrTNRA7OhUFtIb2ldRvjGRn9JVWsxSkzvtMnys8bteK3ZQ17RvUBA0IB1PU5Y/SX+c3qiz4bSqgqdGqoCNwyqq4PzMy/+KOLXOEt7b0ZDAk6GAIz0LVMAD3bzdc68Bq3dtTNNQatM69OeuVw6qfHp8pZam6WmkzO9ekR5euSaKrwxCMesKrtjxLMN/cAB8JE+zre+6f2NTxx1WW+FcwX9vSNolAk+sFDUqnpE1E5wO/c538TMnkKzrUb8rUosn3NVSShCggqdjjHyMiLRfJj5fRPhn8x8HvaF/wDbbWn6bONgNRU6dLAr10kd4mXw7tBzVWld27W7EgajnSudhqDAEDPfvMi953NvXqpc2tVKQP3dQAMHGNyd/HwM0XGr3/8AWrW6WlF8KTrqsukKpYZ3z0GM+OZdNuSf0T78E9/LZ9qb/wBEpedf9KTyXWg+6p/8tP8AKJEe0+3c2lEqpYJVyxH4R6NgCfAZM2/LvNdtd4p0SxZaYLAqQBjAIDdDuZbSY6tv9fhE+IRzglBanHLosNWg1XXwDeqoPyLSb8SrUko1GrkCmFPpNW66e8Ed/ukN5XbPGb7foKo/7iza9olB3sH0AkB6bOB3qDv8BsfhK8c8uKZ18/lPmzFpc9B9rOwr1qanSGVdKdO4Y2Hymv7Nzqub1tOnIHq/s5qsdPwl/l/nayo2NFCT6RE0+jVSWd/3dsHJ7/OWeziuVuLunUVkqMFqaWBBXDHIwfzrIid5Kd9+SfD3eHPMFEZ/Av8A4XMkHOly1OwuCpwSoTPfhiFP0JkY4xdLb8dp1ax009CesfZwaTLnPvkm4q1PiFjXFs4qhlIQqdi6EHSc9DkAfGI/p3iPPdPtEeVecbOztxTanULks1RlVMNv6u5YZAGBPXK/EaT8Xd7fK06q1PVIxuEDHYE7agT8fOZvJvNFvSoC2uiKL02cDWDgjUW642IyfpJFwrmS0uKz0rc6yqai4QhDvggNjqMDaTjrvlncdvv+Xn5Q/izJT44Hu8ejJUqXGU0+iwvlgPL/AGi31rUSitF0eqH/ALMqSF07AkeJK4Er2g3Fc3CU3pt9mCoxZKeWbf1sOVOlu7H6zzwjj/B6LKfsb0WGNLugcg+Ockg+YEq1E81J159+XqZ7pBxLgnpOGFDTC1PQ06jYVQTVRQxyABvnI+MtchcVVuH+sQBRLo3koGsZ/un6SS0K6VEV0YMrKGUjcMCNiJyu7uzZPxS3BKipgUx3AF8/VGYfCXZZ6V+b5jX28I8w3vIdBri6ur5x1dkTvGW3OPMKFHxk8mm5Q4caFlQQjDFdb/mc6v0IHwm4l2KnLSIeXqJSUlo9REQEREBERAREQEYiIFNMoFx0nqIDEYiIDEpiViBTEYlYgUxGJWIFMRiViBTEYlYgeSsBZ6iRoUIninRVdlUL7gB+kuRGoFAsESsSdDEThNuH1ijTD5zqCJq+eMy6tqgdnCAOwAZgBqYDoCe+XokcsfBti3vDKNcBa1JKoG4DqGx7s9JctrOnSUJSRUUdAoAHyEvRGo8jBvOCW1Y6qtCnUPiygn5y9bWdOkumki018FAA+QmRKRywnbnx47WseI1zetVak5b0e7GmiswKkLnBwBjxjmvnGzubY0aGarsyafUYaMNkkZGSeowPGT+pRVgQwDA9QQCD8DLdGxpJulNE8dKqD9BM84bTWaTPb/qYmI7tXyraNb2NFK3qFUZ3BIGjUxfB8MAyKXwo8S4pTFuoemmhriqBs4Q5Az4bBR45PhOh1KQYFWGQQQR4g9ZYsOG0aCaKNNaa+CjGff4z3fHzaj1CNsgSsRLkEREkViIkBERAREQEREBERAREQEREBERAREQEREBERAREQEREBERAREQEREBERAREQEREBKSsQKRKxApErEBERAREQEREBERAREQEREBERAREQEREBERAREQEREBERAREQEREBERAREQEREBERAREQEREBERA/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8" name="AutoShape 6" descr="data:image/jpeg;base64,/9j/4AAQSkZJRgABAQAAAQABAAD/2wCEAAkGBg8QDw8RDxAVEBQUEBAQEBUVFBIXEBAUFBAYFRQYFBgYGyYqFxkjGRUUHzshIyopLC4vFh8xNTAsNSYrLCkBCQoKDgwOGg8PGiwjHyQuLCwsLC4pLC0pLCwsKiwsLCksLCwqLy4sKSwsLCwsLCwsKSwsLCwsLCksKSwsLCksLP/AABEIAJMBVwMBIgACEQEDEQH/xAAcAAEAAQUBAQAAAAAAAAAAAAAABgEDBAUHAgj/xABCEAACAQMCAwQHBQQIBwEAAAABAgADBBESIQUGMQdBUWETIjJxgZGhFCNCcrFSYsHwJDNDgpKy0fEWc4Ojs9LhFf/EABkBAQADAQEAAAAAAAAAAAAAAAABAwQFAv/EACsRAQACAgAGAQMCBwAAAAAAAAABAgMRBBITITFBUTKRsSJhFCMzQnGBof/aAAwDAQACEQMRAD8A7hERAREQEREBERAREQEREBERAREQEREBERAREQEREBERAREQEREBERAREQEREBERAREQEREBERAREQEREBERARE03NPMtOwoGq41MTppoDg1GPd7h1Jk1rNp1CLWisblta9wiKWdgqgZYsQFA8yek1fBeara8q1qduWcUtOp9J9E2rOyt34xOY2Zu+NXgStUIpj13Vc+jooNvVGcaj0ycn5TrvD7CnQppSpIERQAAP1PifOaMuKMUatO7fhnxZZyzuO0flkxETM0kREBERAREQEREBERAREQEREBERAREQEREBERAREQEoJWICIiAiIgIiICIiAiIgIiICcc7TeJmrfmnn1aCKgHdrcanP8AlHwnYajAAk7AbnyA6z564hcenr1qhP8AW1nbr0DP5eAIm/ga/rm0+mDjrapFfl1zs34L9nskdhh6/wB83jpP9WP8OD8TJXLVrTCoijoFVR7gMCXZjyXm9ptLZjrFaxEERE8PZERAREQEREBERAREQEREBERAREQEREBERAREQGYlAMSsBERAREQEREBERAREQERGYCJar3KU1LOwRRuWYgKPeTIzfdpnDaeQKrVj4UkZh1/aOB9Z7pjtf6Y28WvWn1TpuuYqzJZ3TIMsLeqV9+gzgCL6oHdjb3Y/2+k6uvanw+qrJUStTDAqSyAggjBzpY46zlJVQSAcgEhTvuAdj8sTqcFjtTcWjTlcbkrfU1l3jlO/9PY2tQnJNJQ35lGlvqDNvOedk3GgaVW1Zt0Y1KQPeje1j3Nn/FOhZnOz4+nkmrpYL8+OJViJTMpXKzy1VQQCQCc4Gdzjc48ZH+ZudrWyUgsKtX8NJWGvP7/7A8z8AZEOTuK3N/xYV6zZWnRqsEGfR0Q+FAUeJ8TucS+mC1qzee0Qz2z1i0UjvMuoxEShoIiICIiAiIgIiICIiAiIgIiICIiAiIgIiICIiAiIgIiICIiAiIgUMg3NfaWluz0bVRWqqdLsf6qmc4I8WYeA285d7S+ZHt6NO3oE+luNSZHtqmwOkddTEgD4yL8K7LLuqqms6W42wuC9QDbrggA/EzbgxY4jqZZ7eoZM2S8zyY47otxTjdxdNquazVT1APsL+VRsPlMMD9OvfOkV+yq1oo1SvfOqqCSxSmoUY88yPHgvB2OinxOopLYDPQPo/PLaVx78gbToU4jHr9ETr9oc2/D5N/qmN/5RjB3/AFE8lt/nJbxLs1vaal6JS5TTqBpnDkddlPtbeBkSwQSCCDkgg5BB7wR3HMvx5K3+mdqcmK1PqhkWN9Uo1EqUXZKinKke7BznqD4Se2Pa+6ri4ttbftU3Cg+elunzM51/Pl4fw+kyrDh9asWFCk9UqAWCDJAzjJHvjNix3jd4esWS9Pol0Gt2wgj7uzbO/t1FAHh7IOZG+M9oPELkFRUFFD+GiCrEY73Jz8sTSHhV0vtW9Ze7ejU/9ZesuAXddtNK2qucb+oyqPezYA+corhwU7xpbbLnv2nf2YCj35J+JJ/U5P6Ts3Z9y01nbFqoxVrFXqDvpgD1E94B38yZreTOzj7O63F2Q9UYamg3SkfEn8TfQefWTyYuK4mLxyU8NnCcNNJ57+VYiJz3QIiICIiAiIgIiICIiAiIgIiICIiAiIgIiICIiAiIgIiICIiAiJQwOV8W4qg5jpvcELToslJSTgLmiSrHwGt5017ymF1F1C4zksNOPfOP9pHCatK/q1XX1K5DU2/CSFCsp22bbPxkUamD5428p144Wualbb1205X8TbDe1Zj2l3aHzat7VWjROaFIk57qtTff8o7veT4SJZ2/3j+f5/nuhf58Zux44x1itWDLknJbml0jsl42xFW0c5Cj0tH90E4dfdkq394za888hrdBq9uAtwBuOi1h4N+9jofgZFuymgxv3fuW3cMfzOoAPyJ+E65OTxFulm5qOvw0dTDy2fN5BBIIwQcEHqpBwQR7x9JseXOJm1u6FYHAWoofGMNTY6XHy3+Elfajy16OoLykvqVCEr4/DU6K2PBht7wPGQPG2AcbbY7p1cd65se/lzMlJw318PpASxeX9KiuqtUSmucZdlUZ95Mw+WuJi5s7eqDnVTXV4hh6r5/vAzivMfGnvbl6tQkjUy0V7kQHAGO7xPmfKcXDw85LzXxp183ERjpFvl3e0vqVVdVKotRfFGDD5iXxPnfh3FK1tUFS3qGk22Sp9V+/DL0Ye+df5J51W/VkdRTrIAXUHKsDtqQ+Ge7uyJ6z8JbHHNHeFeDi65J5Z7SlUjXOfM1SyWgaaK5d2BDZ9lVycYPXcSSTnPanc/e2qeCVH+oH8JzOIvNMczDdDd8m831LypVp1URCqK66NW+5Vgc+Bx85f5w5qay9CKaLUdy2QxIwoHXbzwPnIVyjWNtxKkrfiBpN/wBRAy/DIE9c73LXPETTTJ0BKKdcFj6zfU92ekzde3R3/dvSeXumHKPNr3r1UemqaFVhpJOQWI3yNu6Sicz7Mn/pVYeNDI+FQf6zY8w8+VfT/ZrFA7BtDNp1FmzuqL348T/9l2PN/Ki15eYj0ncTn1rzte29cU+IUgFbfZQrICfa2JDD/STDi/HKVtQNdzlfV0hcZct7IX3y6uWtomYnwe9M92wD7pCeVOcrm5uhRqimVxUOpQQ3q9O/E157Rbx2ZktlNJfaADuQCdtTjZTjymH2fuDfr50qx8t8fMzLOfmyVik9vaZjs6pEi3MfOD0ay21rR+0V2AON9K56A46nAz3YEtWPMPExWp07mwwrsF10ycJk7ljkgAD3fwmnq13raNSk93fU6K6qrrTXOMsQBnw3nuhXWoiuh1KwDKR0IIyCJA+02+qFBRNFhTDo4rZ9Rm0P6mMde+b3ljjFepppPZPQppSXTUZhpbAAUKMDqMn4ec81zRN5p8CRxIhW7Q6dOtc06tEoKOQDqBaqwcKAo7uuevQTO4TzUalrWuriibemjMBkszFRjJxpHecbT3GSs9okSGJCX7TFbJoWdaqo6t0XHjlQ3nN9y7zNRvUZqYZWQgOjY1Lnp06jY/KK5KWnUST2bV6yrjLAZ2GSBnwxPc5VxXj9OrxOhcGjVApFPUKfesUZyCq58f4zoXBONLdUjVWnUpAMVxUUKxwBk4BO2+PgZ5x5ovM69JmNNnEiV92j2qOUpJUuNPtNTA0DHXBPX9PObngfMNC8QvRY+qcMrYDL4ZGeh8Z7i9bTqJQ2kTVcd5mtrNQa74J9lVGpyPHA6DzO01Vr2kWLkhi9LHeyHHzXOInJWJ1MiVRI5/x9YaKjiozBGVThHJJYErgY6HB3m8srxa1JKqbq6q6+4jMmLRPgX4msPMdsLn7L6T77ONOl/wBjX1xj2d+s2YkxMT4CIiSEpKxAxeIcNo3FM069NaiHuYZGfEeB8xIRxPskpMWa2rtSz0RxrQeQOxA+c6DGJbjzXx/TKu+Ot/qhxPiHZzxGkdqIrDcaqbg7flbBExbXkjiNRgotai92XwiqM95J/TPlO7YlMTTHHZP2ZZ4HHM77o/ydyqLCiVLekqOwaq2MDYYCr+6N+viTJBK4lJjtabTuWytYrGoY3EuH07ijUo1BlXVkb4jqPMdZwXjfBalnXqUKvVSCrftoT6rD5fDBn0HI7zjydS4hTG4p1Uz6N8Z96t4qZp4XP0ranxLPxOHq17eXO+RedvsJenWBag7a8jdqT4GSB3qcbjyz4zG4lytVr16j2GLujUY1FKOmtNZLFaisQQc53I75gcX5durRtNeiygE4dQWpP+Vh/HeYFtSqFgaSuX7jTD6/gV3E6nLWZ6lJ7z9nM5rxHTvXcQ6DwXsm1ITe1WVjnCUipC/mZgcnyG3nPPKHLr2nGalMOKiU7dmLDALByoUMB0OQdvLMxOFcv8duVCNXrW9LcMatRg5HTZQdR6d5AnQOWOV6NhS0U/WZsGrUPt1Wx1PgOuB3TDly2rFom+99tQ24sUW1MU1r5bicr7Samq+C/s0Ka/FmJ/iPpOqzm/H+XLytxNqq27GmalAasoBpXTqPtZ7j3Ti8TEzWIj5dKGDzxbm3v6VVNspSqDuGqmQD+iz1yVaG5v6tdgPVFWs2OmuoSqj6t8pI+0PgVa4Wg9CmajI7gqMZ0sOu56AgS9yDwOpb0KrVkKPUf2TjUEQYXPxLH4zPGOevMeu8pnxCLdnz6b1wMb0K30ZSJqeAV7lbkPbU/S1R6UgYz1BycEjuJ75IOUuB3VHiIdqFRKf34LFcKQQdO/vxLfFOXbuxu/tFrTNRA7OhUFtIb2ldRvjGRn9JVWsxSkzvtMnys8bteK3ZQ17RvUBA0IB1PU5Y/SX+c3qiz4bSqgqdGqoCNwyqq4PzMy/+KOLXOEt7b0ZDAk6GAIz0LVMAD3bzdc68Bq3dtTNNQatM69OeuVw6qfHp8pZam6WmkzO9ekR5euSaKrwxCMesKrtjxLMN/cAB8JE+zre+6f2NTxx1WW+FcwX9vSNolAk+sFDUqnpE1E5wO/c538TMnkKzrUb8rUosn3NVSShCggqdjjHyMiLRfJj5fRPhn8x8HvaF/wDbbWn6bONgNRU6dLAr10kd4mXw7tBzVWld27W7EgajnSudhqDAEDPfvMi953NvXqpc2tVKQP3dQAMHGNyd/HwM0XGr3/8AWrW6WlF8KTrqsukKpYZ3z0GM+OZdNuSf0T78E9/LZ9qb/wBEpedf9KTyXWg+6p/8tP8AKJEe0+3c2lEqpYJVyxH4R6NgCfAZM2/LvNdtd4p0SxZaYLAqQBjAIDdDuZbSY6tv9fhE+IRzglBanHLosNWg1XXwDeqoPyLSb8SrUko1GrkCmFPpNW66e8Ed/ukN5XbPGb7foKo/7iza9olB3sH0AkB6bOB3qDv8BsfhK8c8uKZ18/lPmzFpc9B9rOwr1qanSGVdKdO4Y2Hymv7Nzqub1tOnIHq/s5qsdPwl/l/nayo2NFCT6RE0+jVSWd/3dsHJ7/OWeziuVuLunUVkqMFqaWBBXDHIwfzrIid5Kd9+SfD3eHPMFEZ/Av8A4XMkHOly1OwuCpwSoTPfhiFP0JkY4xdLb8dp1ax009CesfZwaTLnPvkm4q1PiFjXFs4qhlIQqdi6EHSc9DkAfGI/p3iPPdPtEeVecbOztxTanULks1RlVMNv6u5YZAGBPXK/EaT8Xd7fK06q1PVIxuEDHYE7agT8fOZvJvNFvSoC2uiKL02cDWDgjUW642IyfpJFwrmS0uKz0rc6yqai4QhDvggNjqMDaTjrvlncdvv+Xn5Q/izJT44Hu8ejJUqXGU0+iwvlgPL/AGi31rUSitF0eqH/ALMqSF07AkeJK4Er2g3Fc3CU3pt9mCoxZKeWbf1sOVOlu7H6zzwjj/B6LKfsb0WGNLugcg+Ockg+YEq1E81J159+XqZ7pBxLgnpOGFDTC1PQ06jYVQTVRQxyABvnI+MtchcVVuH+sQBRLo3koGsZ/un6SS0K6VEV0YMrKGUjcMCNiJyu7uzZPxS3BKipgUx3AF8/VGYfCXZZ6V+b5jX28I8w3vIdBri6ur5x1dkTvGW3OPMKFHxk8mm5Q4caFlQQjDFdb/mc6v0IHwm4l2KnLSIeXqJSUlo9REQEREBERAREQEYiIFNMoFx0nqIDEYiIDEpiViBTEYlYgUxGJWIFMRiViBTEYlYgeSsBZ6iRoUIninRVdlUL7gB+kuRGoFAsESsSdDEThNuH1ijTD5zqCJq+eMy6tqgdnCAOwAZgBqYDoCe+XokcsfBti3vDKNcBa1JKoG4DqGx7s9JctrOnSUJSRUUdAoAHyEvRGo8jBvOCW1Y6qtCnUPiygn5y9bWdOkumki018FAA+QmRKRywnbnx47WseI1zetVak5b0e7GmiswKkLnBwBjxjmvnGzubY0aGarsyafUYaMNkkZGSeowPGT+pRVgQwDA9QQCD8DLdGxpJulNE8dKqD9BM84bTWaTPb/qYmI7tXyraNb2NFK3qFUZ3BIGjUxfB8MAyKXwo8S4pTFuoemmhriqBs4Q5Az4bBR45PhOh1KQYFWGQQQR4g9ZYsOG0aCaKNNaa+CjGff4z3fHzaj1CNsgSsRLkEREkViIkBERAREQEREBERAREQEREBERAREQEREBERAREQEREBERAREQEREBERAREQEREBKSsQKRKxApErEBERAREQEREBERAREQEREBERAREQEREBERAREQEREBERAREQEREBERAREQEREBERAREQEREBERA/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056" name="Picture 8" descr="http://www.fundaciondesarrollosocial.org/attachments/Image/MedStrategy_logo(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0358" y="4365104"/>
            <a:ext cx="2088232" cy="86731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058" name="Picture 10" descr="http://www.fundaciondesarrollosocial.org/images/logo/42459521fa093e927a3eb7e6de373731.jpg?template=av-073&amp;colorScheme=green&amp;header=headers1&amp;button=buttons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948264" y="4151369"/>
            <a:ext cx="1224136" cy="1224137"/>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060" name="Picture 12" descr="http://www.dpteruel.es/DPT/dpteruel.nsf/logo_diputacionTeruel.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923928" y="4365103"/>
            <a:ext cx="2088232" cy="867316"/>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4" name="3 Marcador de número de diapositiva"/>
          <p:cNvSpPr>
            <a:spLocks noGrp="1"/>
          </p:cNvSpPr>
          <p:nvPr>
            <p:ph type="sldNum" sz="quarter" idx="12"/>
          </p:nvPr>
        </p:nvSpPr>
        <p:spPr/>
        <p:txBody>
          <a:bodyPr/>
          <a:lstStyle/>
          <a:p>
            <a:fld id="{7CE80CD3-30BC-4483-9D44-C7BBE6F797AC}" type="slidenum">
              <a:rPr lang="es-ES" smtClean="0"/>
              <a:pPr/>
              <a:t>3</a:t>
            </a:fld>
            <a:endParaRPr lang="es-ES"/>
          </a:p>
        </p:txBody>
      </p:sp>
    </p:spTree>
    <p:extLst>
      <p:ext uri="{BB962C8B-B14F-4D97-AF65-F5344CB8AC3E}">
        <p14:creationId xmlns:p14="http://schemas.microsoft.com/office/powerpoint/2010/main" xmlns="" val="21230196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8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2736"/>
            <a:ext cx="8229600" cy="5472608"/>
          </a:xfrm>
          <a:ln>
            <a:noFill/>
          </a:ln>
        </p:spPr>
        <p:txBody>
          <a:bodyPr>
            <a:normAutofit/>
          </a:bodyPr>
          <a:lstStyle/>
          <a:p>
            <a:pPr lvl="0"/>
            <a:endParaRPr lang="es-ES" sz="1400" dirty="0" smtClean="0">
              <a:latin typeface="Comic Sans MS" pitchFamily="66" charset="0"/>
            </a:endParaRPr>
          </a:p>
          <a:p>
            <a:pPr marL="0" indent="0" algn="just">
              <a:buNone/>
            </a:pPr>
            <a:r>
              <a:rPr lang="es-ES" sz="1400" dirty="0" smtClean="0">
                <a:latin typeface="Comic Sans MS" pitchFamily="66" charset="0"/>
              </a:rPr>
              <a:t>Con </a:t>
            </a:r>
            <a:r>
              <a:rPr lang="es-ES" sz="1800" u="sng" dirty="0">
                <a:solidFill>
                  <a:schemeClr val="tx2"/>
                </a:solidFill>
                <a:latin typeface="Comic Sans MS" pitchFamily="66" charset="0"/>
              </a:rPr>
              <a:t>carácter general</a:t>
            </a:r>
            <a:r>
              <a:rPr lang="es-ES" sz="1800" dirty="0">
                <a:solidFill>
                  <a:schemeClr val="tx2"/>
                </a:solidFill>
                <a:latin typeface="Comic Sans MS" pitchFamily="66" charset="0"/>
              </a:rPr>
              <a:t> </a:t>
            </a:r>
            <a:r>
              <a:rPr lang="es-ES" sz="1400" dirty="0">
                <a:latin typeface="Comic Sans MS" pitchFamily="66" charset="0"/>
              </a:rPr>
              <a:t>las solicitudes de estas ayudas por ganado serán presentadas en la Oficina Comarcal de Agricultura y Alimentación que corresponda a la ubicación de la explotación del peticionario. </a:t>
            </a:r>
            <a:endParaRPr lang="es-ES" sz="1400" dirty="0" smtClean="0">
              <a:latin typeface="Comic Sans MS" pitchFamily="66" charset="0"/>
            </a:endParaRPr>
          </a:p>
          <a:p>
            <a:pPr marL="0" indent="0" algn="just">
              <a:buNone/>
            </a:pPr>
            <a:endParaRPr lang="es-ES" sz="1400" dirty="0">
              <a:latin typeface="Comic Sans MS" pitchFamily="66" charset="0"/>
            </a:endParaRPr>
          </a:p>
          <a:p>
            <a:pPr marL="0" indent="0" algn="just">
              <a:buNone/>
            </a:pPr>
            <a:endParaRPr lang="es-ES" sz="1400" dirty="0" smtClean="0">
              <a:latin typeface="Comic Sans MS" pitchFamily="66" charset="0"/>
            </a:endParaRPr>
          </a:p>
          <a:p>
            <a:pPr marL="0" indent="0" algn="just">
              <a:buNone/>
            </a:pPr>
            <a:r>
              <a:rPr lang="es-ES" sz="1400" dirty="0" smtClean="0">
                <a:latin typeface="Comic Sans MS" pitchFamily="66" charset="0"/>
              </a:rPr>
              <a:t>Al </a:t>
            </a:r>
            <a:r>
              <a:rPr lang="es-ES" sz="1400" dirty="0">
                <a:latin typeface="Comic Sans MS" pitchFamily="66" charset="0"/>
              </a:rPr>
              <a:t>objeto de facilitar los procedimientos de control que deben ser emprendidos, la Oficina Comarcal de Agricultura y Alimentación donde habrá de tramitarse una solicitud de ayudas de este tipo, se establecerá según el lugar donde se alojen los animales, de acuerdo con el siguiente criterio: </a:t>
            </a:r>
            <a:endParaRPr lang="es-ES" sz="1400" dirty="0" smtClean="0">
              <a:latin typeface="Comic Sans MS" pitchFamily="66" charset="0"/>
            </a:endParaRPr>
          </a:p>
          <a:p>
            <a:pPr marL="0" indent="0" algn="just">
              <a:buNone/>
            </a:pPr>
            <a:endParaRPr lang="es-ES" sz="1400" dirty="0">
              <a:latin typeface="Comic Sans MS" pitchFamily="66" charset="0"/>
            </a:endParaRPr>
          </a:p>
          <a:p>
            <a:pPr marL="804863" lvl="2" indent="-273050" algn="just"/>
            <a:r>
              <a:rPr lang="es-ES" sz="1400" dirty="0">
                <a:latin typeface="Comic Sans MS" pitchFamily="66" charset="0"/>
              </a:rPr>
              <a:t>Si los animales se alojan en términos municipales de la Comunidad Autónoma de Aragón, los controles de la solicitud deberán ser iniciados por la OCA que corresponda al lugar de ubicación de los mismos</a:t>
            </a:r>
            <a:r>
              <a:rPr lang="es-ES" sz="1400" dirty="0" smtClean="0">
                <a:latin typeface="Comic Sans MS" pitchFamily="66" charset="0"/>
              </a:rPr>
              <a:t>.</a:t>
            </a:r>
          </a:p>
          <a:p>
            <a:pPr marL="804863" lvl="2" indent="-273050" algn="just">
              <a:buNone/>
            </a:pPr>
            <a:endParaRPr lang="es-ES" sz="1400" dirty="0">
              <a:latin typeface="Comic Sans MS" pitchFamily="66" charset="0"/>
            </a:endParaRPr>
          </a:p>
          <a:p>
            <a:pPr marL="804863" lvl="2" indent="-273050" algn="just"/>
            <a:r>
              <a:rPr lang="es-ES" sz="1400" dirty="0">
                <a:latin typeface="Comic Sans MS" pitchFamily="66" charset="0"/>
              </a:rPr>
              <a:t>Si los animales se alojan en términos municipales de otra Comunidad Autónoma, los controles deberán ser iniciados por la OCA que corresponda a la localización de la mayor parte de las superficies declaradas en la Solicitud Conjunta. </a:t>
            </a:r>
          </a:p>
          <a:p>
            <a:pPr marL="0" indent="0">
              <a:buNone/>
            </a:pPr>
            <a:endParaRPr lang="es-ES" sz="1600" dirty="0" smtClean="0">
              <a:latin typeface="Comic Sans MS" pitchFamily="66" charset="0"/>
            </a:endParaRPr>
          </a:p>
        </p:txBody>
      </p:sp>
      <p:sp>
        <p:nvSpPr>
          <p:cNvPr id="4" name="3 Marcador de número de diapositiva"/>
          <p:cNvSpPr>
            <a:spLocks noGrp="1"/>
          </p:cNvSpPr>
          <p:nvPr>
            <p:ph type="sldNum" sz="quarter" idx="12"/>
          </p:nvPr>
        </p:nvSpPr>
        <p:spPr/>
        <p:txBody>
          <a:bodyPr/>
          <a:lstStyle/>
          <a:p>
            <a:fld id="{7CE80CD3-30BC-4483-9D44-C7BBE6F797AC}" type="slidenum">
              <a:rPr lang="es-ES" smtClean="0"/>
              <a:pPr/>
              <a:t>30</a:t>
            </a:fld>
            <a:endParaRPr lang="es-ES"/>
          </a:p>
        </p:txBody>
      </p:sp>
      <p:sp>
        <p:nvSpPr>
          <p:cNvPr id="6" name="1 Título"/>
          <p:cNvSpPr txBox="1">
            <a:spLocks/>
          </p:cNvSpPr>
          <p:nvPr/>
        </p:nvSpPr>
        <p:spPr>
          <a:xfrm>
            <a:off x="251521" y="1465"/>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7629525" algn="l"/>
              </a:tabLst>
            </a:pPr>
            <a:r>
              <a:rPr lang="es-ES" sz="2400" dirty="0" smtClean="0">
                <a:solidFill>
                  <a:schemeClr val="tx2"/>
                </a:solidFill>
                <a:latin typeface="Comic Sans MS" pitchFamily="66" charset="0"/>
              </a:rPr>
              <a:t>               </a:t>
            </a:r>
            <a:r>
              <a:rPr lang="es-ES" sz="2400" dirty="0" smtClean="0">
                <a:solidFill>
                  <a:schemeClr val="accent2">
                    <a:lumMod val="75000"/>
                  </a:schemeClr>
                </a:solidFill>
                <a:latin typeface="Comic Sans MS" pitchFamily="66" charset="0"/>
              </a:rPr>
              <a:t>                 </a:t>
            </a:r>
            <a:r>
              <a:rPr lang="es-ES" sz="2300" b="1" dirty="0" smtClean="0">
                <a:solidFill>
                  <a:schemeClr val="accent2"/>
                </a:solidFill>
                <a:latin typeface="Comic Sans MS" pitchFamily="66" charset="0"/>
              </a:rPr>
              <a:t> ¿Dónde presento la solicitud? . </a:t>
            </a:r>
            <a:r>
              <a:rPr lang="es-ES" sz="2400" dirty="0" smtClean="0">
                <a:solidFill>
                  <a:schemeClr val="tx2"/>
                </a:solidFill>
                <a:latin typeface="Comic Sans MS" pitchFamily="66" charset="0"/>
              </a:rPr>
              <a:t>AYUDAS   </a:t>
            </a:r>
            <a:br>
              <a:rPr lang="es-ES" sz="2400" dirty="0" smtClean="0">
                <a:solidFill>
                  <a:schemeClr val="tx2"/>
                </a:solidFill>
                <a:latin typeface="Comic Sans MS" pitchFamily="66" charset="0"/>
              </a:rPr>
            </a:br>
            <a:r>
              <a:rPr lang="es-ES" sz="2400" dirty="0" smtClean="0">
                <a:solidFill>
                  <a:schemeClr val="tx2"/>
                </a:solidFill>
                <a:latin typeface="Comic Sans MS" pitchFamily="66" charset="0"/>
              </a:rPr>
              <a:t>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15442791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85000"/>
          </a:schemeClr>
        </a:solidFill>
        <a:effectLst/>
      </p:bgPr>
    </p:bg>
    <p:spTree>
      <p:nvGrpSpPr>
        <p:cNvPr id="1" name=""/>
        <p:cNvGrpSpPr/>
        <p:nvPr/>
      </p:nvGrpSpPr>
      <p:grpSpPr>
        <a:xfrm>
          <a:off x="0" y="0"/>
          <a:ext cx="0" cy="0"/>
          <a:chOff x="0" y="0"/>
          <a:chExt cx="0" cy="0"/>
        </a:xfrm>
      </p:grpSpPr>
      <p:pic>
        <p:nvPicPr>
          <p:cNvPr id="7" name="Picture 2" descr="http://4.bp.blogspot.com/_Qg9Qrs4CENU/TQfO_PVZRgI/AAAAAAAACM4/SpCQsci9G3Y/s1600/post-it.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107504" y="332656"/>
            <a:ext cx="8852752" cy="6332111"/>
          </a:xfrm>
          <a:prstGeom prst="rect">
            <a:avLst/>
          </a:prstGeom>
          <a:noFill/>
          <a:extLst/>
        </p:spPr>
      </p:pic>
      <p:sp>
        <p:nvSpPr>
          <p:cNvPr id="6" name="5 CuadroTexto"/>
          <p:cNvSpPr txBox="1"/>
          <p:nvPr/>
        </p:nvSpPr>
        <p:spPr>
          <a:xfrm>
            <a:off x="2579908" y="1857018"/>
            <a:ext cx="3968001" cy="707886"/>
          </a:xfrm>
          <a:prstGeom prst="rect">
            <a:avLst/>
          </a:prstGeom>
          <a:noFill/>
        </p:spPr>
        <p:txBody>
          <a:bodyPr wrap="square" rtlCol="0">
            <a:spAutoFit/>
          </a:bodyPr>
          <a:lstStyle/>
          <a:p>
            <a:pPr algn="ctr"/>
            <a:r>
              <a:rPr lang="es-ES" sz="2000" dirty="0" smtClean="0">
                <a:solidFill>
                  <a:srgbClr val="FF0000"/>
                </a:solidFill>
                <a:latin typeface="Comic Sans MS" pitchFamily="66" charset="0"/>
              </a:rPr>
              <a:t>EXPEDIENTE DE SOLICITUD DE AYUDAS</a:t>
            </a:r>
          </a:p>
        </p:txBody>
      </p:sp>
      <p:sp>
        <p:nvSpPr>
          <p:cNvPr id="5" name="4 CuadroTexto"/>
          <p:cNvSpPr txBox="1"/>
          <p:nvPr/>
        </p:nvSpPr>
        <p:spPr>
          <a:xfrm>
            <a:off x="2579908" y="2564904"/>
            <a:ext cx="4176464" cy="2462213"/>
          </a:xfrm>
          <a:prstGeom prst="rect">
            <a:avLst/>
          </a:prstGeom>
          <a:noFill/>
        </p:spPr>
        <p:txBody>
          <a:bodyPr wrap="square" rtlCol="0">
            <a:spAutoFit/>
          </a:bodyPr>
          <a:lstStyle/>
          <a:p>
            <a:pPr algn="just"/>
            <a:r>
              <a:rPr lang="es-ES" sz="1400" dirty="0">
                <a:latin typeface="Comic Sans MS" pitchFamily="66" charset="0"/>
              </a:rPr>
              <a:t>Cada expediente </a:t>
            </a:r>
            <a:r>
              <a:rPr lang="es-ES" sz="1400" dirty="0" smtClean="0">
                <a:latin typeface="Comic Sans MS" pitchFamily="66" charset="0"/>
              </a:rPr>
              <a:t>se </a:t>
            </a:r>
            <a:r>
              <a:rPr lang="es-ES" sz="1400" dirty="0">
                <a:latin typeface="Comic Sans MS" pitchFamily="66" charset="0"/>
              </a:rPr>
              <a:t>reunirá en un único sobre que estará identificado de la siguiente forma: </a:t>
            </a:r>
          </a:p>
          <a:p>
            <a:pPr lvl="0" algn="just"/>
            <a:endParaRPr lang="es-ES" sz="1400" dirty="0" smtClean="0">
              <a:latin typeface="Comic Sans MS" pitchFamily="66" charset="0"/>
            </a:endParaRPr>
          </a:p>
          <a:p>
            <a:pPr lvl="0" algn="just"/>
            <a:r>
              <a:rPr lang="es-ES" sz="1400" dirty="0" smtClean="0">
                <a:latin typeface="Comic Sans MS" pitchFamily="66" charset="0"/>
              </a:rPr>
              <a:t>1) Peticionario</a:t>
            </a:r>
            <a:r>
              <a:rPr lang="es-ES" sz="1400" dirty="0">
                <a:latin typeface="Comic Sans MS" pitchFamily="66" charset="0"/>
              </a:rPr>
              <a:t>: Apellidos y nombre o Razón Social.</a:t>
            </a:r>
          </a:p>
          <a:p>
            <a:pPr lvl="0" algn="just"/>
            <a:endParaRPr lang="es-ES" sz="1400" dirty="0" smtClean="0">
              <a:latin typeface="Comic Sans MS" pitchFamily="66" charset="0"/>
            </a:endParaRPr>
          </a:p>
          <a:p>
            <a:pPr lvl="0" algn="just"/>
            <a:r>
              <a:rPr lang="es-ES" sz="1400" dirty="0" smtClean="0">
                <a:latin typeface="Comic Sans MS" pitchFamily="66" charset="0"/>
              </a:rPr>
              <a:t>2) Descripción </a:t>
            </a:r>
            <a:r>
              <a:rPr lang="es-ES" sz="1400" dirty="0">
                <a:latin typeface="Comic Sans MS" pitchFamily="66" charset="0"/>
              </a:rPr>
              <a:t>de las primas ganaderas y/o ayudas específicas solicitadas.</a:t>
            </a:r>
          </a:p>
          <a:p>
            <a:pPr lvl="0" algn="just"/>
            <a:endParaRPr lang="es-ES" sz="1400" dirty="0" smtClean="0">
              <a:latin typeface="Comic Sans MS" pitchFamily="66" charset="0"/>
            </a:endParaRPr>
          </a:p>
          <a:p>
            <a:pPr lvl="0" algn="just"/>
            <a:r>
              <a:rPr lang="es-ES" sz="1400" dirty="0" smtClean="0">
                <a:latin typeface="Comic Sans MS" pitchFamily="66" charset="0"/>
              </a:rPr>
              <a:t>3) Número </a:t>
            </a:r>
            <a:r>
              <a:rPr lang="es-ES" sz="1400" dirty="0">
                <a:latin typeface="Comic Sans MS" pitchFamily="66" charset="0"/>
              </a:rPr>
              <a:t>de registro.</a:t>
            </a:r>
          </a:p>
          <a:p>
            <a:pPr algn="just"/>
            <a:endParaRPr lang="es-ES" sz="1400" dirty="0">
              <a:latin typeface="Comic Sans MS" pitchFamily="66" charset="0"/>
            </a:endParaRPr>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31</a:t>
            </a:fld>
            <a:endParaRPr lang="es-ES"/>
          </a:p>
        </p:txBody>
      </p:sp>
    </p:spTree>
    <p:extLst>
      <p:ext uri="{BB962C8B-B14F-4D97-AF65-F5344CB8AC3E}">
        <p14:creationId xmlns:p14="http://schemas.microsoft.com/office/powerpoint/2010/main" xmlns="" val="3870446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8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2736"/>
            <a:ext cx="8229600" cy="5472608"/>
          </a:xfrm>
          <a:ln>
            <a:noFill/>
          </a:ln>
        </p:spPr>
        <p:txBody>
          <a:bodyPr>
            <a:normAutofit fontScale="92500" lnSpcReduction="10000"/>
          </a:bodyPr>
          <a:lstStyle/>
          <a:p>
            <a:pPr marL="0" lvl="0" indent="0">
              <a:buNone/>
            </a:pPr>
            <a:endParaRPr lang="es-ES" sz="1600" dirty="0" smtClean="0">
              <a:latin typeface="Comic Sans MS" pitchFamily="66" charset="0"/>
            </a:endParaRPr>
          </a:p>
          <a:p>
            <a:pPr lvl="0" algn="just">
              <a:spcAft>
                <a:spcPts val="600"/>
              </a:spcAft>
              <a:buClr>
                <a:schemeClr val="tx2">
                  <a:lumMod val="75000"/>
                </a:schemeClr>
              </a:buClr>
              <a:buFont typeface="Wingdings" pitchFamily="2" charset="2"/>
              <a:buChar char="ü"/>
            </a:pPr>
            <a:r>
              <a:rPr lang="es-ES" sz="1400" dirty="0">
                <a:latin typeface="Comic Sans MS" pitchFamily="66" charset="0"/>
              </a:rPr>
              <a:t>La explotación de la que sea titular el peticionario de la ayuda deberá cumplir las disposiciones establecidas en el Real Decreto 479/2004 de 26 de Marzo, por el que se establece el Registro General de Explotaciones Ganaderas. </a:t>
            </a:r>
          </a:p>
          <a:p>
            <a:pPr lvl="0" algn="just">
              <a:spcAft>
                <a:spcPts val="600"/>
              </a:spcAft>
              <a:buClr>
                <a:schemeClr val="tx2">
                  <a:lumMod val="75000"/>
                </a:schemeClr>
              </a:buClr>
              <a:buFont typeface="Wingdings" pitchFamily="2" charset="2"/>
              <a:buChar char="ü"/>
            </a:pPr>
            <a:r>
              <a:rPr lang="es-ES" sz="1400" dirty="0">
                <a:latin typeface="Comic Sans MS" pitchFamily="66" charset="0"/>
              </a:rPr>
              <a:t>Todos los animales por los que se pretenda obtener una ayuda deberán estar correctamente identificados y registrados conforme a las disposiciones del Real Decreto 947/2005 de 29 de Julio.</a:t>
            </a:r>
          </a:p>
          <a:p>
            <a:pPr lvl="0" algn="just">
              <a:spcAft>
                <a:spcPts val="600"/>
              </a:spcAft>
              <a:buClr>
                <a:schemeClr val="tx2">
                  <a:lumMod val="75000"/>
                </a:schemeClr>
              </a:buClr>
              <a:buFont typeface="Wingdings" pitchFamily="2" charset="2"/>
              <a:buChar char="ü"/>
            </a:pPr>
            <a:r>
              <a:rPr lang="es-ES" sz="1400" dirty="0">
                <a:latin typeface="Comic Sans MS" pitchFamily="66" charset="0"/>
              </a:rPr>
              <a:t>Las ayudas específicas se concederán bajo la fórmula de  “pago por cabeza” entendiéndose por animal elegible a estos efectos, toda oveja de la explotación del peticionario a 1 de enero del año en curso de la ayuda solicitada, así definida por haber parido al menos una vez o tener un año de edad como mínimo a esa fecha. </a:t>
            </a:r>
          </a:p>
          <a:p>
            <a:pPr lvl="0" algn="just">
              <a:spcAft>
                <a:spcPts val="600"/>
              </a:spcAft>
              <a:buClr>
                <a:schemeClr val="tx2">
                  <a:lumMod val="75000"/>
                </a:schemeClr>
              </a:buClr>
              <a:buFont typeface="Wingdings" pitchFamily="2" charset="2"/>
              <a:buChar char="ü"/>
            </a:pPr>
            <a:r>
              <a:rPr lang="es-ES" sz="1400" dirty="0">
                <a:latin typeface="Comic Sans MS" pitchFamily="66" charset="0"/>
              </a:rPr>
              <a:t>El censo del ganado ovino de la explotación a 1 de enero del año en curso de la solicitud de ayuda deberá ser facilitado obligatoriamente, antes del 1 de marzo de dicho año por los peticionarios de la ayuda a los responsables en la Comunidad Autónoma de Aragón de la gestión de las bases de datos informatizadas sobre identificación y registro de animales de especie ovina. </a:t>
            </a:r>
          </a:p>
          <a:p>
            <a:pPr lvl="0" algn="just">
              <a:spcAft>
                <a:spcPts val="600"/>
              </a:spcAft>
              <a:buClr>
                <a:schemeClr val="tx2">
                  <a:lumMod val="75000"/>
                </a:schemeClr>
              </a:buClr>
              <a:buFont typeface="Wingdings" pitchFamily="2" charset="2"/>
              <a:buChar char="ü"/>
            </a:pPr>
            <a:r>
              <a:rPr lang="es-ES" sz="1400" dirty="0">
                <a:latin typeface="Comic Sans MS" pitchFamily="66" charset="0"/>
              </a:rPr>
              <a:t>Una vez se hayan facilitado los datos sobre censo de animales en la explotación ovina, es la Dirección General de Producción Agraria quién determina el total de animales subvencionables en las explotación. </a:t>
            </a:r>
          </a:p>
          <a:p>
            <a:pPr lvl="0" algn="just">
              <a:spcAft>
                <a:spcPts val="600"/>
              </a:spcAft>
              <a:buClr>
                <a:schemeClr val="tx2">
                  <a:lumMod val="75000"/>
                </a:schemeClr>
              </a:buClr>
              <a:buFont typeface="Wingdings" pitchFamily="2" charset="2"/>
              <a:buChar char="ü"/>
            </a:pPr>
            <a:r>
              <a:rPr lang="es-ES" sz="1400" dirty="0">
                <a:latin typeface="Comic Sans MS" pitchFamily="66" charset="0"/>
              </a:rPr>
              <a:t>Si en el transcurso de las inspecciones sobre el terreno que deban efectuarse tanto en relación con estas solicitudes de ayuda como del cumplimiento de la normativa específica en materia de identificación y registro de ovinos se comprueba que los animales potencialmente subvencionables así calificados, no están correctamente identificados y registrados contarán como animales en situación irregular a los efectos de aplicar las reducciones y exclusiones de las ayudas económicas. </a:t>
            </a:r>
          </a:p>
          <a:p>
            <a:pPr lvl="0" algn="just">
              <a:spcAft>
                <a:spcPts val="600"/>
              </a:spcAft>
              <a:buClr>
                <a:schemeClr val="tx2">
                  <a:lumMod val="75000"/>
                </a:schemeClr>
              </a:buClr>
              <a:buFont typeface="Wingdings" pitchFamily="2" charset="2"/>
              <a:buChar char="ü"/>
            </a:pPr>
            <a:r>
              <a:rPr lang="es-ES" sz="1400" dirty="0">
                <a:latin typeface="Comic Sans MS" pitchFamily="66" charset="0"/>
              </a:rPr>
              <a:t>En el caso de incurrir en el ejercicio de solicitud de la ayuda en alguno de los incumplimientos en materia de uso o tenencia de sustancias prohibidas o de utilización ilegal de sustancias autorizadas los peticionarios de las mismas serán excluidos del beneficio de las mismas. </a:t>
            </a:r>
          </a:p>
          <a:p>
            <a:pPr marL="0" indent="0">
              <a:spcAft>
                <a:spcPts val="600"/>
              </a:spcAft>
              <a:buNone/>
            </a:pPr>
            <a:endParaRPr lang="es-ES" sz="1600" dirty="0" smtClean="0">
              <a:latin typeface="Comic Sans MS" pitchFamily="66" charset="0"/>
            </a:endParaRPr>
          </a:p>
        </p:txBody>
      </p:sp>
      <p:sp>
        <p:nvSpPr>
          <p:cNvPr id="4" name="3 Marcador de número de diapositiva"/>
          <p:cNvSpPr>
            <a:spLocks noGrp="1"/>
          </p:cNvSpPr>
          <p:nvPr>
            <p:ph type="sldNum" sz="quarter" idx="12"/>
          </p:nvPr>
        </p:nvSpPr>
        <p:spPr/>
        <p:txBody>
          <a:bodyPr/>
          <a:lstStyle/>
          <a:p>
            <a:fld id="{7CE80CD3-30BC-4483-9D44-C7BBE6F797AC}" type="slidenum">
              <a:rPr lang="es-ES" smtClean="0"/>
              <a:pPr/>
              <a:t>32</a:t>
            </a:fld>
            <a:endParaRPr lang="es-ES"/>
          </a:p>
        </p:txBody>
      </p:sp>
      <p:sp>
        <p:nvSpPr>
          <p:cNvPr id="6" name="1 Título"/>
          <p:cNvSpPr txBox="1">
            <a:spLocks/>
          </p:cNvSpPr>
          <p:nvPr/>
        </p:nvSpPr>
        <p:spPr>
          <a:xfrm>
            <a:off x="251521" y="1465"/>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7629525" algn="l"/>
              </a:tabLst>
            </a:pPr>
            <a:r>
              <a:rPr lang="es-ES" sz="2400" dirty="0" smtClean="0">
                <a:solidFill>
                  <a:schemeClr val="tx2"/>
                </a:solidFill>
                <a:latin typeface="Comic Sans MS" pitchFamily="66" charset="0"/>
              </a:rPr>
              <a:t>               </a:t>
            </a:r>
            <a:r>
              <a:rPr lang="es-ES" sz="2400" dirty="0" smtClean="0">
                <a:solidFill>
                  <a:schemeClr val="accent2">
                    <a:lumMod val="75000"/>
                  </a:schemeClr>
                </a:solidFill>
                <a:latin typeface="Comic Sans MS" pitchFamily="66" charset="0"/>
              </a:rPr>
              <a:t>                 </a:t>
            </a:r>
            <a:r>
              <a:rPr lang="es-ES" sz="2300" b="1" dirty="0" smtClean="0">
                <a:solidFill>
                  <a:schemeClr val="accent2"/>
                </a:solidFill>
                <a:latin typeface="Comic Sans MS" pitchFamily="66" charset="0"/>
              </a:rPr>
              <a:t>             Requisitos Mínimos. </a:t>
            </a:r>
            <a:r>
              <a:rPr lang="es-ES" sz="2400" dirty="0" smtClean="0">
                <a:solidFill>
                  <a:schemeClr val="tx2"/>
                </a:solidFill>
                <a:latin typeface="Comic Sans MS" pitchFamily="66" charset="0"/>
              </a:rPr>
              <a:t>AYUDAS   </a:t>
            </a:r>
            <a:br>
              <a:rPr lang="es-ES" sz="2400" dirty="0" smtClean="0">
                <a:solidFill>
                  <a:schemeClr val="tx2"/>
                </a:solidFill>
                <a:latin typeface="Comic Sans MS" pitchFamily="66" charset="0"/>
              </a:rPr>
            </a:br>
            <a:r>
              <a:rPr lang="es-ES" sz="2400" dirty="0" smtClean="0">
                <a:solidFill>
                  <a:schemeClr val="tx2"/>
                </a:solidFill>
                <a:latin typeface="Comic Sans MS" pitchFamily="66" charset="0"/>
              </a:rPr>
              <a:t>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24959709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8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2736"/>
            <a:ext cx="8229600" cy="5472608"/>
          </a:xfrm>
          <a:ln>
            <a:noFill/>
          </a:ln>
        </p:spPr>
        <p:txBody>
          <a:bodyPr>
            <a:normAutofit lnSpcReduction="10000"/>
          </a:bodyPr>
          <a:lstStyle/>
          <a:p>
            <a:pPr marL="0" indent="0" algn="ctr">
              <a:buNone/>
            </a:pPr>
            <a:endParaRPr lang="es-ES" sz="1600" dirty="0" smtClean="0">
              <a:solidFill>
                <a:schemeClr val="tx2"/>
              </a:solidFill>
              <a:latin typeface="Comic Sans MS" pitchFamily="66" charset="0"/>
            </a:endParaRPr>
          </a:p>
          <a:p>
            <a:pPr marL="0" indent="0" algn="ctr">
              <a:buNone/>
            </a:pPr>
            <a:r>
              <a:rPr lang="es-ES" sz="1800" dirty="0">
                <a:solidFill>
                  <a:schemeClr val="tx2"/>
                </a:solidFill>
                <a:latin typeface="Comic Sans MS" pitchFamily="66" charset="0"/>
              </a:rPr>
              <a:t>Todos los expedientes en solicitud de primas ganaderas y ayudas específicas serán objeto de este tipo de controles. </a:t>
            </a:r>
            <a:endParaRPr lang="es-ES" sz="1800" dirty="0" smtClean="0">
              <a:solidFill>
                <a:schemeClr val="tx2"/>
              </a:solidFill>
              <a:latin typeface="Comic Sans MS" pitchFamily="66" charset="0"/>
            </a:endParaRPr>
          </a:p>
          <a:p>
            <a:endParaRPr lang="es-ES" sz="1200" dirty="0">
              <a:latin typeface="Comic Sans MS" pitchFamily="66" charset="0"/>
            </a:endParaRPr>
          </a:p>
          <a:p>
            <a:pPr marL="0" indent="0">
              <a:buNone/>
            </a:pPr>
            <a:r>
              <a:rPr lang="es-ES" sz="1600" u="sng" dirty="0">
                <a:latin typeface="Comic Sans MS" pitchFamily="66" charset="0"/>
              </a:rPr>
              <a:t>En primer lugar se trata de: </a:t>
            </a:r>
            <a:endParaRPr lang="es-ES" sz="1600" u="sng" dirty="0" smtClean="0">
              <a:latin typeface="Comic Sans MS" pitchFamily="66" charset="0"/>
            </a:endParaRPr>
          </a:p>
          <a:p>
            <a:endParaRPr lang="es-ES" sz="1200" dirty="0">
              <a:latin typeface="Comic Sans MS" pitchFamily="66" charset="0"/>
            </a:endParaRPr>
          </a:p>
          <a:p>
            <a:pPr lvl="0">
              <a:buClr>
                <a:schemeClr val="tx2"/>
              </a:buClr>
              <a:buFont typeface="Wingdings" pitchFamily="2" charset="2"/>
              <a:buChar char="ü"/>
            </a:pPr>
            <a:r>
              <a:rPr lang="es-ES" sz="1400" dirty="0">
                <a:latin typeface="Comic Sans MS" pitchFamily="66" charset="0"/>
              </a:rPr>
              <a:t>Comprobar que dichos expedientes han sido presentados en el plazo, forma y lugar establecidos</a:t>
            </a:r>
            <a:r>
              <a:rPr lang="es-ES" sz="1400" dirty="0" smtClean="0">
                <a:latin typeface="Comic Sans MS" pitchFamily="66" charset="0"/>
              </a:rPr>
              <a:t>.</a:t>
            </a:r>
          </a:p>
          <a:p>
            <a:pPr lvl="0">
              <a:buClr>
                <a:schemeClr val="tx2"/>
              </a:buClr>
              <a:buFont typeface="Wingdings" pitchFamily="2" charset="2"/>
              <a:buChar char="ü"/>
            </a:pPr>
            <a:endParaRPr lang="es-ES" sz="1400" dirty="0">
              <a:latin typeface="Comic Sans MS" pitchFamily="66" charset="0"/>
            </a:endParaRPr>
          </a:p>
          <a:p>
            <a:pPr lvl="0">
              <a:buClr>
                <a:schemeClr val="tx2"/>
              </a:buClr>
              <a:buFont typeface="Wingdings" pitchFamily="2" charset="2"/>
              <a:buChar char="ü"/>
            </a:pPr>
            <a:r>
              <a:rPr lang="es-ES" sz="1400" dirty="0">
                <a:latin typeface="Comic Sans MS" pitchFamily="66" charset="0"/>
              </a:rPr>
              <a:t>Proceder a un control documental para comprobar la idoneidad de los formularios que deban constituir la solicitud, en el caso de que no haya sido registrada utilizando el procedimiento telemático. </a:t>
            </a:r>
            <a:endParaRPr lang="es-ES" sz="1400" dirty="0" smtClean="0">
              <a:latin typeface="Comic Sans MS" pitchFamily="66" charset="0"/>
            </a:endParaRPr>
          </a:p>
          <a:p>
            <a:pPr lvl="0">
              <a:buClr>
                <a:schemeClr val="tx2"/>
              </a:buClr>
              <a:buFont typeface="Wingdings" pitchFamily="2" charset="2"/>
              <a:buChar char="ü"/>
            </a:pPr>
            <a:endParaRPr lang="es-ES" sz="1400" dirty="0">
              <a:latin typeface="Comic Sans MS" pitchFamily="66" charset="0"/>
            </a:endParaRPr>
          </a:p>
          <a:p>
            <a:pPr lvl="0">
              <a:buClr>
                <a:schemeClr val="tx2"/>
              </a:buClr>
              <a:buFont typeface="Wingdings" pitchFamily="2" charset="2"/>
              <a:buChar char="ü"/>
            </a:pPr>
            <a:r>
              <a:rPr lang="es-ES" sz="1400" dirty="0">
                <a:latin typeface="Comic Sans MS" pitchFamily="66" charset="0"/>
              </a:rPr>
              <a:t>Completar las solicitudes de ayuda requiriendo a los interesados la presentación de los documentos acreditativos correspondientes a situaciones particulares que hayan podido ser declaradas en las ayudas que los permiten. Ejemplo: los rendimientos lácteos medios de la explotación en el año anterior a la petición de ayuda en el caso de que se trate de una ayuda específica al ganado ovino cuya producción de leche esté amparada por denominaciones de producción de calidad</a:t>
            </a:r>
            <a:r>
              <a:rPr lang="es-ES" sz="1400" dirty="0" smtClean="0">
                <a:latin typeface="Comic Sans MS" pitchFamily="66" charset="0"/>
              </a:rPr>
              <a:t>.</a:t>
            </a:r>
          </a:p>
          <a:p>
            <a:pPr lvl="0">
              <a:buClr>
                <a:schemeClr val="tx2"/>
              </a:buClr>
              <a:buFont typeface="Wingdings" pitchFamily="2" charset="2"/>
              <a:buChar char="ü"/>
            </a:pPr>
            <a:endParaRPr lang="es-ES" sz="1400" dirty="0">
              <a:latin typeface="Comic Sans MS" pitchFamily="66" charset="0"/>
            </a:endParaRPr>
          </a:p>
          <a:p>
            <a:pPr>
              <a:buClr>
                <a:schemeClr val="tx2"/>
              </a:buClr>
              <a:buFont typeface="Wingdings" pitchFamily="2" charset="2"/>
              <a:buChar char="ü"/>
            </a:pPr>
            <a:r>
              <a:rPr lang="es-ES" sz="1400" dirty="0">
                <a:latin typeface="Comic Sans MS" pitchFamily="66" charset="0"/>
              </a:rPr>
              <a:t>A continuación y una vez “consolidada” la solicitud de ayuda, se realizarán los cruces informáticos necesarios para determinar el número de animales que llegan a alcanzar la condición de subvencionables de acuerdo con la normativa de aplicación. </a:t>
            </a:r>
          </a:p>
          <a:p>
            <a:pPr marL="0" indent="0">
              <a:buNone/>
            </a:pPr>
            <a:endParaRPr lang="es-ES" sz="1600" dirty="0" smtClean="0">
              <a:latin typeface="Comic Sans MS" pitchFamily="66" charset="0"/>
            </a:endParaRPr>
          </a:p>
        </p:txBody>
      </p:sp>
      <p:sp>
        <p:nvSpPr>
          <p:cNvPr id="4" name="3 Marcador de número de diapositiva"/>
          <p:cNvSpPr>
            <a:spLocks noGrp="1"/>
          </p:cNvSpPr>
          <p:nvPr>
            <p:ph type="sldNum" sz="quarter" idx="12"/>
          </p:nvPr>
        </p:nvSpPr>
        <p:spPr/>
        <p:txBody>
          <a:bodyPr/>
          <a:lstStyle/>
          <a:p>
            <a:fld id="{7CE80CD3-30BC-4483-9D44-C7BBE6F797AC}" type="slidenum">
              <a:rPr lang="es-ES" smtClean="0"/>
              <a:pPr/>
              <a:t>33</a:t>
            </a:fld>
            <a:endParaRPr lang="es-ES"/>
          </a:p>
        </p:txBody>
      </p:sp>
      <p:sp>
        <p:nvSpPr>
          <p:cNvPr id="6" name="1 Título"/>
          <p:cNvSpPr txBox="1">
            <a:spLocks/>
          </p:cNvSpPr>
          <p:nvPr/>
        </p:nvSpPr>
        <p:spPr>
          <a:xfrm>
            <a:off x="251521" y="1465"/>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7629525" algn="l"/>
              </a:tabLst>
            </a:pPr>
            <a:r>
              <a:rPr lang="es-ES" sz="2400" dirty="0" smtClean="0">
                <a:solidFill>
                  <a:schemeClr val="tx2"/>
                </a:solidFill>
                <a:latin typeface="Comic Sans MS" pitchFamily="66" charset="0"/>
              </a:rPr>
              <a:t>               </a:t>
            </a:r>
            <a:r>
              <a:rPr lang="es-ES" sz="2400" dirty="0" smtClean="0">
                <a:solidFill>
                  <a:schemeClr val="accent2">
                    <a:lumMod val="75000"/>
                  </a:schemeClr>
                </a:solidFill>
                <a:latin typeface="Comic Sans MS" pitchFamily="66" charset="0"/>
              </a:rPr>
              <a:t>                 </a:t>
            </a:r>
            <a:r>
              <a:rPr lang="es-ES" sz="2300" b="1" dirty="0" smtClean="0">
                <a:solidFill>
                  <a:schemeClr val="accent2"/>
                </a:solidFill>
                <a:latin typeface="Comic Sans MS" pitchFamily="66" charset="0"/>
              </a:rPr>
              <a:t>     Controles Administrativos. </a:t>
            </a:r>
            <a:r>
              <a:rPr lang="es-ES" sz="2400" dirty="0" smtClean="0">
                <a:solidFill>
                  <a:schemeClr val="tx2"/>
                </a:solidFill>
                <a:latin typeface="Comic Sans MS" pitchFamily="66" charset="0"/>
              </a:rPr>
              <a:t>AYUDAS   </a:t>
            </a:r>
            <a:br>
              <a:rPr lang="es-ES" sz="2400" dirty="0" smtClean="0">
                <a:solidFill>
                  <a:schemeClr val="tx2"/>
                </a:solidFill>
                <a:latin typeface="Comic Sans MS" pitchFamily="66" charset="0"/>
              </a:rPr>
            </a:br>
            <a:r>
              <a:rPr lang="es-ES" sz="2400" dirty="0" smtClean="0">
                <a:solidFill>
                  <a:schemeClr val="tx2"/>
                </a:solidFill>
                <a:latin typeface="Comic Sans MS" pitchFamily="66" charset="0"/>
              </a:rPr>
              <a:t>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686697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8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6165304"/>
          </a:xfrm>
          <a:ln>
            <a:noFill/>
          </a:ln>
        </p:spPr>
        <p:txBody>
          <a:bodyPr>
            <a:normAutofit fontScale="92500" lnSpcReduction="20000"/>
          </a:bodyPr>
          <a:lstStyle/>
          <a:p>
            <a:pPr marL="0" indent="0" algn="ctr">
              <a:buNone/>
            </a:pPr>
            <a:endParaRPr lang="es-ES" sz="1400" dirty="0" smtClean="0">
              <a:latin typeface="Comic Sans MS" pitchFamily="66" charset="0"/>
            </a:endParaRPr>
          </a:p>
          <a:p>
            <a:pPr marL="0" indent="0" algn="just">
              <a:buNone/>
            </a:pPr>
            <a:r>
              <a:rPr lang="es-ES" sz="1500" dirty="0">
                <a:latin typeface="Comic Sans MS" pitchFamily="66" charset="0"/>
              </a:rPr>
              <a:t>Las inspecciones sobre el terreno consisten en  lo siguiente: </a:t>
            </a:r>
          </a:p>
          <a:p>
            <a:pPr marL="0" lvl="0" indent="0" algn="just">
              <a:buNone/>
            </a:pPr>
            <a:endParaRPr lang="es-ES" sz="1500" dirty="0">
              <a:latin typeface="Comic Sans MS" pitchFamily="66" charset="0"/>
            </a:endParaRPr>
          </a:p>
          <a:p>
            <a:pPr marL="0" lvl="0" indent="0" algn="just">
              <a:buNone/>
            </a:pPr>
            <a:r>
              <a:rPr lang="es-ES" sz="1500" dirty="0">
                <a:latin typeface="Comic Sans MS" pitchFamily="66" charset="0"/>
              </a:rPr>
              <a:t>La inspección de una muestra representativa de los peticionarios de estas ayudas que será seleccionada principalmente a través de un análisis de riesgos y también de manera aleatoria, de acuerdo con los porcentajes mínimos de peticionarios a inspeccionar que para cada caso se establece en el Plan Nacional de Controles para el año correspondiente</a:t>
            </a:r>
            <a:r>
              <a:rPr lang="es-ES" sz="1400" dirty="0">
                <a:latin typeface="Comic Sans MS" pitchFamily="66" charset="0"/>
              </a:rPr>
              <a:t>. </a:t>
            </a:r>
          </a:p>
          <a:p>
            <a:pPr marL="0" indent="0" algn="just">
              <a:buNone/>
            </a:pPr>
            <a:endParaRPr lang="es-ES" sz="1200" dirty="0">
              <a:latin typeface="Comic Sans MS" pitchFamily="66" charset="0"/>
            </a:endParaRPr>
          </a:p>
          <a:p>
            <a:pPr marL="0" indent="0" algn="just">
              <a:buNone/>
            </a:pPr>
            <a:r>
              <a:rPr lang="es-ES" sz="1900" u="sng" dirty="0">
                <a:solidFill>
                  <a:schemeClr val="tx2"/>
                </a:solidFill>
                <a:latin typeface="Comic Sans MS" pitchFamily="66" charset="0"/>
              </a:rPr>
              <a:t>¿Qué se comprobará en la explotación</a:t>
            </a:r>
            <a:r>
              <a:rPr lang="es-ES" sz="1900" u="sng" dirty="0" smtClean="0">
                <a:solidFill>
                  <a:schemeClr val="tx2"/>
                </a:solidFill>
                <a:latin typeface="Comic Sans MS" pitchFamily="66" charset="0"/>
              </a:rPr>
              <a:t>?</a:t>
            </a:r>
          </a:p>
          <a:p>
            <a:pPr marL="0" indent="0" algn="just">
              <a:buNone/>
            </a:pPr>
            <a:endParaRPr lang="es-ES" sz="1500" u="sng" dirty="0">
              <a:latin typeface="Comic Sans MS" pitchFamily="66" charset="0"/>
            </a:endParaRPr>
          </a:p>
          <a:p>
            <a:pPr algn="just">
              <a:buClr>
                <a:schemeClr val="tx2">
                  <a:lumMod val="75000"/>
                </a:schemeClr>
              </a:buClr>
              <a:buFont typeface="Wingdings" pitchFamily="2" charset="2"/>
              <a:buChar char="ü"/>
            </a:pPr>
            <a:r>
              <a:rPr lang="es-ES" sz="1500" dirty="0">
                <a:latin typeface="Comic Sans MS" pitchFamily="66" charset="0"/>
              </a:rPr>
              <a:t>Que los animales potencialmente subvencionables en las solicitudes de ayuda están correctamente identificados y registrados y tienen derecho a la ayuda solicitada</a:t>
            </a:r>
            <a:r>
              <a:rPr lang="es-ES" sz="1500" dirty="0" smtClean="0">
                <a:latin typeface="Comic Sans MS" pitchFamily="66" charset="0"/>
              </a:rPr>
              <a:t>.</a:t>
            </a:r>
          </a:p>
          <a:p>
            <a:pPr algn="just">
              <a:buClr>
                <a:schemeClr val="tx2">
                  <a:lumMod val="75000"/>
                </a:schemeClr>
              </a:buClr>
              <a:buFont typeface="Wingdings" pitchFamily="2" charset="2"/>
              <a:buChar char="ü"/>
            </a:pPr>
            <a:endParaRPr lang="es-ES" sz="1500" dirty="0">
              <a:latin typeface="Comic Sans MS" pitchFamily="66" charset="0"/>
            </a:endParaRPr>
          </a:p>
          <a:p>
            <a:pPr algn="just">
              <a:buClr>
                <a:schemeClr val="tx2">
                  <a:lumMod val="75000"/>
                </a:schemeClr>
              </a:buClr>
              <a:buFont typeface="Wingdings" pitchFamily="2" charset="2"/>
              <a:buChar char="ü"/>
            </a:pPr>
            <a:r>
              <a:rPr lang="es-ES" sz="1500" dirty="0">
                <a:latin typeface="Comic Sans MS" pitchFamily="66" charset="0"/>
              </a:rPr>
              <a:t>Que en relación con el resto de animales potencialmente subvencionables en las solicitudes de ayuda que no estén presentes en la explotación son exactas y veraces las anotaciones realizadas en el Libro Registro de la explotación y además, que también son veraces y exactas las comunicaciones realizadas a las bases de datos informatizadas de identificación y registro de animales. </a:t>
            </a:r>
            <a:endParaRPr lang="es-ES" sz="1500" dirty="0" smtClean="0">
              <a:latin typeface="Comic Sans MS" pitchFamily="66" charset="0"/>
            </a:endParaRPr>
          </a:p>
          <a:p>
            <a:pPr algn="just">
              <a:buClr>
                <a:schemeClr val="tx2">
                  <a:lumMod val="75000"/>
                </a:schemeClr>
              </a:buClr>
              <a:buFont typeface="Wingdings" pitchFamily="2" charset="2"/>
              <a:buChar char="ü"/>
            </a:pPr>
            <a:endParaRPr lang="es-ES" sz="1500" dirty="0">
              <a:latin typeface="Comic Sans MS" pitchFamily="66" charset="0"/>
            </a:endParaRPr>
          </a:p>
          <a:p>
            <a:pPr algn="just">
              <a:buClr>
                <a:schemeClr val="tx2">
                  <a:lumMod val="75000"/>
                </a:schemeClr>
              </a:buClr>
              <a:buFont typeface="Wingdings" pitchFamily="2" charset="2"/>
              <a:buChar char="ü"/>
            </a:pPr>
            <a:r>
              <a:rPr lang="es-ES" sz="1500" dirty="0">
                <a:latin typeface="Comic Sans MS" pitchFamily="66" charset="0"/>
              </a:rPr>
              <a:t>Que están siendo cumplidos los compromisos concretos adquiridos (en el caso de solicitudes de ayudas específicas</a:t>
            </a:r>
            <a:r>
              <a:rPr lang="es-ES" sz="1500" dirty="0" smtClean="0">
                <a:latin typeface="Comic Sans MS" pitchFamily="66" charset="0"/>
              </a:rPr>
              <a:t>).</a:t>
            </a:r>
          </a:p>
          <a:p>
            <a:pPr algn="just">
              <a:buClr>
                <a:schemeClr val="tx2">
                  <a:lumMod val="75000"/>
                </a:schemeClr>
              </a:buClr>
              <a:buFont typeface="Wingdings" pitchFamily="2" charset="2"/>
              <a:buChar char="ü"/>
            </a:pPr>
            <a:endParaRPr lang="es-ES" sz="1500" dirty="0">
              <a:latin typeface="Comic Sans MS" pitchFamily="66" charset="0"/>
            </a:endParaRPr>
          </a:p>
          <a:p>
            <a:pPr lvl="0" algn="just">
              <a:buClr>
                <a:schemeClr val="tx2">
                  <a:lumMod val="75000"/>
                </a:schemeClr>
              </a:buClr>
              <a:buFont typeface="Wingdings" pitchFamily="2" charset="2"/>
              <a:buChar char="ü"/>
            </a:pPr>
            <a:r>
              <a:rPr lang="es-ES" sz="1500" dirty="0">
                <a:latin typeface="Comic Sans MS" pitchFamily="66" charset="0"/>
              </a:rPr>
              <a:t>Una muestra representativa (al menos el 10%) de las organizaciones o empresas responsables de la gestión de los sistemas de calidad declarados, no sujetas a la auditoría anual por su entidad externa de control (certificadora), con el fin de asegurar la veracidad de las pruebas que aportan para confirmar el cumplimiento de los criterios de admisibilidad de las ayudas afectadas. </a:t>
            </a:r>
            <a:endParaRPr lang="es-ES" sz="1500" dirty="0" smtClean="0">
              <a:latin typeface="Comic Sans MS" pitchFamily="66" charset="0"/>
            </a:endParaRPr>
          </a:p>
          <a:p>
            <a:pPr lvl="0" algn="just">
              <a:buClr>
                <a:schemeClr val="tx2">
                  <a:lumMod val="75000"/>
                </a:schemeClr>
              </a:buClr>
              <a:buFont typeface="Wingdings" pitchFamily="2" charset="2"/>
              <a:buChar char="ü"/>
            </a:pPr>
            <a:endParaRPr lang="es-ES" sz="1500" dirty="0">
              <a:latin typeface="Comic Sans MS" pitchFamily="66" charset="0"/>
            </a:endParaRPr>
          </a:p>
          <a:p>
            <a:pPr lvl="0" algn="just">
              <a:buClr>
                <a:schemeClr val="tx2">
                  <a:lumMod val="75000"/>
                </a:schemeClr>
              </a:buClr>
              <a:buFont typeface="Wingdings" pitchFamily="2" charset="2"/>
              <a:buChar char="ü"/>
            </a:pPr>
            <a:r>
              <a:rPr lang="es-ES" sz="1500" dirty="0">
                <a:latin typeface="Comic Sans MS" pitchFamily="66" charset="0"/>
              </a:rPr>
              <a:t>La inspección “in situ” de las Agrupaciones que opten como peticionarias a ayudas específicas. </a:t>
            </a:r>
          </a:p>
          <a:p>
            <a:pPr marL="0" indent="0">
              <a:buNone/>
            </a:pPr>
            <a:endParaRPr lang="es-ES" sz="1600" dirty="0" smtClean="0">
              <a:latin typeface="Comic Sans MS" pitchFamily="66" charset="0"/>
            </a:endParaRPr>
          </a:p>
        </p:txBody>
      </p:sp>
      <p:sp>
        <p:nvSpPr>
          <p:cNvPr id="4" name="3 Marcador de número de diapositiva"/>
          <p:cNvSpPr>
            <a:spLocks noGrp="1"/>
          </p:cNvSpPr>
          <p:nvPr>
            <p:ph type="sldNum" sz="quarter" idx="12"/>
          </p:nvPr>
        </p:nvSpPr>
        <p:spPr/>
        <p:txBody>
          <a:bodyPr/>
          <a:lstStyle/>
          <a:p>
            <a:fld id="{7CE80CD3-30BC-4483-9D44-C7BBE6F797AC}" type="slidenum">
              <a:rPr lang="es-ES" smtClean="0"/>
              <a:pPr/>
              <a:t>34</a:t>
            </a:fld>
            <a:endParaRPr lang="es-ES"/>
          </a:p>
        </p:txBody>
      </p:sp>
      <p:sp>
        <p:nvSpPr>
          <p:cNvPr id="6" name="1 Título"/>
          <p:cNvSpPr txBox="1">
            <a:spLocks/>
          </p:cNvSpPr>
          <p:nvPr/>
        </p:nvSpPr>
        <p:spPr>
          <a:xfrm>
            <a:off x="251521" y="1465"/>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7629525" algn="l"/>
              </a:tabLst>
            </a:pPr>
            <a:r>
              <a:rPr lang="es-ES" sz="2400" dirty="0" smtClean="0">
                <a:solidFill>
                  <a:schemeClr val="tx2"/>
                </a:solidFill>
                <a:latin typeface="Comic Sans MS" pitchFamily="66" charset="0"/>
              </a:rPr>
              <a:t>               </a:t>
            </a:r>
            <a:r>
              <a:rPr lang="es-ES" sz="2400" dirty="0" smtClean="0">
                <a:solidFill>
                  <a:schemeClr val="accent2">
                    <a:lumMod val="75000"/>
                  </a:schemeClr>
                </a:solidFill>
                <a:latin typeface="Comic Sans MS" pitchFamily="66" charset="0"/>
              </a:rPr>
              <a:t>                 </a:t>
            </a:r>
            <a:r>
              <a:rPr lang="es-ES" sz="2300" b="1" dirty="0" smtClean="0">
                <a:solidFill>
                  <a:schemeClr val="accent2"/>
                </a:solidFill>
                <a:latin typeface="Comic Sans MS" pitchFamily="66" charset="0"/>
              </a:rPr>
              <a:t>     Controles sobre el Terreno. </a:t>
            </a:r>
            <a:r>
              <a:rPr lang="es-ES" sz="2400" dirty="0" smtClean="0">
                <a:solidFill>
                  <a:schemeClr val="tx2"/>
                </a:solidFill>
                <a:latin typeface="Comic Sans MS" pitchFamily="66" charset="0"/>
              </a:rPr>
              <a:t>AYUDAS   </a:t>
            </a:r>
            <a:br>
              <a:rPr lang="es-ES" sz="2400" dirty="0" smtClean="0">
                <a:solidFill>
                  <a:schemeClr val="tx2"/>
                </a:solidFill>
                <a:latin typeface="Comic Sans MS" pitchFamily="66" charset="0"/>
              </a:rPr>
            </a:br>
            <a:r>
              <a:rPr lang="es-ES" sz="2400" dirty="0" smtClean="0">
                <a:solidFill>
                  <a:schemeClr val="tx2"/>
                </a:solidFill>
                <a:latin typeface="Comic Sans MS" pitchFamily="66" charset="0"/>
              </a:rPr>
              <a:t>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33701848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8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44116" y="1152002"/>
            <a:ext cx="8507288" cy="2204989"/>
          </a:xfrm>
        </p:spPr>
        <p:txBody>
          <a:bodyPr>
            <a:normAutofit fontScale="92500"/>
          </a:bodyPr>
          <a:lstStyle/>
          <a:p>
            <a:pPr marL="0" indent="0">
              <a:buNone/>
            </a:pPr>
            <a:r>
              <a:rPr lang="es-ES" sz="1900" dirty="0">
                <a:solidFill>
                  <a:schemeClr val="tx2"/>
                </a:solidFill>
                <a:latin typeface="Comic Sans MS" pitchFamily="66" charset="0"/>
              </a:rPr>
              <a:t>Ten en cuenta que</a:t>
            </a:r>
            <a:endParaRPr lang="es-ES" sz="1900" dirty="0">
              <a:solidFill>
                <a:schemeClr val="tx2"/>
              </a:solidFill>
              <a:latin typeface="Comic Sans MS" pitchFamily="66" charset="0"/>
              <a:cs typeface="Arial"/>
            </a:endParaRPr>
          </a:p>
          <a:p>
            <a:pPr marL="0" indent="0">
              <a:buNone/>
            </a:pPr>
            <a:r>
              <a:rPr lang="es-ES" sz="1200" dirty="0" smtClean="0">
                <a:latin typeface="Arial"/>
                <a:cs typeface="Arial"/>
              </a:rPr>
              <a:t> </a:t>
            </a:r>
          </a:p>
          <a:p>
            <a:pPr marL="2416175" indent="-177800" algn="just">
              <a:buClr>
                <a:schemeClr val="tx2">
                  <a:lumMod val="75000"/>
                </a:schemeClr>
              </a:buClr>
              <a:buFont typeface="Wingdings" pitchFamily="2" charset="2"/>
              <a:buChar char="ü"/>
            </a:pPr>
            <a:r>
              <a:rPr lang="es-ES" sz="1400" dirty="0" smtClean="0">
                <a:latin typeface="Comic Sans MS" pitchFamily="66" charset="0"/>
              </a:rPr>
              <a:t>La </a:t>
            </a:r>
            <a:r>
              <a:rPr lang="es-ES" sz="1400" dirty="0">
                <a:latin typeface="Comic Sans MS" pitchFamily="66" charset="0"/>
              </a:rPr>
              <a:t>mejor manera de conocer las ayudas existentes en cada ejercicio es acudiendo a tu Oficina Comarcal </a:t>
            </a:r>
            <a:r>
              <a:rPr lang="es-ES" sz="1400" dirty="0" smtClean="0">
                <a:latin typeface="Comic Sans MS" pitchFamily="66" charset="0"/>
              </a:rPr>
              <a:t>   Agroambiental</a:t>
            </a:r>
            <a:r>
              <a:rPr lang="es-ES" sz="1400" dirty="0">
                <a:latin typeface="Comic Sans MS" pitchFamily="66" charset="0"/>
              </a:rPr>
              <a:t>. </a:t>
            </a:r>
            <a:endParaRPr lang="es-ES" sz="1400" dirty="0" smtClean="0">
              <a:latin typeface="Comic Sans MS" pitchFamily="66" charset="0"/>
            </a:endParaRPr>
          </a:p>
          <a:p>
            <a:pPr marL="2238375" indent="0" algn="just">
              <a:buClr>
                <a:schemeClr val="tx2">
                  <a:lumMod val="75000"/>
                </a:schemeClr>
              </a:buClr>
              <a:buNone/>
            </a:pPr>
            <a:endParaRPr lang="es-ES" sz="600" dirty="0">
              <a:latin typeface="Comic Sans MS" pitchFamily="66" charset="0"/>
            </a:endParaRPr>
          </a:p>
          <a:p>
            <a:pPr marL="2416175" indent="-177800" algn="just">
              <a:buClr>
                <a:schemeClr val="tx2">
                  <a:lumMod val="75000"/>
                </a:schemeClr>
              </a:buClr>
              <a:buFont typeface="Wingdings" pitchFamily="2" charset="2"/>
              <a:buChar char="ü"/>
            </a:pPr>
            <a:r>
              <a:rPr lang="es-ES" sz="1400" dirty="0" smtClean="0">
                <a:latin typeface="Comic Sans MS" pitchFamily="66" charset="0"/>
              </a:rPr>
              <a:t>También </a:t>
            </a:r>
            <a:r>
              <a:rPr lang="es-ES" sz="1400" dirty="0">
                <a:latin typeface="Comic Sans MS" pitchFamily="66" charset="0"/>
              </a:rPr>
              <a:t>en la página web del Gobierno de Aragón, en el Departamento de Agricultura, Ganadería y Medio ambiente, sección Ayudas y Subvenciones </a:t>
            </a:r>
            <a:endParaRPr lang="es-ES" sz="1400" dirty="0" smtClean="0">
              <a:latin typeface="Comic Sans MS" pitchFamily="66" charset="0"/>
            </a:endParaRPr>
          </a:p>
          <a:p>
            <a:pPr marL="0" indent="0" algn="just">
              <a:buNone/>
            </a:pPr>
            <a:endParaRPr lang="es-ES" sz="1600" dirty="0">
              <a:latin typeface="Comic Sans MS" pitchFamily="66" charset="0"/>
            </a:endParaRPr>
          </a:p>
          <a:p>
            <a:pPr marL="0" indent="0">
              <a:buNone/>
            </a:pPr>
            <a:r>
              <a:rPr lang="es-ES" sz="1200" u="sng" dirty="0" smtClean="0">
                <a:latin typeface="Comic Sans MS" pitchFamily="66" charset="0"/>
                <a:hlinkClick r:id="rId3"/>
              </a:rPr>
              <a:t>www.aragon.es/DepartamentosOrganismosPublicos/Departamentos/AgriculturaGanaderioMedioAmbiente/AreasGenericas/AyudasySubvenciones</a:t>
            </a:r>
            <a:endParaRPr lang="es-ES" sz="1200" dirty="0" smtClean="0">
              <a:latin typeface="Comic Sans MS" pitchFamily="66" charset="0"/>
            </a:endParaRPr>
          </a:p>
          <a:p>
            <a:pPr marL="0" indent="0">
              <a:buNone/>
            </a:pPr>
            <a:endParaRPr lang="es-ES" dirty="0"/>
          </a:p>
        </p:txBody>
      </p:sp>
      <p:sp>
        <p:nvSpPr>
          <p:cNvPr id="6" name="2 Marcador de contenido"/>
          <p:cNvSpPr txBox="1">
            <a:spLocks/>
          </p:cNvSpPr>
          <p:nvPr/>
        </p:nvSpPr>
        <p:spPr>
          <a:xfrm>
            <a:off x="444116" y="3356992"/>
            <a:ext cx="6072100" cy="2520280"/>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s-ES" sz="3700" u="sng" dirty="0" smtClean="0">
              <a:latin typeface="Comic Sans MS" pitchFamily="66" charset="0"/>
            </a:endParaRPr>
          </a:p>
          <a:p>
            <a:pPr marL="0" indent="0">
              <a:buNone/>
            </a:pPr>
            <a:r>
              <a:rPr lang="es-ES_tradnl" sz="7200" dirty="0" smtClean="0">
                <a:solidFill>
                  <a:schemeClr val="tx2"/>
                </a:solidFill>
                <a:latin typeface="Comic Sans MS" pitchFamily="66" charset="0"/>
              </a:rPr>
              <a:t>Te recomendamos</a:t>
            </a:r>
            <a:endParaRPr lang="es-ES" sz="7200" dirty="0">
              <a:solidFill>
                <a:schemeClr val="tx2"/>
              </a:solidFill>
              <a:latin typeface="Comic Sans MS" pitchFamily="66" charset="0"/>
            </a:endParaRPr>
          </a:p>
          <a:p>
            <a:pPr marL="0" indent="0">
              <a:buNone/>
            </a:pPr>
            <a:endParaRPr lang="es-ES" sz="3700" u="sng" dirty="0" smtClean="0">
              <a:latin typeface="Comic Sans MS" pitchFamily="66" charset="0"/>
            </a:endParaRPr>
          </a:p>
          <a:p>
            <a:pPr marL="0" indent="0">
              <a:buNone/>
            </a:pPr>
            <a:r>
              <a:rPr lang="es-ES" sz="5600" u="sng" dirty="0" smtClean="0">
                <a:latin typeface="Comic Sans MS" pitchFamily="66" charset="0"/>
              </a:rPr>
              <a:t>A la </a:t>
            </a:r>
            <a:r>
              <a:rPr lang="es-ES" sz="5600" u="sng" dirty="0">
                <a:latin typeface="Comic Sans MS" pitchFamily="66" charset="0"/>
              </a:rPr>
              <a:t>hora de tramitar cualquier ayuda: </a:t>
            </a:r>
            <a:endParaRPr lang="es-ES" sz="5600" u="sng" dirty="0" smtClean="0">
              <a:latin typeface="Comic Sans MS" pitchFamily="66" charset="0"/>
            </a:endParaRPr>
          </a:p>
          <a:p>
            <a:pPr marL="0" indent="0">
              <a:buNone/>
            </a:pPr>
            <a:endParaRPr lang="es-ES" sz="5200" dirty="0">
              <a:latin typeface="Comic Sans MS" pitchFamily="66" charset="0"/>
            </a:endParaRPr>
          </a:p>
          <a:p>
            <a:pPr lvl="0" algn="just"/>
            <a:r>
              <a:rPr lang="es-ES" sz="5200" dirty="0">
                <a:latin typeface="Comic Sans MS" pitchFamily="66" charset="0"/>
              </a:rPr>
              <a:t>Estar pendiente de la publicación las ayudas para que la solicitud se presente correctamente en tiempo y forma.</a:t>
            </a:r>
          </a:p>
          <a:p>
            <a:pPr marL="0" lvl="0" indent="0" algn="just">
              <a:buNone/>
            </a:pPr>
            <a:endParaRPr lang="es-ES" sz="2400" dirty="0" smtClean="0">
              <a:latin typeface="Comic Sans MS" pitchFamily="66" charset="0"/>
            </a:endParaRPr>
          </a:p>
          <a:p>
            <a:pPr lvl="0" algn="just"/>
            <a:r>
              <a:rPr lang="es-ES" sz="5200" dirty="0" smtClean="0">
                <a:latin typeface="Comic Sans MS" pitchFamily="66" charset="0"/>
              </a:rPr>
              <a:t>Recopilar </a:t>
            </a:r>
            <a:r>
              <a:rPr lang="es-ES" sz="5200" dirty="0">
                <a:latin typeface="Comic Sans MS" pitchFamily="66" charset="0"/>
              </a:rPr>
              <a:t>toda la documentación que nos solicitan de manera previa a presentar el expediente de solicitud</a:t>
            </a:r>
            <a:r>
              <a:rPr lang="es-ES" sz="5200" dirty="0" smtClean="0">
                <a:latin typeface="Comic Sans MS" pitchFamily="66" charset="0"/>
              </a:rPr>
              <a:t>.</a:t>
            </a:r>
          </a:p>
          <a:p>
            <a:pPr marL="0" lvl="0" indent="0" algn="just">
              <a:buNone/>
            </a:pPr>
            <a:endParaRPr lang="es-ES" sz="2400" dirty="0">
              <a:solidFill>
                <a:schemeClr val="tx2"/>
              </a:solidFill>
              <a:latin typeface="Comic Sans MS" pitchFamily="66" charset="0"/>
            </a:endParaRPr>
          </a:p>
          <a:p>
            <a:pPr lvl="0" algn="just"/>
            <a:r>
              <a:rPr lang="es-ES" sz="5200" dirty="0">
                <a:latin typeface="Comic Sans MS" pitchFamily="66" charset="0"/>
              </a:rPr>
              <a:t>No realizar acciones ante de que se nos comunique o permita por parte de la administración correspondiente</a:t>
            </a:r>
            <a:r>
              <a:rPr lang="es-ES" sz="5200" dirty="0" smtClean="0">
                <a:latin typeface="Comic Sans MS" pitchFamily="66" charset="0"/>
              </a:rPr>
              <a:t>.</a:t>
            </a:r>
          </a:p>
          <a:p>
            <a:pPr marL="0" lvl="0" indent="0" algn="just">
              <a:buNone/>
            </a:pPr>
            <a:endParaRPr lang="es-ES" sz="2400" dirty="0">
              <a:latin typeface="Comic Sans MS" pitchFamily="66" charset="0"/>
            </a:endParaRPr>
          </a:p>
          <a:p>
            <a:pPr lvl="0" algn="just"/>
            <a:r>
              <a:rPr lang="es-ES" sz="5200" dirty="0">
                <a:latin typeface="Comic Sans MS" pitchFamily="66" charset="0"/>
              </a:rPr>
              <a:t>Informarnos de cuándo y cómo vamos a tener que justificar los gastos para que las facturas que recibamos cumplan con las exigencias de concesión de la ayuda</a:t>
            </a:r>
            <a:r>
              <a:rPr lang="es-ES" sz="5200" dirty="0" smtClean="0">
                <a:latin typeface="Comic Sans MS" pitchFamily="66" charset="0"/>
              </a:rPr>
              <a:t>.</a:t>
            </a:r>
          </a:p>
          <a:p>
            <a:pPr marL="0" lvl="0" indent="0" algn="just">
              <a:buNone/>
            </a:pPr>
            <a:endParaRPr lang="es-ES" sz="2400" dirty="0">
              <a:latin typeface="Comic Sans MS" pitchFamily="66" charset="0"/>
            </a:endParaRPr>
          </a:p>
          <a:p>
            <a:pPr lvl="0" algn="just"/>
            <a:r>
              <a:rPr lang="es-ES" sz="5200" dirty="0">
                <a:latin typeface="Comic Sans MS" pitchFamily="66" charset="0"/>
              </a:rPr>
              <a:t>Cumplir los plazos de ejecución e informarse a cerca de la posibilidad de concesión de prórrogas.</a:t>
            </a:r>
          </a:p>
          <a:p>
            <a:pPr marL="0" indent="0" algn="just">
              <a:buFont typeface="Arial" pitchFamily="34" charset="0"/>
              <a:buNone/>
            </a:pPr>
            <a:endParaRPr lang="es-ES" dirty="0"/>
          </a:p>
        </p:txBody>
      </p:sp>
      <p:sp>
        <p:nvSpPr>
          <p:cNvPr id="4" name="3 Marcador de número de diapositiva"/>
          <p:cNvSpPr>
            <a:spLocks noGrp="1"/>
          </p:cNvSpPr>
          <p:nvPr>
            <p:ph type="sldNum" sz="quarter" idx="12"/>
          </p:nvPr>
        </p:nvSpPr>
        <p:spPr/>
        <p:txBody>
          <a:bodyPr/>
          <a:lstStyle/>
          <a:p>
            <a:fld id="{7CE80CD3-30BC-4483-9D44-C7BBE6F797AC}" type="slidenum">
              <a:rPr lang="es-ES" smtClean="0"/>
              <a:pPr/>
              <a:t>35</a:t>
            </a:fld>
            <a:endParaRPr lang="es-ES" dirty="0"/>
          </a:p>
        </p:txBody>
      </p:sp>
      <p:sp>
        <p:nvSpPr>
          <p:cNvPr id="8" name="1 Título"/>
          <p:cNvSpPr txBox="1">
            <a:spLocks/>
          </p:cNvSpPr>
          <p:nvPr/>
        </p:nvSpPr>
        <p:spPr>
          <a:xfrm>
            <a:off x="251521" y="9003"/>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7629525" algn="l"/>
              </a:tabLst>
            </a:pPr>
            <a:r>
              <a:rPr lang="es-ES" sz="2400" dirty="0" smtClean="0">
                <a:solidFill>
                  <a:schemeClr val="tx2"/>
                </a:solidFill>
                <a:latin typeface="Comic Sans MS" pitchFamily="66" charset="0"/>
              </a:rPr>
              <a:t>               </a:t>
            </a:r>
            <a:r>
              <a:rPr lang="es-ES" sz="2400" dirty="0" smtClean="0">
                <a:solidFill>
                  <a:schemeClr val="accent2">
                    <a:lumMod val="75000"/>
                  </a:schemeClr>
                </a:solidFill>
                <a:latin typeface="Comic Sans MS" pitchFamily="66" charset="0"/>
              </a:rPr>
              <a:t>                 </a:t>
            </a:r>
            <a:r>
              <a:rPr lang="es-ES" sz="2300" b="1" dirty="0" smtClean="0">
                <a:solidFill>
                  <a:schemeClr val="accent2"/>
                </a:solidFill>
                <a:latin typeface="Comic Sans MS" pitchFamily="66" charset="0"/>
              </a:rPr>
              <a:t>                                    </a:t>
            </a:r>
            <a:r>
              <a:rPr lang="es-ES" sz="2400" dirty="0" smtClean="0">
                <a:solidFill>
                  <a:schemeClr val="tx2"/>
                </a:solidFill>
                <a:latin typeface="Comic Sans MS" pitchFamily="66" charset="0"/>
              </a:rPr>
              <a:t>AYUDAS   </a:t>
            </a:r>
            <a:br>
              <a:rPr lang="es-ES" sz="2400" dirty="0" smtClean="0">
                <a:solidFill>
                  <a:schemeClr val="tx2"/>
                </a:solidFill>
                <a:latin typeface="Comic Sans MS" pitchFamily="66" charset="0"/>
              </a:rPr>
            </a:br>
            <a:r>
              <a:rPr lang="es-ES" sz="2400" dirty="0" smtClean="0">
                <a:solidFill>
                  <a:schemeClr val="tx2"/>
                </a:solidFill>
                <a:latin typeface="Comic Sans MS" pitchFamily="66" charset="0"/>
              </a:rPr>
              <a:t>______________________________________________</a:t>
            </a:r>
            <a:endParaRPr lang="es-ES" sz="2400" dirty="0">
              <a:solidFill>
                <a:schemeClr val="tx2"/>
              </a:solidFill>
              <a:latin typeface="Comic Sans MS" pitchFamily="66" charset="0"/>
            </a:endParaRPr>
          </a:p>
        </p:txBody>
      </p:sp>
      <p:pic>
        <p:nvPicPr>
          <p:cNvPr id="1026" name="Picture 2" descr="https://encrypted-tbn0.gstatic.com/images?q=tbn:ANd9GcRDuX2aHxrzqh7ZbmA1wGIbz9YG5nX8L9wFeol3wKZvIwiKLIIn"/>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99592" y="1484784"/>
            <a:ext cx="1205932" cy="1208624"/>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s://encrypted-tbn0.gstatic.com/images?q=tbn:ANd9GcQljo2deCJd721IG1flMmaogahZq-HJ8R3nsvuCvA1Jp10RsYqD"/>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876256" y="4617132"/>
            <a:ext cx="2135893" cy="160120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868896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78000"/>
          </a:schemeClr>
        </a:solidFill>
        <a:effectLst/>
      </p:bgPr>
    </p:bg>
    <p:spTree>
      <p:nvGrpSpPr>
        <p:cNvPr id="1" name=""/>
        <p:cNvGrpSpPr/>
        <p:nvPr/>
      </p:nvGrpSpPr>
      <p:grpSpPr>
        <a:xfrm>
          <a:off x="0" y="0"/>
          <a:ext cx="0" cy="0"/>
          <a:chOff x="0" y="0"/>
          <a:chExt cx="0" cy="0"/>
        </a:xfrm>
      </p:grpSpPr>
      <p:pic>
        <p:nvPicPr>
          <p:cNvPr id="6" name="5 Imagen" descr="https://encrypted-tbn2.gstatic.com/images?q=tbn:ANd9GcTGnK9r4Xhio58dLo1MSfJE0-SaEe85VWQYe24NS-iiEWgHEXE9"/>
          <p:cNvPicPr/>
          <p:nvPr/>
        </p:nvPicPr>
        <p:blipFill>
          <a:blip r:embed="rId2">
            <a:extLst>
              <a:ext uri="{28A0092B-C50C-407E-A947-70E740481C1C}">
                <a14:useLocalDpi xmlns:a14="http://schemas.microsoft.com/office/drawing/2010/main" xmlns="" val="0"/>
              </a:ext>
            </a:extLst>
          </a:blip>
          <a:srcRect/>
          <a:stretch>
            <a:fillRect/>
          </a:stretch>
        </p:blipFill>
        <p:spPr bwMode="auto">
          <a:xfrm>
            <a:off x="14166" y="4963812"/>
            <a:ext cx="3132068" cy="1894188"/>
          </a:xfrm>
          <a:prstGeom prst="rect">
            <a:avLst/>
          </a:prstGeom>
          <a:noFill/>
          <a:ln>
            <a:noFill/>
          </a:ln>
        </p:spPr>
      </p:pic>
      <p:sp>
        <p:nvSpPr>
          <p:cNvPr id="2" name="1 Título"/>
          <p:cNvSpPr>
            <a:spLocks noGrp="1"/>
          </p:cNvSpPr>
          <p:nvPr>
            <p:ph type="title"/>
          </p:nvPr>
        </p:nvSpPr>
        <p:spPr>
          <a:xfrm>
            <a:off x="539552" y="1340768"/>
            <a:ext cx="8229600" cy="1143000"/>
          </a:xfrm>
        </p:spPr>
        <p:txBody>
          <a:bodyPr/>
          <a:lstStyle/>
          <a:p>
            <a:r>
              <a:rPr lang="es-ES" dirty="0">
                <a:solidFill>
                  <a:schemeClr val="tx2"/>
                </a:solidFill>
                <a:latin typeface="Comic Sans MS" pitchFamily="66" charset="0"/>
              </a:rPr>
              <a:t>3</a:t>
            </a:r>
            <a:r>
              <a:rPr lang="es-ES" dirty="0" smtClean="0">
                <a:solidFill>
                  <a:schemeClr val="tx2"/>
                </a:solidFill>
                <a:latin typeface="Comic Sans MS" pitchFamily="66" charset="0"/>
              </a:rPr>
              <a:t>. RECURSOS FORMATIVOS </a:t>
            </a:r>
            <a:endParaRPr lang="es-ES" dirty="0">
              <a:solidFill>
                <a:schemeClr val="tx2"/>
              </a:solidFill>
              <a:latin typeface="Comic Sans MS" pitchFamily="66" charset="0"/>
            </a:endParaRPr>
          </a:p>
        </p:txBody>
      </p:sp>
      <p:sp>
        <p:nvSpPr>
          <p:cNvPr id="3" name="2 Marcador de número de diapositiva"/>
          <p:cNvSpPr>
            <a:spLocks noGrp="1"/>
          </p:cNvSpPr>
          <p:nvPr>
            <p:ph type="sldNum" sz="quarter" idx="12"/>
          </p:nvPr>
        </p:nvSpPr>
        <p:spPr/>
        <p:txBody>
          <a:bodyPr/>
          <a:lstStyle/>
          <a:p>
            <a:fld id="{7CE80CD3-30BC-4483-9D44-C7BBE6F797AC}" type="slidenum">
              <a:rPr lang="es-ES" smtClean="0"/>
              <a:pPr/>
              <a:t>36</a:t>
            </a:fld>
            <a:endParaRPr lang="es-ES"/>
          </a:p>
        </p:txBody>
      </p:sp>
      <p:pic>
        <p:nvPicPr>
          <p:cNvPr id="2050" name="Picture 2" descr="https://encrypted-tbn3.gstatic.com/images?q=tbn:ANd9GcRGzsPPl6OhP27HlfKXAZxnBLFrUKUSxYCqNNRqLVs-ElkmgR0C"/>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11760" y="3842003"/>
            <a:ext cx="2664296" cy="2243618"/>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7 Imagen" descr="http://www.meditrial.es/web/images/img_formacion.jpg"/>
          <p:cNvPicPr/>
          <p:nvPr/>
        </p:nvPicPr>
        <p:blipFill>
          <a:blip r:embed="rId4">
            <a:extLst>
              <a:ext uri="{28A0092B-C50C-407E-A947-70E740481C1C}">
                <a14:useLocalDpi xmlns:a14="http://schemas.microsoft.com/office/drawing/2010/main" xmlns="" val="0"/>
              </a:ext>
            </a:extLst>
          </a:blip>
          <a:srcRect/>
          <a:stretch>
            <a:fillRect/>
          </a:stretch>
        </p:blipFill>
        <p:spPr bwMode="auto">
          <a:xfrm>
            <a:off x="6467474" y="2264296"/>
            <a:ext cx="2676525" cy="4219575"/>
          </a:xfrm>
          <a:prstGeom prst="rect">
            <a:avLst/>
          </a:prstGeom>
          <a:noFill/>
          <a:ln>
            <a:noFill/>
          </a:ln>
        </p:spPr>
      </p:pic>
      <p:pic>
        <p:nvPicPr>
          <p:cNvPr id="2052" name="Picture 4" descr="https://encrypted-tbn3.gstatic.com/images?q=tbn:ANd9GcSb9jGkggYCahcQzcc-8fqi5aPZJuW3021XmF1UGjwSNFnaxBTDLg"/>
          <p:cNvPicPr>
            <a:picLocks noChangeAspect="1" noChangeArrowheads="1"/>
          </p:cNvPicPr>
          <p:nvPr/>
        </p:nvPicPr>
        <p:blipFill rotWithShape="1">
          <a:blip r:embed="rId5">
            <a:extLst>
              <a:ext uri="{28A0092B-C50C-407E-A947-70E740481C1C}">
                <a14:useLocalDpi xmlns:a14="http://schemas.microsoft.com/office/drawing/2010/main" xmlns="" val="0"/>
              </a:ext>
            </a:extLst>
          </a:blip>
          <a:srcRect b="8712"/>
          <a:stretch/>
        </p:blipFill>
        <p:spPr bwMode="auto">
          <a:xfrm>
            <a:off x="4139952" y="2298391"/>
            <a:ext cx="2938386" cy="22465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77564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78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1143000"/>
            <a:ext cx="8064896" cy="4997152"/>
          </a:xfrm>
        </p:spPr>
        <p:txBody>
          <a:bodyPr>
            <a:normAutofit lnSpcReduction="10000"/>
          </a:bodyPr>
          <a:lstStyle/>
          <a:p>
            <a:pPr marL="531813" indent="-531813" algn="just">
              <a:buClr>
                <a:schemeClr val="tx2">
                  <a:lumMod val="75000"/>
                </a:schemeClr>
              </a:buClr>
              <a:buFont typeface="Wingdings" pitchFamily="2" charset="2"/>
              <a:buChar char="ü"/>
            </a:pPr>
            <a:r>
              <a:rPr lang="es-ES" dirty="0" smtClean="0">
                <a:latin typeface="Comic Sans MS" pitchFamily="66" charset="0"/>
                <a:cs typeface="Arial" pitchFamily="34" charset="0"/>
              </a:rPr>
              <a:t>PROFESIONALIZACIÓN de la actividad ganadera. </a:t>
            </a:r>
          </a:p>
          <a:p>
            <a:pPr marL="531813" indent="-531813" algn="just">
              <a:buClr>
                <a:schemeClr val="tx2">
                  <a:lumMod val="75000"/>
                </a:schemeClr>
              </a:buClr>
              <a:buFont typeface="Wingdings" pitchFamily="2" charset="2"/>
              <a:buChar char="ü"/>
            </a:pPr>
            <a:endParaRPr lang="es-ES" sz="1500" dirty="0" smtClean="0">
              <a:latin typeface="Comic Sans MS" pitchFamily="66" charset="0"/>
              <a:cs typeface="Arial" pitchFamily="34" charset="0"/>
            </a:endParaRPr>
          </a:p>
          <a:p>
            <a:pPr marL="531813" indent="-531813" algn="just">
              <a:buClr>
                <a:schemeClr val="tx2">
                  <a:lumMod val="75000"/>
                </a:schemeClr>
              </a:buClr>
              <a:buFont typeface="Wingdings" pitchFamily="2" charset="2"/>
              <a:buChar char="ü"/>
            </a:pPr>
            <a:r>
              <a:rPr lang="es-ES" dirty="0" smtClean="0">
                <a:latin typeface="Comic Sans MS" pitchFamily="66" charset="0"/>
                <a:cs typeface="Arial" pitchFamily="34" charset="0"/>
              </a:rPr>
              <a:t>Características de la formación.</a:t>
            </a:r>
          </a:p>
          <a:p>
            <a:pPr marL="531813" indent="-531813" algn="just">
              <a:buClr>
                <a:schemeClr val="tx2">
                  <a:lumMod val="75000"/>
                </a:schemeClr>
              </a:buClr>
              <a:buFont typeface="Wingdings" pitchFamily="2" charset="2"/>
              <a:buChar char="ü"/>
            </a:pPr>
            <a:endParaRPr lang="es-ES" sz="1500" dirty="0" smtClean="0">
              <a:latin typeface="Comic Sans MS" pitchFamily="66" charset="0"/>
              <a:cs typeface="Arial" pitchFamily="34" charset="0"/>
            </a:endParaRPr>
          </a:p>
          <a:p>
            <a:pPr marL="531813" indent="-531813" algn="just">
              <a:buClr>
                <a:schemeClr val="tx2">
                  <a:lumMod val="75000"/>
                </a:schemeClr>
              </a:buClr>
              <a:buFont typeface="Wingdings" pitchFamily="2" charset="2"/>
              <a:buChar char="ü"/>
            </a:pPr>
            <a:r>
              <a:rPr lang="es-ES" dirty="0" smtClean="0">
                <a:latin typeface="Comic Sans MS" pitchFamily="66" charset="0"/>
                <a:cs typeface="Arial" pitchFamily="34" charset="0"/>
              </a:rPr>
              <a:t>Taller de Empleo: “</a:t>
            </a:r>
            <a:r>
              <a:rPr lang="es-ES" dirty="0" smtClean="0">
                <a:solidFill>
                  <a:schemeClr val="tx2"/>
                </a:solidFill>
                <a:latin typeface="Comic Sans MS" pitchFamily="66" charset="0"/>
                <a:cs typeface="Arial" pitchFamily="34" charset="0"/>
              </a:rPr>
              <a:t>Explotación Ganadera: Un rebaño de oportunidades”. </a:t>
            </a:r>
          </a:p>
          <a:p>
            <a:pPr marL="531813" indent="-531813" algn="just">
              <a:buClr>
                <a:schemeClr val="tx2">
                  <a:lumMod val="75000"/>
                </a:schemeClr>
              </a:buClr>
              <a:buFont typeface="Wingdings" pitchFamily="2" charset="2"/>
              <a:buChar char="ü"/>
            </a:pPr>
            <a:endParaRPr lang="es-ES" sz="1500" dirty="0" smtClean="0">
              <a:latin typeface="Comic Sans MS" pitchFamily="66" charset="0"/>
              <a:cs typeface="Arial" pitchFamily="34" charset="0"/>
            </a:endParaRPr>
          </a:p>
          <a:p>
            <a:pPr marL="531813" indent="-531813" algn="just">
              <a:buClr>
                <a:schemeClr val="tx2">
                  <a:lumMod val="75000"/>
                </a:schemeClr>
              </a:buClr>
              <a:buFont typeface="Wingdings" pitchFamily="2" charset="2"/>
              <a:buChar char="ü"/>
            </a:pPr>
            <a:r>
              <a:rPr lang="es-ES" dirty="0" smtClean="0">
                <a:latin typeface="Comic Sans MS" pitchFamily="66" charset="0"/>
                <a:cs typeface="Arial" pitchFamily="34" charset="0"/>
              </a:rPr>
              <a:t>Carné de Cuidador y Manipulador de Animales.  </a:t>
            </a:r>
          </a:p>
        </p:txBody>
      </p:sp>
      <p:sp>
        <p:nvSpPr>
          <p:cNvPr id="4" name="3 Marcador de número de diapositiva"/>
          <p:cNvSpPr>
            <a:spLocks noGrp="1"/>
          </p:cNvSpPr>
          <p:nvPr>
            <p:ph type="sldNum" sz="quarter" idx="12"/>
          </p:nvPr>
        </p:nvSpPr>
        <p:spPr/>
        <p:txBody>
          <a:bodyPr/>
          <a:lstStyle/>
          <a:p>
            <a:fld id="{7CE80CD3-30BC-4483-9D44-C7BBE6F797AC}" type="slidenum">
              <a:rPr lang="es-ES" smtClean="0"/>
              <a:pPr/>
              <a:t>37</a:t>
            </a:fld>
            <a:endParaRPr lang="es-ES"/>
          </a:p>
        </p:txBody>
      </p:sp>
      <p:sp>
        <p:nvSpPr>
          <p:cNvPr id="5" name="1 Título"/>
          <p:cNvSpPr txBox="1">
            <a:spLocks/>
          </p:cNvSpPr>
          <p:nvPr/>
        </p:nvSpPr>
        <p:spPr>
          <a:xfrm>
            <a:off x="235533"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7629525" algn="l"/>
              </a:tabLst>
            </a:pP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RECURSOS FORMATIVOS</a:t>
            </a:r>
            <a:r>
              <a:rPr lang="es-ES" sz="2400" dirty="0" smtClean="0">
                <a:solidFill>
                  <a:schemeClr val="tx2"/>
                </a:solidFill>
                <a:latin typeface="Comic Sans MS" pitchFamily="66" charset="0"/>
              </a:rPr>
              <a:t> </a:t>
            </a:r>
            <a:br>
              <a:rPr lang="es-ES" sz="2400" dirty="0" smtClean="0">
                <a:solidFill>
                  <a:schemeClr val="tx2"/>
                </a:solidFill>
                <a:latin typeface="Comic Sans MS" pitchFamily="66" charset="0"/>
              </a:rPr>
            </a:br>
            <a:r>
              <a:rPr lang="es-ES" sz="2400" dirty="0" smtClean="0">
                <a:solidFill>
                  <a:schemeClr val="tx2"/>
                </a:solidFill>
                <a:latin typeface="Comic Sans MS" pitchFamily="66" charset="0"/>
              </a:rPr>
              <a:t>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4014820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78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49338" y="1132640"/>
            <a:ext cx="8299126" cy="5608728"/>
          </a:xfrm>
        </p:spPr>
        <p:txBody>
          <a:bodyPr>
            <a:normAutofit/>
          </a:bodyPr>
          <a:lstStyle/>
          <a:p>
            <a:pPr marL="0" indent="0" algn="ctr">
              <a:buNone/>
            </a:pPr>
            <a:r>
              <a:rPr lang="es-ES" sz="1200" b="1" dirty="0" smtClean="0">
                <a:solidFill>
                  <a:schemeClr val="tx2"/>
                </a:solidFill>
                <a:latin typeface="Comic Sans MS" pitchFamily="66" charset="0"/>
              </a:rPr>
              <a:t>OBJETIVO: ADQUIRIR LAS HABILIDADES NECESARIAS PARA QUE PUEDAN INSTALARSE COMO PEQUEÑOS EMPRESARIOS GANADEROS</a:t>
            </a:r>
          </a:p>
          <a:p>
            <a:pPr marL="0" indent="0" algn="just">
              <a:buNone/>
            </a:pPr>
            <a:endParaRPr lang="es-ES" sz="1200" dirty="0">
              <a:latin typeface="Comic Sans MS" pitchFamily="66" charset="0"/>
            </a:endParaRPr>
          </a:p>
          <a:p>
            <a:pPr marL="0" indent="0" algn="ctr">
              <a:buNone/>
            </a:pPr>
            <a:endParaRPr lang="es-ES" sz="2400" dirty="0" smtClean="0">
              <a:effectLst>
                <a:outerShdw blurRad="38100" dist="38100" dir="2700000" algn="tl">
                  <a:srgbClr val="000000">
                    <a:alpha val="43137"/>
                  </a:srgbClr>
                </a:outerShdw>
              </a:effectLst>
              <a:latin typeface="Comic Sans MS" pitchFamily="66" charset="0"/>
            </a:endParaRPr>
          </a:p>
          <a:p>
            <a:pPr marL="0" indent="0">
              <a:buNone/>
            </a:pPr>
            <a:r>
              <a:rPr lang="es-ES" sz="2400" dirty="0" smtClean="0">
                <a:effectLst>
                  <a:outerShdw blurRad="38100" dist="38100" dir="2700000" algn="tl">
                    <a:srgbClr val="000000">
                      <a:alpha val="43137"/>
                    </a:srgbClr>
                  </a:outerShdw>
                </a:effectLst>
                <a:latin typeface="Comic Sans MS" pitchFamily="66" charset="0"/>
              </a:rPr>
              <a:t>PR                       PROFESIONALIZACIÓN </a:t>
            </a:r>
          </a:p>
          <a:p>
            <a:pPr marL="0" indent="0">
              <a:buNone/>
            </a:pPr>
            <a:r>
              <a:rPr lang="es-ES" sz="2400" dirty="0">
                <a:effectLst>
                  <a:outerShdw blurRad="38100" dist="38100" dir="2700000" algn="tl">
                    <a:srgbClr val="000000">
                      <a:alpha val="43137"/>
                    </a:srgbClr>
                  </a:outerShdw>
                </a:effectLst>
                <a:latin typeface="Comic Sans MS" pitchFamily="66" charset="0"/>
              </a:rPr>
              <a:t> </a:t>
            </a:r>
            <a:r>
              <a:rPr lang="es-ES" sz="2400" dirty="0" smtClean="0">
                <a:effectLst>
                  <a:outerShdw blurRad="38100" dist="38100" dir="2700000" algn="tl">
                    <a:srgbClr val="000000">
                      <a:alpha val="43137"/>
                    </a:srgbClr>
                  </a:outerShdw>
                </a:effectLst>
                <a:latin typeface="Comic Sans MS" pitchFamily="66" charset="0"/>
              </a:rPr>
              <a:t>                            Actividad ganadera </a:t>
            </a:r>
          </a:p>
          <a:p>
            <a:pPr marL="0" indent="0" algn="just">
              <a:buNone/>
            </a:pPr>
            <a:endParaRPr lang="es-ES" sz="1200" dirty="0" smtClean="0">
              <a:latin typeface="Comic Sans MS" pitchFamily="66" charset="0"/>
            </a:endParaRPr>
          </a:p>
          <a:p>
            <a:pPr marL="0" indent="0" algn="ctr">
              <a:buNone/>
            </a:pPr>
            <a:endParaRPr lang="es-ES" sz="1200" dirty="0" smtClean="0">
              <a:latin typeface="Comic Sans MS" pitchFamily="66" charset="0"/>
            </a:endParaRPr>
          </a:p>
          <a:p>
            <a:pPr marL="0" indent="0" algn="ctr">
              <a:buNone/>
            </a:pPr>
            <a:endParaRPr lang="es-ES" sz="1100" dirty="0">
              <a:latin typeface="Comic Sans MS" pitchFamily="66" charset="0"/>
            </a:endParaRPr>
          </a:p>
          <a:p>
            <a:pPr marL="0" indent="0">
              <a:buNone/>
            </a:pPr>
            <a:r>
              <a:rPr lang="es-ES" sz="1100" b="1" dirty="0" smtClean="0">
                <a:solidFill>
                  <a:schemeClr val="tx2"/>
                </a:solidFill>
                <a:latin typeface="Comic Sans MS" pitchFamily="66" charset="0"/>
              </a:rPr>
              <a:t>                                                    </a:t>
            </a:r>
            <a:r>
              <a:rPr lang="es-ES" sz="1400" b="1" dirty="0" smtClean="0">
                <a:solidFill>
                  <a:schemeClr val="tx2"/>
                </a:solidFill>
                <a:latin typeface="Comic Sans MS" pitchFamily="66" charset="0"/>
              </a:rPr>
              <a:t>¿Qué significa?   </a:t>
            </a:r>
          </a:p>
          <a:p>
            <a:pPr marL="0" indent="0" algn="ctr">
              <a:buNone/>
            </a:pPr>
            <a:endParaRPr lang="es-ES" sz="1200" dirty="0" smtClean="0">
              <a:latin typeface="Comic Sans MS" pitchFamily="66" charset="0"/>
            </a:endParaRPr>
          </a:p>
          <a:p>
            <a:pPr marL="0" indent="0" algn="just">
              <a:buNone/>
            </a:pPr>
            <a:r>
              <a:rPr lang="es-ES" sz="1300" dirty="0" smtClean="0">
                <a:latin typeface="Comic Sans MS" pitchFamily="66" charset="0"/>
              </a:rPr>
              <a:t>Se entiende que se tiene una capacitación profesional suficiente si se cumple alguno de estos requisitos (Orden de 11 de agosto de 2008, del Consejero de Agricultura y Alimentación en el marco del Programa de Desarrollo Rural para Aragón 2007-2013): </a:t>
            </a:r>
          </a:p>
          <a:p>
            <a:pPr marL="0" indent="0" algn="just">
              <a:buNone/>
            </a:pPr>
            <a:endParaRPr lang="es-ES" sz="1300" dirty="0" smtClean="0">
              <a:latin typeface="Comic Sans MS" pitchFamily="66" charset="0"/>
            </a:endParaRPr>
          </a:p>
          <a:p>
            <a:pPr marL="0" indent="0" algn="just">
              <a:buNone/>
            </a:pPr>
            <a:r>
              <a:rPr lang="es-ES" sz="1300" dirty="0" smtClean="0">
                <a:latin typeface="Comic Sans MS" pitchFamily="66" charset="0"/>
              </a:rPr>
              <a:t>1º Estar en posesión de titulaciones académicas de la rama agraria, como mínimo, del nivel de Formación Profesional de grado medio o equivalente.</a:t>
            </a:r>
          </a:p>
          <a:p>
            <a:pPr marL="0" indent="0" algn="just">
              <a:buNone/>
            </a:pPr>
            <a:endParaRPr lang="es-ES" sz="1300" dirty="0" smtClean="0">
              <a:latin typeface="Comic Sans MS" pitchFamily="66" charset="0"/>
            </a:endParaRPr>
          </a:p>
          <a:p>
            <a:pPr marL="0" indent="0" algn="just">
              <a:buNone/>
            </a:pPr>
            <a:r>
              <a:rPr lang="es-ES" sz="1300" dirty="0" smtClean="0">
                <a:latin typeface="Comic Sans MS" pitchFamily="66" charset="0"/>
              </a:rPr>
              <a:t>2º Acreditar el ejercicio de la actividad agraria al menos durante tres años o, en su defecto, la asistencia a cursos o seminarios de capacitación agraria con duración de 25 horas lectivas por cada año no acreditado. </a:t>
            </a:r>
          </a:p>
          <a:p>
            <a:pPr marL="0" indent="0" algn="just">
              <a:buNone/>
            </a:pPr>
            <a:endParaRPr lang="es-ES" sz="1100" dirty="0" smtClean="0">
              <a:latin typeface="Comic Sans MS" pitchFamily="66" charset="0"/>
            </a:endParaRPr>
          </a:p>
          <a:p>
            <a:pPr marL="0" indent="0" algn="just">
              <a:buNone/>
            </a:pPr>
            <a:endParaRPr lang="es-ES" sz="1100" dirty="0">
              <a:latin typeface="Comic Sans MS" pitchFamily="66" charset="0"/>
            </a:endParaRPr>
          </a:p>
        </p:txBody>
      </p:sp>
      <p:sp>
        <p:nvSpPr>
          <p:cNvPr id="6" name="5 Marcador de número de diapositiva"/>
          <p:cNvSpPr>
            <a:spLocks noGrp="1"/>
          </p:cNvSpPr>
          <p:nvPr>
            <p:ph type="sldNum" sz="quarter" idx="12"/>
          </p:nvPr>
        </p:nvSpPr>
        <p:spPr/>
        <p:txBody>
          <a:bodyPr/>
          <a:lstStyle/>
          <a:p>
            <a:fld id="{7CE80CD3-30BC-4483-9D44-C7BBE6F797AC}" type="slidenum">
              <a:rPr lang="es-ES" smtClean="0"/>
              <a:pPr/>
              <a:t>38</a:t>
            </a:fld>
            <a:endParaRPr lang="es-ES"/>
          </a:p>
        </p:txBody>
      </p:sp>
      <p:sp>
        <p:nvSpPr>
          <p:cNvPr id="8" name="1 Título"/>
          <p:cNvSpPr txBox="1">
            <a:spLocks/>
          </p:cNvSpPr>
          <p:nvPr/>
        </p:nvSpPr>
        <p:spPr>
          <a:xfrm>
            <a:off x="235533"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7629525" algn="l"/>
              </a:tabLst>
            </a:pP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RECURSOS FORMATIVOS</a:t>
            </a:r>
            <a:r>
              <a:rPr lang="es-ES" sz="2400" dirty="0" smtClean="0">
                <a:solidFill>
                  <a:schemeClr val="tx2"/>
                </a:solidFill>
                <a:latin typeface="Comic Sans MS" pitchFamily="66" charset="0"/>
              </a:rPr>
              <a:t> </a:t>
            </a:r>
            <a:br>
              <a:rPr lang="es-ES" sz="2400" dirty="0" smtClean="0">
                <a:solidFill>
                  <a:schemeClr val="tx2"/>
                </a:solidFill>
                <a:latin typeface="Comic Sans MS" pitchFamily="66" charset="0"/>
              </a:rPr>
            </a:br>
            <a:r>
              <a:rPr lang="es-ES" sz="2400" dirty="0" smtClean="0">
                <a:solidFill>
                  <a:schemeClr val="tx2"/>
                </a:solidFill>
                <a:latin typeface="Comic Sans MS" pitchFamily="66" charset="0"/>
              </a:rPr>
              <a:t>______________________________________________</a:t>
            </a:r>
            <a:endParaRPr lang="es-ES" sz="2400" dirty="0">
              <a:solidFill>
                <a:schemeClr val="tx2"/>
              </a:solidFill>
              <a:latin typeface="Comic Sans MS" pitchFamily="66" charset="0"/>
            </a:endParaRPr>
          </a:p>
        </p:txBody>
      </p:sp>
      <p:sp>
        <p:nvSpPr>
          <p:cNvPr id="9" name="8 Flecha abajo"/>
          <p:cNvSpPr/>
          <p:nvPr/>
        </p:nvSpPr>
        <p:spPr>
          <a:xfrm>
            <a:off x="4204098" y="1673621"/>
            <a:ext cx="360040" cy="576064"/>
          </a:xfrm>
          <a:prstGeom prst="downArrow">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0" name="9 Flecha abajo"/>
          <p:cNvSpPr/>
          <p:nvPr/>
        </p:nvSpPr>
        <p:spPr>
          <a:xfrm>
            <a:off x="4204098" y="3154688"/>
            <a:ext cx="360040" cy="576064"/>
          </a:xfrm>
          <a:prstGeom prst="downArrow">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pic>
        <p:nvPicPr>
          <p:cNvPr id="11" name="10 Imagen" descr="http://www.aspariegos.com/images/LA%20GANADERIA/Ramon%20Gallego%20ovejas.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1858544"/>
            <a:ext cx="2265135" cy="1296144"/>
          </a:xfrm>
          <a:prstGeom prst="rect">
            <a:avLst/>
          </a:prstGeom>
          <a:noFill/>
          <a:ln>
            <a:noFill/>
          </a:ln>
        </p:spPr>
      </p:pic>
      <p:pic>
        <p:nvPicPr>
          <p:cNvPr id="12" name="11 Imagen" descr="http://www.catimenu.com/ramats26197tf.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00192" y="2670718"/>
            <a:ext cx="2664296" cy="1372548"/>
          </a:xfrm>
          <a:prstGeom prst="rect">
            <a:avLst/>
          </a:prstGeom>
          <a:noFill/>
          <a:ln>
            <a:noFill/>
          </a:ln>
        </p:spPr>
      </p:pic>
    </p:spTree>
    <p:extLst>
      <p:ext uri="{BB962C8B-B14F-4D97-AF65-F5344CB8AC3E}">
        <p14:creationId xmlns:p14="http://schemas.microsoft.com/office/powerpoint/2010/main" xmlns="" val="26009604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78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33300" y="1112293"/>
            <a:ext cx="8496944" cy="5472608"/>
          </a:xfrm>
        </p:spPr>
        <p:txBody>
          <a:bodyPr>
            <a:normAutofit lnSpcReduction="10000"/>
          </a:bodyPr>
          <a:lstStyle/>
          <a:p>
            <a:pPr marL="0" indent="0" algn="just">
              <a:buNone/>
            </a:pPr>
            <a:r>
              <a:rPr lang="es-ES" sz="1400" b="1" dirty="0" smtClean="0">
                <a:solidFill>
                  <a:schemeClr val="tx2"/>
                </a:solidFill>
                <a:latin typeface="Comic Sans MS" pitchFamily="66" charset="0"/>
              </a:rPr>
              <a:t>CARACTERÍSTICAS DE LA FORMACIÓN: </a:t>
            </a:r>
          </a:p>
          <a:p>
            <a:pPr marL="0" indent="0" algn="just">
              <a:buNone/>
            </a:pPr>
            <a:endParaRPr lang="es-ES" sz="600" dirty="0">
              <a:latin typeface="Comic Sans MS" pitchFamily="66" charset="0"/>
            </a:endParaRPr>
          </a:p>
          <a:p>
            <a:pPr algn="just">
              <a:buClr>
                <a:schemeClr val="tx2">
                  <a:lumMod val="75000"/>
                </a:schemeClr>
              </a:buClr>
              <a:buFont typeface="Wingdings" pitchFamily="2" charset="2"/>
              <a:buChar char="ü"/>
            </a:pPr>
            <a:r>
              <a:rPr lang="es-ES" sz="1200" dirty="0">
                <a:latin typeface="Comic Sans MS" pitchFamily="66" charset="0"/>
              </a:rPr>
              <a:t>Formación profesional RECONOCIDA. </a:t>
            </a:r>
          </a:p>
          <a:p>
            <a:pPr marL="0" indent="0" algn="just">
              <a:buClr>
                <a:schemeClr val="tx2">
                  <a:lumMod val="75000"/>
                </a:schemeClr>
              </a:buClr>
              <a:buNone/>
            </a:pPr>
            <a:endParaRPr lang="es-ES" sz="600" dirty="0" smtClean="0">
              <a:latin typeface="Comic Sans MS" pitchFamily="66" charset="0"/>
            </a:endParaRPr>
          </a:p>
          <a:p>
            <a:pPr algn="just">
              <a:buClr>
                <a:schemeClr val="tx2">
                  <a:lumMod val="75000"/>
                </a:schemeClr>
              </a:buClr>
              <a:buFont typeface="Wingdings" pitchFamily="2" charset="2"/>
              <a:buChar char="ü"/>
            </a:pPr>
            <a:r>
              <a:rPr lang="es-ES" sz="1200" dirty="0" smtClean="0">
                <a:latin typeface="Comic Sans MS" pitchFamily="66" charset="0"/>
              </a:rPr>
              <a:t>TEÓRICA y PRÁCTICA: ser ganadero de ovino implica adquirir conocimientos en producción animal, nutrición, sanidad y economía que permitan planificar para alcanzar la máxima rentabilidad. </a:t>
            </a:r>
          </a:p>
          <a:p>
            <a:pPr algn="just"/>
            <a:endParaRPr lang="es-ES" sz="1200" dirty="0">
              <a:latin typeface="Comic Sans MS" pitchFamily="66" charset="0"/>
            </a:endParaRPr>
          </a:p>
          <a:p>
            <a:pPr algn="just"/>
            <a:endParaRPr lang="es-ES" sz="1200" dirty="0" smtClean="0">
              <a:latin typeface="Comic Sans MS" pitchFamily="66" charset="0"/>
            </a:endParaRPr>
          </a:p>
          <a:p>
            <a:pPr marL="0" indent="0" algn="just">
              <a:buNone/>
            </a:pPr>
            <a:endParaRPr lang="es-ES" sz="1200" dirty="0" smtClean="0">
              <a:latin typeface="Comic Sans MS" pitchFamily="66" charset="0"/>
            </a:endParaRPr>
          </a:p>
          <a:p>
            <a:pPr marL="0" indent="0" algn="just">
              <a:buNone/>
            </a:pPr>
            <a:endParaRPr lang="es-ES" sz="1200" dirty="0">
              <a:latin typeface="Comic Sans MS" pitchFamily="66" charset="0"/>
            </a:endParaRPr>
          </a:p>
          <a:p>
            <a:pPr marL="0" indent="0" algn="just">
              <a:buNone/>
            </a:pPr>
            <a:endParaRPr lang="es-ES" sz="1200" dirty="0" smtClean="0">
              <a:latin typeface="Comic Sans MS" pitchFamily="66" charset="0"/>
            </a:endParaRPr>
          </a:p>
          <a:p>
            <a:pPr marL="0" indent="0" algn="just">
              <a:buNone/>
            </a:pPr>
            <a:endParaRPr lang="es-ES" sz="1200" dirty="0">
              <a:latin typeface="Comic Sans MS" pitchFamily="66" charset="0"/>
            </a:endParaRPr>
          </a:p>
          <a:p>
            <a:pPr algn="just"/>
            <a:endParaRPr lang="es-ES" sz="1200" dirty="0" smtClean="0">
              <a:latin typeface="Comic Sans MS" pitchFamily="66" charset="0"/>
            </a:endParaRPr>
          </a:p>
          <a:p>
            <a:pPr algn="just"/>
            <a:endParaRPr lang="es-ES" sz="1200" dirty="0" smtClean="0">
              <a:latin typeface="Comic Sans MS" pitchFamily="66" charset="0"/>
            </a:endParaRPr>
          </a:p>
          <a:p>
            <a:pPr algn="just">
              <a:buClr>
                <a:schemeClr val="tx2">
                  <a:lumMod val="50000"/>
                </a:schemeClr>
              </a:buClr>
              <a:buFont typeface="Wingdings" pitchFamily="2" charset="2"/>
              <a:buChar char="ü"/>
            </a:pPr>
            <a:endParaRPr lang="es-ES" sz="1200" dirty="0" smtClean="0">
              <a:latin typeface="Comic Sans MS" pitchFamily="66" charset="0"/>
            </a:endParaRPr>
          </a:p>
          <a:p>
            <a:pPr algn="just">
              <a:buClr>
                <a:schemeClr val="tx2">
                  <a:lumMod val="50000"/>
                </a:schemeClr>
              </a:buClr>
              <a:buFont typeface="Wingdings" pitchFamily="2" charset="2"/>
              <a:buChar char="ü"/>
            </a:pPr>
            <a:r>
              <a:rPr lang="es-ES" sz="1200" dirty="0" smtClean="0">
                <a:latin typeface="Comic Sans MS" pitchFamily="66" charset="0"/>
              </a:rPr>
              <a:t>Basada en el </a:t>
            </a:r>
            <a:r>
              <a:rPr lang="es-ES" sz="1200" dirty="0">
                <a:latin typeface="Comic Sans MS" pitchFamily="66" charset="0"/>
              </a:rPr>
              <a:t>m</a:t>
            </a:r>
            <a:r>
              <a:rPr lang="es-ES" sz="1200" dirty="0" smtClean="0">
                <a:latin typeface="Comic Sans MS" pitchFamily="66" charset="0"/>
              </a:rPr>
              <a:t>odelo de “prolongación de explotaciones”: apoyándose en una explotación y en un ganadero experto el “nuevo ganadero” pone en marcha una explotación como “prolongación” de la explotación del primero, se trata de conseguir apoyo logístico entre pastores/ganaderos no solo a nivel formativo. </a:t>
            </a:r>
          </a:p>
          <a:p>
            <a:pPr marL="0" indent="0" algn="just">
              <a:buNone/>
            </a:pPr>
            <a:endParaRPr lang="es-ES" sz="1200" dirty="0" smtClean="0">
              <a:latin typeface="Comic Sans MS" pitchFamily="66" charset="0"/>
            </a:endParaRPr>
          </a:p>
          <a:p>
            <a:pPr marL="0" indent="0" algn="just">
              <a:buNone/>
            </a:pPr>
            <a:r>
              <a:rPr lang="es-ES" sz="1200" b="1" dirty="0" smtClean="0">
                <a:solidFill>
                  <a:schemeClr val="tx2"/>
                </a:solidFill>
                <a:latin typeface="Comic Sans MS" pitchFamily="66" charset="0"/>
              </a:rPr>
              <a:t>LA FORMACIÓN HA DE INCLUIR: </a:t>
            </a:r>
          </a:p>
          <a:p>
            <a:pPr marL="0" indent="0" algn="just">
              <a:buNone/>
            </a:pPr>
            <a:endParaRPr lang="es-ES" sz="600" b="1" dirty="0" smtClean="0">
              <a:solidFill>
                <a:schemeClr val="tx2"/>
              </a:solidFill>
              <a:latin typeface="Comic Sans MS" pitchFamily="66" charset="0"/>
            </a:endParaRPr>
          </a:p>
          <a:p>
            <a:pPr marL="723900" lvl="1" indent="-368300" algn="just">
              <a:buClr>
                <a:schemeClr val="tx2">
                  <a:lumMod val="75000"/>
                </a:schemeClr>
              </a:buClr>
              <a:buFont typeface="Wingdings" pitchFamily="2" charset="2"/>
              <a:buChar char="ü"/>
            </a:pPr>
            <a:r>
              <a:rPr lang="es-ES" sz="1200" dirty="0">
                <a:latin typeface="Comic Sans MS" pitchFamily="66" charset="0"/>
              </a:rPr>
              <a:t>Protocolo de convivencia en el municipio: se ha de informar y formar en un programa de derechos y obligaciones básicos del nuevo ganadero y sus convecinos. Se trata de crear una red de apoyo en los municipios junto con el apoyo de las cooperativas del sector</a:t>
            </a:r>
            <a:r>
              <a:rPr lang="es-ES" sz="1200" dirty="0" smtClean="0">
                <a:latin typeface="Comic Sans MS" pitchFamily="66" charset="0"/>
              </a:rPr>
              <a:t>.</a:t>
            </a:r>
          </a:p>
          <a:p>
            <a:pPr marL="355600" lvl="1" indent="0" algn="just">
              <a:buClr>
                <a:schemeClr val="tx2">
                  <a:lumMod val="75000"/>
                </a:schemeClr>
              </a:buClr>
              <a:buNone/>
            </a:pPr>
            <a:endParaRPr lang="es-ES" sz="600" dirty="0">
              <a:latin typeface="Comic Sans MS" pitchFamily="66" charset="0"/>
            </a:endParaRPr>
          </a:p>
          <a:p>
            <a:pPr marL="723900" lvl="1" indent="-368300" algn="just">
              <a:buClr>
                <a:schemeClr val="tx2">
                  <a:lumMod val="75000"/>
                </a:schemeClr>
              </a:buClr>
              <a:buFont typeface="Wingdings" pitchFamily="2" charset="2"/>
              <a:buChar char="ü"/>
            </a:pPr>
            <a:r>
              <a:rPr lang="es-ES" sz="1200" dirty="0">
                <a:latin typeface="Comic Sans MS" pitchFamily="66" charset="0"/>
              </a:rPr>
              <a:t>Formación para los ganaderos “ya en activo” también. </a:t>
            </a:r>
            <a:endParaRPr lang="es-ES" sz="1200" dirty="0" smtClean="0">
              <a:latin typeface="Comic Sans MS" pitchFamily="66" charset="0"/>
            </a:endParaRPr>
          </a:p>
          <a:p>
            <a:pPr marL="723900" lvl="1" indent="-368300" algn="just">
              <a:buClr>
                <a:schemeClr val="tx2">
                  <a:lumMod val="75000"/>
                </a:schemeClr>
              </a:buClr>
              <a:buFont typeface="Wingdings" pitchFamily="2" charset="2"/>
              <a:buChar char="ü"/>
            </a:pPr>
            <a:endParaRPr lang="es-ES" sz="600" dirty="0">
              <a:latin typeface="Comic Sans MS" pitchFamily="66" charset="0"/>
            </a:endParaRPr>
          </a:p>
          <a:p>
            <a:pPr marL="723900" lvl="1" indent="-368300" algn="just">
              <a:buClr>
                <a:schemeClr val="tx2">
                  <a:lumMod val="75000"/>
                </a:schemeClr>
              </a:buClr>
              <a:buFont typeface="Wingdings" pitchFamily="2" charset="2"/>
              <a:buChar char="ü"/>
            </a:pPr>
            <a:r>
              <a:rPr lang="es-ES" sz="1200" dirty="0">
                <a:latin typeface="Comic Sans MS" pitchFamily="66" charset="0"/>
              </a:rPr>
              <a:t>Plan de tutorización imprescindible: creación de un régimen de tutorización de los “nuevos pastores” por parte de ganaderos expertos durante el primer año de actividad. </a:t>
            </a:r>
          </a:p>
        </p:txBody>
      </p:sp>
      <p:graphicFrame>
        <p:nvGraphicFramePr>
          <p:cNvPr id="5" name="4 Tabla"/>
          <p:cNvGraphicFramePr>
            <a:graphicFrameLocks noGrp="1"/>
          </p:cNvGraphicFramePr>
          <p:nvPr>
            <p:extLst>
              <p:ext uri="{D42A27DB-BD31-4B8C-83A1-F6EECF244321}">
                <p14:modId xmlns:p14="http://schemas.microsoft.com/office/powerpoint/2010/main" xmlns="" val="3427455538"/>
              </p:ext>
            </p:extLst>
          </p:nvPr>
        </p:nvGraphicFramePr>
        <p:xfrm>
          <a:off x="1475656" y="2348880"/>
          <a:ext cx="6096000" cy="1415380"/>
        </p:xfrm>
        <a:graphic>
          <a:graphicData uri="http://schemas.openxmlformats.org/drawingml/2006/table">
            <a:tbl>
              <a:tblPr firstRow="1" bandRow="1">
                <a:tableStyleId>{5C22544A-7EE6-4342-B048-85BDC9FD1C3A}</a:tableStyleId>
              </a:tblPr>
              <a:tblGrid>
                <a:gridCol w="6096000"/>
              </a:tblGrid>
              <a:tr h="370840">
                <a:tc>
                  <a:txBody>
                    <a:bodyPr/>
                    <a:lstStyle/>
                    <a:p>
                      <a:pPr algn="just"/>
                      <a:r>
                        <a:rPr lang="es-ES" sz="1000" b="0" dirty="0" smtClean="0">
                          <a:solidFill>
                            <a:schemeClr val="tx1"/>
                          </a:solidFill>
                          <a:latin typeface="Comic Sans MS" pitchFamily="66" charset="0"/>
                        </a:rPr>
                        <a:t>Formación básica</a:t>
                      </a:r>
                      <a:r>
                        <a:rPr lang="es-ES" sz="1000" b="0" baseline="0" dirty="0" smtClean="0">
                          <a:solidFill>
                            <a:schemeClr val="tx1"/>
                          </a:solidFill>
                          <a:latin typeface="Comic Sans MS" pitchFamily="66" charset="0"/>
                        </a:rPr>
                        <a:t> de control y manejo de animales: producción, reproducción, transporte, nutrición, sanidad. </a:t>
                      </a:r>
                      <a:endParaRPr lang="es-ES" sz="10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75000"/>
                          </a:schemeClr>
                        </a:gs>
                        <a:gs pos="50000">
                          <a:schemeClr val="accent1">
                            <a:tint val="44500"/>
                            <a:satMod val="160000"/>
                          </a:schemeClr>
                        </a:gs>
                        <a:gs pos="100000">
                          <a:schemeClr val="accent1">
                            <a:tint val="23500"/>
                            <a:satMod val="160000"/>
                          </a:schemeClr>
                        </a:gs>
                      </a:gsLst>
                      <a:lin ang="5400000" scaled="0"/>
                    </a:gradFill>
                  </a:tcPr>
                </a:tc>
              </a:tr>
              <a:tr h="236592">
                <a:tc>
                  <a:txBody>
                    <a:bodyPr/>
                    <a:lstStyle/>
                    <a:p>
                      <a:pPr algn="just"/>
                      <a:r>
                        <a:rPr lang="es-ES" sz="1000" dirty="0" smtClean="0">
                          <a:solidFill>
                            <a:schemeClr val="tx1"/>
                          </a:solidFill>
                          <a:latin typeface="Comic Sans MS" pitchFamily="66" charset="0"/>
                        </a:rPr>
                        <a:t>Formación en actividades complementarias de ocio y tiempo libre</a:t>
                      </a:r>
                      <a:r>
                        <a:rPr lang="es-ES" sz="1000" baseline="0" dirty="0" smtClean="0">
                          <a:solidFill>
                            <a:schemeClr val="tx1"/>
                          </a:solidFill>
                          <a:latin typeface="Comic Sans MS" pitchFamily="66" charset="0"/>
                        </a:rPr>
                        <a:t> relacionadas con la ganadería.</a:t>
                      </a:r>
                      <a:endParaRPr lang="es-ES" sz="100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75000"/>
                          </a:schemeClr>
                        </a:gs>
                        <a:gs pos="50000">
                          <a:schemeClr val="accent1">
                            <a:tint val="44500"/>
                            <a:satMod val="160000"/>
                          </a:schemeClr>
                        </a:gs>
                        <a:gs pos="100000">
                          <a:schemeClr val="accent1">
                            <a:tint val="23500"/>
                            <a:satMod val="160000"/>
                          </a:schemeClr>
                        </a:gs>
                      </a:gsLst>
                      <a:lin ang="5400000" scaled="0"/>
                    </a:gradFill>
                  </a:tcPr>
                </a:tc>
              </a:tr>
              <a:tr h="27316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000" b="0" dirty="0" smtClean="0">
                          <a:solidFill>
                            <a:schemeClr val="tx1"/>
                          </a:solidFill>
                          <a:latin typeface="Comic Sans MS" pitchFamily="66" charset="0"/>
                        </a:rPr>
                        <a:t>Formación</a:t>
                      </a:r>
                      <a:r>
                        <a:rPr lang="es-ES" sz="1000" b="0" baseline="0" dirty="0" smtClean="0">
                          <a:solidFill>
                            <a:schemeClr val="tx1"/>
                          </a:solidFill>
                          <a:latin typeface="Comic Sans MS" pitchFamily="66" charset="0"/>
                        </a:rPr>
                        <a:t> en gestión y administración de pequeñas empresas.</a:t>
                      </a:r>
                      <a:endParaRPr lang="es-ES" sz="1000" b="0" dirty="0" smtClean="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75000"/>
                          </a:schemeClr>
                        </a:gs>
                        <a:gs pos="50000">
                          <a:schemeClr val="accent1">
                            <a:tint val="44500"/>
                            <a:satMod val="160000"/>
                          </a:schemeClr>
                        </a:gs>
                        <a:gs pos="100000">
                          <a:schemeClr val="accent1">
                            <a:tint val="23500"/>
                            <a:satMod val="160000"/>
                          </a:schemeClr>
                        </a:gs>
                      </a:gsLst>
                      <a:lin ang="5400000" scaled="0"/>
                    </a:gradFill>
                  </a:tcPr>
                </a:tc>
              </a:tr>
              <a:tr h="221724">
                <a:tc>
                  <a:txBody>
                    <a:bodyPr/>
                    <a:lstStyle/>
                    <a:p>
                      <a:pPr algn="just"/>
                      <a:r>
                        <a:rPr lang="es-ES" sz="1000" dirty="0" smtClean="0">
                          <a:solidFill>
                            <a:schemeClr val="tx1"/>
                          </a:solidFill>
                          <a:latin typeface="Comic Sans MS" pitchFamily="66" charset="0"/>
                        </a:rPr>
                        <a:t>Visitas a Cooperativas</a:t>
                      </a:r>
                      <a:r>
                        <a:rPr lang="es-ES" sz="1000" baseline="0" dirty="0" smtClean="0">
                          <a:solidFill>
                            <a:schemeClr val="tx1"/>
                          </a:solidFill>
                          <a:latin typeface="Comic Sans MS" pitchFamily="66" charset="0"/>
                        </a:rPr>
                        <a:t> del sector para conocer su actividad y funcionamiento.</a:t>
                      </a:r>
                      <a:endParaRPr lang="es-ES" sz="100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75000"/>
                          </a:schemeClr>
                        </a:gs>
                        <a:gs pos="50000">
                          <a:schemeClr val="accent1">
                            <a:tint val="44500"/>
                            <a:satMod val="160000"/>
                          </a:schemeClr>
                        </a:gs>
                        <a:gs pos="100000">
                          <a:schemeClr val="accent1">
                            <a:tint val="23500"/>
                            <a:satMod val="160000"/>
                          </a:schemeClr>
                        </a:gs>
                      </a:gsLst>
                      <a:lin ang="5400000" scaled="0"/>
                    </a:gradFill>
                  </a:tcPr>
                </a:tc>
              </a:tr>
              <a:tr h="258296">
                <a:tc>
                  <a:txBody>
                    <a:bodyPr/>
                    <a:lstStyle/>
                    <a:p>
                      <a:pPr algn="just"/>
                      <a:r>
                        <a:rPr lang="es-ES" sz="1000" dirty="0" smtClean="0">
                          <a:solidFill>
                            <a:schemeClr val="tx1"/>
                          </a:solidFill>
                          <a:latin typeface="Comic Sans MS" pitchFamily="66" charset="0"/>
                        </a:rPr>
                        <a:t>Visitas a explotaciones de ganado ovino</a:t>
                      </a:r>
                      <a:r>
                        <a:rPr lang="es-ES" sz="1000" baseline="0" dirty="0" smtClean="0">
                          <a:solidFill>
                            <a:schemeClr val="tx1"/>
                          </a:solidFill>
                          <a:latin typeface="Comic Sans MS" pitchFamily="66" charset="0"/>
                        </a:rPr>
                        <a:t> para toma de contacto con la actividad real.</a:t>
                      </a:r>
                      <a:endParaRPr lang="es-ES" sz="100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75000"/>
                          </a:schemeClr>
                        </a:gs>
                        <a:gs pos="50000">
                          <a:schemeClr val="accent1">
                            <a:tint val="44500"/>
                            <a:satMod val="160000"/>
                          </a:schemeClr>
                        </a:gs>
                        <a:gs pos="100000">
                          <a:schemeClr val="accent1">
                            <a:tint val="23500"/>
                            <a:satMod val="160000"/>
                          </a:schemeClr>
                        </a:gs>
                      </a:gsLst>
                      <a:lin ang="5400000" scaled="0"/>
                    </a:gradFill>
                  </a:tcPr>
                </a:tc>
              </a:tr>
            </a:tbl>
          </a:graphicData>
        </a:graphic>
      </p:graphicFrame>
      <p:sp>
        <p:nvSpPr>
          <p:cNvPr id="4" name="3 Marcador de número de diapositiva"/>
          <p:cNvSpPr>
            <a:spLocks noGrp="1"/>
          </p:cNvSpPr>
          <p:nvPr>
            <p:ph type="sldNum" sz="quarter" idx="12"/>
          </p:nvPr>
        </p:nvSpPr>
        <p:spPr/>
        <p:txBody>
          <a:bodyPr/>
          <a:lstStyle/>
          <a:p>
            <a:fld id="{7CE80CD3-30BC-4483-9D44-C7BBE6F797AC}" type="slidenum">
              <a:rPr lang="es-ES" smtClean="0"/>
              <a:pPr/>
              <a:t>39</a:t>
            </a:fld>
            <a:endParaRPr lang="es-ES"/>
          </a:p>
        </p:txBody>
      </p:sp>
      <p:sp>
        <p:nvSpPr>
          <p:cNvPr id="7" name="1 Título"/>
          <p:cNvSpPr txBox="1">
            <a:spLocks/>
          </p:cNvSpPr>
          <p:nvPr/>
        </p:nvSpPr>
        <p:spPr>
          <a:xfrm>
            <a:off x="235533"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7629525" algn="l"/>
              </a:tabLst>
            </a:pP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RECURSOS FORMATIVOS</a:t>
            </a:r>
            <a:r>
              <a:rPr lang="es-ES" sz="2400" dirty="0" smtClean="0">
                <a:solidFill>
                  <a:schemeClr val="tx2"/>
                </a:solidFill>
                <a:latin typeface="Comic Sans MS" pitchFamily="66" charset="0"/>
              </a:rPr>
              <a:t> </a:t>
            </a:r>
            <a:br>
              <a:rPr lang="es-ES" sz="2400" dirty="0" smtClean="0">
                <a:solidFill>
                  <a:schemeClr val="tx2"/>
                </a:solidFill>
                <a:latin typeface="Comic Sans MS" pitchFamily="66" charset="0"/>
              </a:rPr>
            </a:br>
            <a:r>
              <a:rPr lang="es-ES" sz="2400" dirty="0" smtClean="0">
                <a:solidFill>
                  <a:schemeClr val="tx2"/>
                </a:solidFill>
                <a:latin typeface="Comic Sans MS" pitchFamily="66" charset="0"/>
              </a:rPr>
              <a:t>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27929067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65000"/>
          </a:schemeClr>
        </a:solidFill>
        <a:effectLst/>
      </p:bgPr>
    </p:bg>
    <p:spTree>
      <p:nvGrpSpPr>
        <p:cNvPr id="1" name=""/>
        <p:cNvGrpSpPr/>
        <p:nvPr/>
      </p:nvGrpSpPr>
      <p:grpSpPr>
        <a:xfrm>
          <a:off x="0" y="0"/>
          <a:ext cx="0" cy="0"/>
          <a:chOff x="0" y="0"/>
          <a:chExt cx="0" cy="0"/>
        </a:xfrm>
      </p:grpSpPr>
      <p:sp>
        <p:nvSpPr>
          <p:cNvPr id="4" name="3 Marcador de contenido"/>
          <p:cNvSpPr>
            <a:spLocks noGrp="1"/>
          </p:cNvSpPr>
          <p:nvPr>
            <p:ph idx="1"/>
          </p:nvPr>
        </p:nvSpPr>
        <p:spPr>
          <a:xfrm>
            <a:off x="539552" y="980728"/>
            <a:ext cx="8229600" cy="5262979"/>
          </a:xfrm>
          <a:prstGeom prst="rect">
            <a:avLst/>
          </a:prstGeom>
        </p:spPr>
        <p:txBody>
          <a:bodyPr>
            <a:spAutoFit/>
          </a:bodyPr>
          <a:lstStyle/>
          <a:p>
            <a:pPr marL="0" indent="0" algn="just">
              <a:buNone/>
            </a:pPr>
            <a:endParaRPr lang="es-ES" sz="1200" dirty="0" smtClean="0">
              <a:latin typeface="Comic Sans MS" pitchFamily="66" charset="0"/>
            </a:endParaRPr>
          </a:p>
          <a:p>
            <a:pPr marL="0" indent="0" algn="just">
              <a:buNone/>
            </a:pPr>
            <a:r>
              <a:rPr lang="es-ES" sz="1200" dirty="0" smtClean="0">
                <a:latin typeface="Comic Sans MS" pitchFamily="66" charset="0"/>
              </a:rPr>
              <a:t>Durante </a:t>
            </a:r>
            <a:r>
              <a:rPr lang="es-ES" sz="1200" dirty="0">
                <a:latin typeface="Comic Sans MS" pitchFamily="66" charset="0"/>
              </a:rPr>
              <a:t>los meses previos a la elaboración de este manual, se han llevado a cabo las siguientes actividades cuyas conclusiones y resultados finales se han visto plasmados en este documento: </a:t>
            </a:r>
            <a:endParaRPr lang="es-ES" sz="1200" dirty="0" smtClean="0">
              <a:latin typeface="Comic Sans MS" pitchFamily="66" charset="0"/>
            </a:endParaRPr>
          </a:p>
          <a:p>
            <a:pPr marL="0" indent="0" algn="just">
              <a:buNone/>
            </a:pPr>
            <a:endParaRPr lang="es-ES" sz="1200" dirty="0">
              <a:latin typeface="Comic Sans MS" pitchFamily="66" charset="0"/>
            </a:endParaRPr>
          </a:p>
          <a:p>
            <a:pPr marL="0" indent="0" algn="just">
              <a:buNone/>
            </a:pPr>
            <a:r>
              <a:rPr lang="es-ES" sz="1200" dirty="0">
                <a:latin typeface="Comic Sans MS" pitchFamily="66" charset="0"/>
              </a:rPr>
              <a:t>	- Proceso de participación para valorar las posibilidades de la reimplantación de la actividad </a:t>
            </a:r>
            <a:r>
              <a:rPr lang="es-ES" sz="1200" dirty="0" smtClean="0">
                <a:latin typeface="Comic Sans MS" pitchFamily="66" charset="0"/>
              </a:rPr>
              <a:t>	ganadera </a:t>
            </a:r>
            <a:r>
              <a:rPr lang="es-ES" sz="1200" dirty="0">
                <a:latin typeface="Comic Sans MS" pitchFamily="66" charset="0"/>
              </a:rPr>
              <a:t>en 	municipios de la provincia de Teruel</a:t>
            </a:r>
            <a:r>
              <a:rPr lang="es-ES" sz="1200" dirty="0" smtClean="0">
                <a:latin typeface="Comic Sans MS" pitchFamily="66" charset="0"/>
              </a:rPr>
              <a:t>.</a:t>
            </a:r>
          </a:p>
          <a:p>
            <a:pPr marL="0" indent="0" algn="just">
              <a:buNone/>
            </a:pPr>
            <a:endParaRPr lang="es-ES" sz="1200" dirty="0">
              <a:latin typeface="Comic Sans MS" pitchFamily="66" charset="0"/>
            </a:endParaRPr>
          </a:p>
          <a:p>
            <a:pPr marL="0" indent="0" algn="just">
              <a:buNone/>
            </a:pPr>
            <a:r>
              <a:rPr lang="es-ES" sz="1200" dirty="0" smtClean="0">
                <a:latin typeface="Comic Sans MS" pitchFamily="66" charset="0"/>
              </a:rPr>
              <a:t>	- </a:t>
            </a:r>
            <a:r>
              <a:rPr lang="es-ES" sz="1200" dirty="0">
                <a:latin typeface="Comic Sans MS" pitchFamily="66" charset="0"/>
              </a:rPr>
              <a:t>Taller de empleo “Explotación ganadera: Un rebaño de oportunidades”: a través del cual se ha </a:t>
            </a:r>
            <a:r>
              <a:rPr lang="es-ES" sz="1200" dirty="0" smtClean="0">
                <a:latin typeface="Comic Sans MS" pitchFamily="66" charset="0"/>
              </a:rPr>
              <a:t>	creado </a:t>
            </a:r>
            <a:r>
              <a:rPr lang="es-ES" sz="1200" dirty="0">
                <a:latin typeface="Comic Sans MS" pitchFamily="66" charset="0"/>
              </a:rPr>
              <a:t>una red de </a:t>
            </a:r>
            <a:r>
              <a:rPr lang="es-ES" sz="1200" dirty="0" smtClean="0">
                <a:latin typeface="Comic Sans MS" pitchFamily="66" charset="0"/>
              </a:rPr>
              <a:t>formación </a:t>
            </a:r>
            <a:r>
              <a:rPr lang="es-ES" sz="1200" dirty="0">
                <a:latin typeface="Comic Sans MS" pitchFamily="66" charset="0"/>
              </a:rPr>
              <a:t>teórica y práctica completa y adecuada para la futura puesta en </a:t>
            </a:r>
            <a:r>
              <a:rPr lang="es-ES" sz="1200" dirty="0" smtClean="0">
                <a:latin typeface="Comic Sans MS" pitchFamily="66" charset="0"/>
              </a:rPr>
              <a:t>	marcha </a:t>
            </a:r>
            <a:r>
              <a:rPr lang="es-ES" sz="1200" dirty="0">
                <a:latin typeface="Comic Sans MS" pitchFamily="66" charset="0"/>
              </a:rPr>
              <a:t>de negocios ganaderos.</a:t>
            </a:r>
          </a:p>
          <a:p>
            <a:pPr algn="just"/>
            <a:endParaRPr lang="es-ES" sz="1200" dirty="0">
              <a:latin typeface="Comic Sans MS" pitchFamily="66" charset="0"/>
            </a:endParaRPr>
          </a:p>
          <a:p>
            <a:pPr algn="just"/>
            <a:endParaRPr lang="es-ES" sz="1200" dirty="0">
              <a:latin typeface="Comic Sans MS" pitchFamily="66" charset="0"/>
            </a:endParaRPr>
          </a:p>
          <a:p>
            <a:pPr marL="0" indent="0" algn="just">
              <a:buNone/>
            </a:pPr>
            <a:r>
              <a:rPr lang="es-ES" sz="1200" dirty="0">
                <a:latin typeface="Comic Sans MS" pitchFamily="66" charset="0"/>
              </a:rPr>
              <a:t>A lo largo de las páginas siguientes encontraréis un documento que ante todo deseamos sirva de guía y herramienta útil para las personas que decidan participar de la actividad </a:t>
            </a:r>
            <a:r>
              <a:rPr lang="es-ES" sz="1200" dirty="0" smtClean="0">
                <a:latin typeface="Comic Sans MS" pitchFamily="66" charset="0"/>
              </a:rPr>
              <a:t>ganadera. A </a:t>
            </a:r>
            <a:r>
              <a:rPr lang="es-ES" sz="1200" dirty="0">
                <a:latin typeface="Comic Sans MS" pitchFamily="66" charset="0"/>
              </a:rPr>
              <a:t>través del mismo accederán a toda la información necesaria para poder desempeñar dicha actividad. </a:t>
            </a:r>
          </a:p>
          <a:p>
            <a:pPr algn="just"/>
            <a:endParaRPr lang="es-ES" sz="1200" dirty="0">
              <a:latin typeface="Comic Sans MS" pitchFamily="66" charset="0"/>
            </a:endParaRPr>
          </a:p>
          <a:p>
            <a:pPr marL="0" indent="0" algn="just">
              <a:buNone/>
            </a:pPr>
            <a:r>
              <a:rPr lang="es-ES" sz="1200" dirty="0">
                <a:latin typeface="Comic Sans MS" pitchFamily="66" charset="0"/>
              </a:rPr>
              <a:t>Para todos será sin duda interesante dedicar un tiempo a esta lectura y poder de este modo conocer todos los pasos y etapas necesarias para poder poner en marcha con éxito un negocio ganadero en la provincia de Teruel o proceder a su ampliación. </a:t>
            </a:r>
          </a:p>
          <a:p>
            <a:pPr marL="0" indent="0" algn="just">
              <a:buNone/>
            </a:pPr>
            <a:endParaRPr lang="es-ES" sz="1200" dirty="0" smtClean="0">
              <a:latin typeface="Comic Sans MS" pitchFamily="66" charset="0"/>
            </a:endParaRPr>
          </a:p>
          <a:p>
            <a:pPr marL="0" indent="0" algn="just">
              <a:buNone/>
            </a:pPr>
            <a:endParaRPr lang="es-ES" sz="1200" dirty="0">
              <a:latin typeface="Comic Sans MS" pitchFamily="66" charset="0"/>
            </a:endParaRPr>
          </a:p>
          <a:p>
            <a:pPr marL="0" indent="0" algn="just">
              <a:buNone/>
            </a:pPr>
            <a:r>
              <a:rPr lang="es-ES" sz="1200" dirty="0" smtClean="0">
                <a:latin typeface="Comic Sans MS" pitchFamily="66" charset="0"/>
              </a:rPr>
              <a:t>Esperamos </a:t>
            </a:r>
            <a:r>
              <a:rPr lang="es-ES" sz="1200" dirty="0">
                <a:latin typeface="Comic Sans MS" pitchFamily="66" charset="0"/>
              </a:rPr>
              <a:t>que las siguientes páginas sean de vuestro interés. </a:t>
            </a:r>
            <a:endParaRPr lang="es-ES" sz="1200" dirty="0" smtClean="0">
              <a:latin typeface="Comic Sans MS" pitchFamily="66" charset="0"/>
            </a:endParaRPr>
          </a:p>
          <a:p>
            <a:pPr marL="0" indent="0" algn="just">
              <a:buNone/>
            </a:pPr>
            <a:endParaRPr lang="es-ES" sz="1200" dirty="0">
              <a:latin typeface="Comic Sans MS" pitchFamily="66" charset="0"/>
            </a:endParaRPr>
          </a:p>
          <a:p>
            <a:pPr marL="0" indent="0" algn="r">
              <a:buNone/>
            </a:pPr>
            <a:r>
              <a:rPr lang="es-ES" sz="1200" dirty="0">
                <a:latin typeface="Comic Sans MS" pitchFamily="66" charset="0"/>
              </a:rPr>
              <a:t/>
            </a:r>
            <a:br>
              <a:rPr lang="es-ES" sz="1200" dirty="0">
                <a:latin typeface="Comic Sans MS" pitchFamily="66" charset="0"/>
              </a:rPr>
            </a:br>
            <a:r>
              <a:rPr lang="es-ES" sz="1200" b="1" i="1" dirty="0">
                <a:solidFill>
                  <a:schemeClr val="tx2"/>
                </a:solidFill>
                <a:latin typeface="Comic Sans MS" pitchFamily="66" charset="0"/>
              </a:rPr>
              <a:t>Aprender es el primer paso para mejorar y crear algo </a:t>
            </a:r>
            <a:r>
              <a:rPr lang="es-ES" sz="1200" b="1" i="1" dirty="0" smtClean="0">
                <a:solidFill>
                  <a:schemeClr val="tx2"/>
                </a:solidFill>
                <a:latin typeface="Comic Sans MS" pitchFamily="66" charset="0"/>
              </a:rPr>
              <a:t>nuevo</a:t>
            </a:r>
            <a:r>
              <a:rPr lang="es-ES" sz="1200" b="1" i="1" dirty="0" smtClean="0">
                <a:latin typeface="Comic Sans MS" pitchFamily="66" charset="0"/>
              </a:rPr>
              <a:t>.</a:t>
            </a:r>
            <a:endParaRPr lang="es-ES" sz="1200" dirty="0"/>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4</a:t>
            </a:fld>
            <a:endParaRPr lang="es-ES"/>
          </a:p>
        </p:txBody>
      </p:sp>
      <p:sp>
        <p:nvSpPr>
          <p:cNvPr id="6" name="1 Título"/>
          <p:cNvSpPr>
            <a:spLocks noGrp="1"/>
          </p:cNvSpPr>
          <p:nvPr>
            <p:ph type="title"/>
          </p:nvPr>
        </p:nvSpPr>
        <p:spPr>
          <a:xfrm>
            <a:off x="155575" y="20423"/>
            <a:ext cx="8592889" cy="1143000"/>
          </a:xfrm>
        </p:spPr>
        <p:txBody>
          <a:bodyPr>
            <a:normAutofit fontScale="90000"/>
          </a:bodyPr>
          <a:lstStyle/>
          <a:p>
            <a:pPr algn="r"/>
            <a:r>
              <a:rPr lang="es-ES" sz="2700" dirty="0" smtClean="0">
                <a:solidFill>
                  <a:schemeClr val="tx2"/>
                </a:solidFill>
                <a:latin typeface="Comic Sans MS" pitchFamily="66" charset="0"/>
              </a:rPr>
              <a:t>PRESENTACIÓN</a:t>
            </a:r>
            <a:r>
              <a:rPr lang="es-ES" sz="2400" dirty="0" smtClean="0">
                <a:solidFill>
                  <a:schemeClr val="tx2"/>
                </a:solidFill>
                <a:latin typeface="Comic Sans MS" pitchFamily="66" charset="0"/>
              </a:rPr>
              <a:t> </a:t>
            </a:r>
            <a:br>
              <a:rPr lang="es-ES" sz="2400" dirty="0" smtClean="0">
                <a:solidFill>
                  <a:schemeClr val="tx2"/>
                </a:solidFill>
                <a:latin typeface="Comic Sans MS" pitchFamily="66" charset="0"/>
              </a:rPr>
            </a:br>
            <a:r>
              <a:rPr lang="es-ES" sz="2400" dirty="0" smtClean="0">
                <a:solidFill>
                  <a:schemeClr val="tx2"/>
                </a:solidFill>
                <a:latin typeface="Comic Sans MS" pitchFamily="66" charset="0"/>
              </a:rPr>
              <a:t>________________________________________________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9777817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78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980728"/>
            <a:ext cx="8686800" cy="5760640"/>
          </a:xfrm>
        </p:spPr>
        <p:txBody>
          <a:bodyPr>
            <a:normAutofit fontScale="92500" lnSpcReduction="10000"/>
          </a:bodyPr>
          <a:lstStyle/>
          <a:p>
            <a:pPr marL="0" indent="0" algn="just">
              <a:buNone/>
            </a:pPr>
            <a:r>
              <a:rPr lang="es-ES" sz="1500" u="sng" dirty="0" smtClean="0">
                <a:solidFill>
                  <a:schemeClr val="tx2"/>
                </a:solidFill>
                <a:latin typeface="Comic Sans MS" pitchFamily="66" charset="0"/>
              </a:rPr>
              <a:t>Taller de Empleo</a:t>
            </a:r>
            <a:r>
              <a:rPr lang="es-ES" sz="1500" u="sng" dirty="0" smtClean="0">
                <a:solidFill>
                  <a:schemeClr val="tx2"/>
                </a:solidFill>
                <a:effectLst>
                  <a:outerShdw blurRad="38100" dist="38100" dir="2700000" algn="tl">
                    <a:srgbClr val="000000">
                      <a:alpha val="43137"/>
                    </a:srgbClr>
                  </a:outerShdw>
                </a:effectLst>
                <a:latin typeface="Comic Sans MS" pitchFamily="66" charset="0"/>
              </a:rPr>
              <a:t> “Explotación ganadera: Un rebaño de oportunidades”.  </a:t>
            </a:r>
            <a:endParaRPr lang="es-ES" sz="1500" u="sng" dirty="0">
              <a:solidFill>
                <a:schemeClr val="tx2"/>
              </a:solidFill>
              <a:effectLst>
                <a:outerShdw blurRad="38100" dist="38100" dir="2700000" algn="tl">
                  <a:srgbClr val="000000">
                    <a:alpha val="43137"/>
                  </a:srgbClr>
                </a:outerShdw>
              </a:effectLst>
              <a:latin typeface="Comic Sans MS" pitchFamily="66" charset="0"/>
            </a:endParaRPr>
          </a:p>
          <a:p>
            <a:pPr marL="0" indent="0" algn="just">
              <a:buNone/>
            </a:pPr>
            <a:endParaRPr lang="es-ES" sz="1400" dirty="0" smtClean="0">
              <a:latin typeface="Comic Sans MS" pitchFamily="66" charset="0"/>
            </a:endParaRPr>
          </a:p>
          <a:p>
            <a:pPr algn="just">
              <a:buClr>
                <a:schemeClr val="tx2">
                  <a:lumMod val="75000"/>
                </a:schemeClr>
              </a:buClr>
              <a:buFont typeface="Wingdings" pitchFamily="2" charset="2"/>
              <a:buChar char="ü"/>
            </a:pPr>
            <a:r>
              <a:rPr lang="es-ES" sz="1300" dirty="0" smtClean="0">
                <a:latin typeface="Comic Sans MS" pitchFamily="66" charset="0"/>
              </a:rPr>
              <a:t>Se desarrolla en la Masía “El Chantre”: sede de los servicios agropecuarios de la Diputación de Teruel. </a:t>
            </a:r>
          </a:p>
          <a:p>
            <a:pPr marL="0" indent="0" algn="just">
              <a:buNone/>
            </a:pPr>
            <a:r>
              <a:rPr lang="es-ES" sz="1050" dirty="0" smtClean="0">
                <a:latin typeface="Comic Sans MS" pitchFamily="66" charset="0"/>
              </a:rPr>
              <a:t>		</a:t>
            </a:r>
          </a:p>
          <a:p>
            <a:pPr marL="2155825" indent="0" algn="just">
              <a:buFont typeface="Wingdings" pitchFamily="2" charset="2"/>
              <a:buChar char="§"/>
            </a:pPr>
            <a:r>
              <a:rPr lang="es-ES" sz="1200" dirty="0">
                <a:latin typeface="Comic Sans MS" pitchFamily="66" charset="0"/>
              </a:rPr>
              <a:t> </a:t>
            </a:r>
            <a:r>
              <a:rPr lang="es-ES" sz="1200" dirty="0" smtClean="0">
                <a:latin typeface="Comic Sans MS" pitchFamily="66" charset="0"/>
              </a:rPr>
              <a:t> Finca de 145 hectáreas.</a:t>
            </a:r>
          </a:p>
          <a:p>
            <a:pPr marL="2155825" indent="0" algn="just">
              <a:buFont typeface="Wingdings" pitchFamily="2" charset="2"/>
              <a:buChar char="§"/>
            </a:pPr>
            <a:r>
              <a:rPr lang="es-ES" sz="1200" dirty="0" smtClean="0">
                <a:latin typeface="Comic Sans MS" pitchFamily="66" charset="0"/>
              </a:rPr>
              <a:t>  Existe un grupo de investigación sobre producción de ovino de  carne en medio semiárido.</a:t>
            </a:r>
          </a:p>
          <a:p>
            <a:pPr marL="2333625" indent="-177800" algn="just">
              <a:buFont typeface="Wingdings" pitchFamily="2" charset="2"/>
              <a:buChar char="§"/>
            </a:pPr>
            <a:r>
              <a:rPr lang="es-ES" sz="1200" dirty="0" smtClean="0">
                <a:latin typeface="Comic Sans MS" pitchFamily="66" charset="0"/>
              </a:rPr>
              <a:t>Cuenta con un centro de inseminación artificial ovina y depósitos de sementales de ovino de 4 razas.</a:t>
            </a:r>
          </a:p>
          <a:p>
            <a:pPr marL="2155825" indent="0" algn="just">
              <a:buFont typeface="Wingdings" pitchFamily="2" charset="2"/>
              <a:buChar char="§"/>
            </a:pPr>
            <a:r>
              <a:rPr lang="es-ES" sz="1200" dirty="0">
                <a:latin typeface="Comic Sans MS" pitchFamily="66" charset="0"/>
              </a:rPr>
              <a:t> </a:t>
            </a:r>
            <a:r>
              <a:rPr lang="es-ES" sz="1200" dirty="0" smtClean="0">
                <a:latin typeface="Comic Sans MS" pitchFamily="66" charset="0"/>
              </a:rPr>
              <a:t> Se realizan tareas de selección de ganado de la raza ovina aragonesa.</a:t>
            </a:r>
          </a:p>
          <a:p>
            <a:pPr marL="0" indent="0" algn="just">
              <a:buNone/>
            </a:pPr>
            <a:endParaRPr lang="es-ES" sz="1200" dirty="0">
              <a:latin typeface="Comic Sans MS" pitchFamily="66" charset="0"/>
            </a:endParaRPr>
          </a:p>
          <a:p>
            <a:pPr marL="0" indent="0" algn="just">
              <a:buNone/>
            </a:pPr>
            <a:endParaRPr lang="es-ES" sz="1200" dirty="0" smtClean="0">
              <a:latin typeface="Comic Sans MS" pitchFamily="66" charset="0"/>
            </a:endParaRPr>
          </a:p>
          <a:p>
            <a:pPr algn="just">
              <a:buClr>
                <a:schemeClr val="tx2">
                  <a:lumMod val="75000"/>
                </a:schemeClr>
              </a:buClr>
              <a:buFont typeface="Wingdings" pitchFamily="2" charset="2"/>
              <a:buChar char="ü"/>
            </a:pPr>
            <a:r>
              <a:rPr lang="es-ES" sz="1300" dirty="0" smtClean="0">
                <a:latin typeface="Comic Sans MS" pitchFamily="66" charset="0"/>
              </a:rPr>
              <a:t>Está financiado al 50% por el Gobierno de Aragón a través del Instituto Nacional de Empleo y el Fondo Social Europeo. </a:t>
            </a:r>
          </a:p>
          <a:p>
            <a:pPr algn="just">
              <a:buClr>
                <a:schemeClr val="tx2">
                  <a:lumMod val="75000"/>
                </a:schemeClr>
              </a:buClr>
              <a:buFont typeface="Wingdings" pitchFamily="2" charset="2"/>
              <a:buChar char="ü"/>
            </a:pPr>
            <a:endParaRPr lang="es-ES" sz="1400" u="sng" dirty="0" smtClean="0">
              <a:latin typeface="Comic Sans MS" pitchFamily="66" charset="0"/>
            </a:endParaRPr>
          </a:p>
          <a:p>
            <a:pPr algn="just">
              <a:buClr>
                <a:schemeClr val="tx2">
                  <a:lumMod val="75000"/>
                </a:schemeClr>
              </a:buClr>
              <a:buFont typeface="Wingdings" pitchFamily="2" charset="2"/>
              <a:buChar char="ü"/>
            </a:pPr>
            <a:r>
              <a:rPr lang="es-ES" sz="1300" dirty="0" smtClean="0">
                <a:latin typeface="Comic Sans MS" pitchFamily="66" charset="0"/>
              </a:rPr>
              <a:t>Para optar a ser alumno del Taller de Empleo se exige presentar un proyecto de explotación ganadera que: </a:t>
            </a:r>
          </a:p>
          <a:p>
            <a:pPr lvl="1" algn="just">
              <a:buFontTx/>
              <a:buChar char="-"/>
            </a:pPr>
            <a:r>
              <a:rPr lang="es-ES" sz="1200" dirty="0" smtClean="0">
                <a:latin typeface="Comic Sans MS" pitchFamily="66" charset="0"/>
              </a:rPr>
              <a:t>Demuestre el verdadero interés del alumno por ejercer profesionalmente el oficio de ganadero.</a:t>
            </a:r>
          </a:p>
          <a:p>
            <a:pPr lvl="1" algn="just">
              <a:buFontTx/>
              <a:buChar char="-"/>
            </a:pPr>
            <a:r>
              <a:rPr lang="es-ES" sz="1200" dirty="0" smtClean="0">
                <a:latin typeface="Comic Sans MS" pitchFamily="66" charset="0"/>
              </a:rPr>
              <a:t>Demuestre la posibilidad real de convertirse en emprendedor. </a:t>
            </a:r>
          </a:p>
          <a:p>
            <a:pPr marL="0" indent="0" algn="just">
              <a:buNone/>
            </a:pPr>
            <a:endParaRPr lang="es-ES" sz="1200" dirty="0">
              <a:latin typeface="Comic Sans MS" pitchFamily="66" charset="0"/>
            </a:endParaRPr>
          </a:p>
          <a:p>
            <a:pPr marL="0" indent="0" algn="just">
              <a:buNone/>
            </a:pPr>
            <a:r>
              <a:rPr lang="es-ES" sz="1300" dirty="0" smtClean="0">
                <a:latin typeface="Comic Sans MS" pitchFamily="66" charset="0"/>
              </a:rPr>
              <a:t>En caso de que no se cumplan ambos requisitos la solicitud no será admitida. </a:t>
            </a:r>
          </a:p>
          <a:p>
            <a:pPr marL="0" indent="0" algn="just">
              <a:buNone/>
            </a:pPr>
            <a:endParaRPr lang="es-ES" sz="1200" dirty="0" smtClean="0">
              <a:latin typeface="Comic Sans MS" pitchFamily="66" charset="0"/>
            </a:endParaRPr>
          </a:p>
          <a:p>
            <a:pPr algn="just">
              <a:buClr>
                <a:schemeClr val="tx2">
                  <a:lumMod val="75000"/>
                </a:schemeClr>
              </a:buClr>
              <a:buFont typeface="Wingdings" pitchFamily="2" charset="2"/>
              <a:buChar char="ü"/>
            </a:pPr>
            <a:r>
              <a:rPr lang="es-ES" sz="1300" dirty="0" smtClean="0">
                <a:latin typeface="Comic Sans MS" pitchFamily="66" charset="0"/>
              </a:rPr>
              <a:t>Índice de la formación recibida en el Taller de Empleo: </a:t>
            </a:r>
          </a:p>
          <a:p>
            <a:pPr marL="627063" lvl="1" indent="-227013" algn="just">
              <a:buAutoNum type="arabicPeriod"/>
            </a:pPr>
            <a:r>
              <a:rPr lang="es-ES" sz="1200" dirty="0" smtClean="0">
                <a:latin typeface="Comic Sans MS" pitchFamily="66" charset="0"/>
              </a:rPr>
              <a:t>Operaciones auxiliares en producción, reproducción, transporte y manejo de animales.</a:t>
            </a:r>
          </a:p>
          <a:p>
            <a:pPr marL="627063" lvl="1" indent="-227013" algn="just">
              <a:buAutoNum type="arabicPeriod"/>
            </a:pPr>
            <a:r>
              <a:rPr lang="es-ES" sz="1200" dirty="0" smtClean="0">
                <a:latin typeface="Comic Sans MS" pitchFamily="66" charset="0"/>
              </a:rPr>
              <a:t>Operaciones básicas de control de animales y pastoreo de ganado.</a:t>
            </a:r>
          </a:p>
          <a:p>
            <a:pPr marL="627063" lvl="1" indent="-227013" algn="just">
              <a:buAutoNum type="arabicPeriod"/>
            </a:pPr>
            <a:r>
              <a:rPr lang="es-ES" sz="1200" dirty="0" smtClean="0">
                <a:latin typeface="Comic Sans MS" pitchFamily="66" charset="0"/>
              </a:rPr>
              <a:t>Operaciones auxiliares de mantenimiento de instalaciones y manejo de maquinaria y equipos de explotación ganadera.</a:t>
            </a:r>
          </a:p>
          <a:p>
            <a:pPr marL="627063" lvl="1" indent="-227013" algn="just">
              <a:buAutoNum type="arabicPeriod"/>
            </a:pPr>
            <a:r>
              <a:rPr lang="es-ES" sz="1200" dirty="0" smtClean="0">
                <a:latin typeface="Comic Sans MS" pitchFamily="66" charset="0"/>
              </a:rPr>
              <a:t>Conocimientos básicos para la gestión y manejo del negocio ganadero.</a:t>
            </a:r>
          </a:p>
          <a:p>
            <a:pPr marL="627063" lvl="1" indent="-227013" algn="just">
              <a:buAutoNum type="arabicPeriod"/>
            </a:pPr>
            <a:r>
              <a:rPr lang="es-ES" sz="1200" dirty="0" smtClean="0">
                <a:latin typeface="Comic Sans MS" pitchFamily="66" charset="0"/>
              </a:rPr>
              <a:t>Plan de tutorización a los “nuevos pastores”.</a:t>
            </a:r>
          </a:p>
          <a:p>
            <a:pPr marL="400050" lvl="1" indent="0" algn="just">
              <a:buNone/>
            </a:pPr>
            <a:endParaRPr lang="es-ES" sz="1100" dirty="0">
              <a:latin typeface="Comic Sans MS" pitchFamily="66" charset="0"/>
            </a:endParaRPr>
          </a:p>
          <a:p>
            <a:pPr marL="400050" lvl="1" indent="0" algn="just">
              <a:buNone/>
            </a:pPr>
            <a:endParaRPr lang="es-ES" sz="1100" dirty="0" smtClean="0">
              <a:latin typeface="Comic Sans MS" pitchFamily="66" charset="0"/>
            </a:endParaRPr>
          </a:p>
          <a:p>
            <a:pPr algn="just">
              <a:buClr>
                <a:schemeClr val="tx2">
                  <a:lumMod val="75000"/>
                </a:schemeClr>
              </a:buClr>
              <a:buFont typeface="Wingdings" pitchFamily="2" charset="2"/>
              <a:buChar char="ü"/>
            </a:pPr>
            <a:r>
              <a:rPr lang="es-ES" sz="1300" dirty="0" smtClean="0">
                <a:latin typeface="Comic Sans MS" pitchFamily="66" charset="0"/>
              </a:rPr>
              <a:t>Tras </a:t>
            </a:r>
            <a:r>
              <a:rPr lang="es-ES" sz="1300" dirty="0">
                <a:latin typeface="Comic Sans MS" pitchFamily="66" charset="0"/>
              </a:rPr>
              <a:t>haber realizado el curso se obtiene un </a:t>
            </a:r>
            <a:r>
              <a:rPr lang="es-ES" sz="1300" u="sng" dirty="0">
                <a:latin typeface="Comic Sans MS" pitchFamily="66" charset="0"/>
              </a:rPr>
              <a:t>certificado de profesionalidad: AGAX0108 Actividades auxiliares en ganadería (CERTIFICADO EQUIPARABLE AL GRADO MEDIO DE </a:t>
            </a:r>
            <a:r>
              <a:rPr lang="es-ES" sz="1300" u="sng" dirty="0" smtClean="0">
                <a:latin typeface="Comic Sans MS" pitchFamily="66" charset="0"/>
              </a:rPr>
              <a:t>FORMACIÓN </a:t>
            </a:r>
            <a:r>
              <a:rPr lang="es-ES" sz="1300" u="sng" dirty="0">
                <a:latin typeface="Comic Sans MS" pitchFamily="66" charset="0"/>
              </a:rPr>
              <a:t>PROFESIONAL)</a:t>
            </a:r>
            <a:r>
              <a:rPr lang="es-ES" sz="1300" dirty="0">
                <a:latin typeface="Comic Sans MS" pitchFamily="66" charset="0"/>
              </a:rPr>
              <a:t>.</a:t>
            </a:r>
          </a:p>
          <a:p>
            <a:pPr marL="0" indent="0" algn="just">
              <a:buNone/>
            </a:pPr>
            <a:endParaRPr lang="es-ES" dirty="0"/>
          </a:p>
          <a:p>
            <a:pPr marL="0" indent="0" algn="just">
              <a:buNone/>
            </a:pPr>
            <a:endParaRPr lang="es-ES" sz="1200" dirty="0" smtClean="0">
              <a:latin typeface="Comic Sans MS" pitchFamily="66"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60" y="1772815"/>
            <a:ext cx="1700019" cy="95560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Marcador de número de diapositiva"/>
          <p:cNvSpPr>
            <a:spLocks noGrp="1"/>
          </p:cNvSpPr>
          <p:nvPr>
            <p:ph type="sldNum" sz="quarter" idx="12"/>
          </p:nvPr>
        </p:nvSpPr>
        <p:spPr/>
        <p:txBody>
          <a:bodyPr/>
          <a:lstStyle/>
          <a:p>
            <a:fld id="{7CE80CD3-30BC-4483-9D44-C7BBE6F797AC}" type="slidenum">
              <a:rPr lang="es-ES" smtClean="0"/>
              <a:pPr/>
              <a:t>40</a:t>
            </a:fld>
            <a:endParaRPr lang="es-ES"/>
          </a:p>
        </p:txBody>
      </p:sp>
      <p:sp>
        <p:nvSpPr>
          <p:cNvPr id="8" name="1 Título"/>
          <p:cNvSpPr txBox="1">
            <a:spLocks/>
          </p:cNvSpPr>
          <p:nvPr/>
        </p:nvSpPr>
        <p:spPr>
          <a:xfrm>
            <a:off x="235533"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7629525" algn="l"/>
              </a:tabLst>
            </a:pP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RECURSOS FORMATIVOS</a:t>
            </a:r>
            <a:r>
              <a:rPr lang="es-ES" sz="2400" dirty="0" smtClean="0">
                <a:solidFill>
                  <a:schemeClr val="tx2"/>
                </a:solidFill>
                <a:latin typeface="Comic Sans MS" pitchFamily="66" charset="0"/>
              </a:rPr>
              <a:t> </a:t>
            </a:r>
            <a:br>
              <a:rPr lang="es-ES" sz="2400" dirty="0" smtClean="0">
                <a:solidFill>
                  <a:schemeClr val="tx2"/>
                </a:solidFill>
                <a:latin typeface="Comic Sans MS" pitchFamily="66" charset="0"/>
              </a:rPr>
            </a:br>
            <a:r>
              <a:rPr lang="es-ES" sz="2400" dirty="0" smtClean="0">
                <a:solidFill>
                  <a:schemeClr val="tx2"/>
                </a:solidFill>
                <a:latin typeface="Comic Sans MS" pitchFamily="66" charset="0"/>
              </a:rPr>
              <a:t>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8059694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78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1124744"/>
            <a:ext cx="8686800" cy="432048"/>
          </a:xfrm>
        </p:spPr>
        <p:txBody>
          <a:bodyPr>
            <a:normAutofit/>
          </a:bodyPr>
          <a:lstStyle/>
          <a:p>
            <a:pPr marL="0" indent="0" algn="ctr">
              <a:buNone/>
            </a:pPr>
            <a:r>
              <a:rPr lang="es-ES" sz="1600" u="sng" dirty="0" smtClean="0">
                <a:latin typeface="Comic Sans MS" pitchFamily="66" charset="0"/>
              </a:rPr>
              <a:t>1ª Edición Taller de Empleo</a:t>
            </a:r>
            <a:r>
              <a:rPr lang="es-ES" sz="1600" u="sng" dirty="0" smtClean="0">
                <a:effectLst>
                  <a:outerShdw blurRad="38100" dist="38100" dir="2700000" algn="tl">
                    <a:srgbClr val="000000">
                      <a:alpha val="43137"/>
                    </a:srgbClr>
                  </a:outerShdw>
                </a:effectLst>
                <a:latin typeface="Comic Sans MS" pitchFamily="66" charset="0"/>
              </a:rPr>
              <a:t> “Explotación ganadera: Un rebaño de oportunidades”.  </a:t>
            </a:r>
            <a:endParaRPr lang="es-ES" sz="1600" u="sng" dirty="0">
              <a:effectLst>
                <a:outerShdw blurRad="38100" dist="38100" dir="2700000" algn="tl">
                  <a:srgbClr val="000000">
                    <a:alpha val="43137"/>
                  </a:srgbClr>
                </a:outerShdw>
              </a:effectLst>
              <a:latin typeface="Comic Sans MS" pitchFamily="66" charset="0"/>
            </a:endParaRPr>
          </a:p>
          <a:p>
            <a:pPr marL="0" indent="0" algn="ctr">
              <a:buNone/>
            </a:pPr>
            <a:endParaRPr lang="es-ES" sz="3600" dirty="0"/>
          </a:p>
          <a:p>
            <a:pPr marL="0" indent="0" algn="just">
              <a:buNone/>
            </a:pPr>
            <a:endParaRPr lang="es-ES" sz="1200" dirty="0" smtClean="0">
              <a:latin typeface="Comic Sans MS" pitchFamily="66" charset="0"/>
            </a:endParaRPr>
          </a:p>
        </p:txBody>
      </p:sp>
      <p:sp>
        <p:nvSpPr>
          <p:cNvPr id="2" name="1 CuadroTexto"/>
          <p:cNvSpPr txBox="1"/>
          <p:nvPr/>
        </p:nvSpPr>
        <p:spPr>
          <a:xfrm>
            <a:off x="2411760" y="1518404"/>
            <a:ext cx="4392488" cy="938719"/>
          </a:xfrm>
          <a:prstGeom prst="rect">
            <a:avLst/>
          </a:prstGeom>
          <a:gradFill>
            <a:gsLst>
              <a:gs pos="0">
                <a:schemeClr val="bg2">
                  <a:lumMod val="75000"/>
                </a:schemeClr>
              </a:gs>
              <a:gs pos="50000">
                <a:schemeClr val="accent1">
                  <a:tint val="44500"/>
                  <a:satMod val="160000"/>
                </a:schemeClr>
              </a:gs>
              <a:gs pos="100000">
                <a:schemeClr val="accent1">
                  <a:tint val="23500"/>
                  <a:satMod val="160000"/>
                </a:schemeClr>
              </a:gs>
            </a:gsLst>
            <a:lin ang="5400000" scaled="0"/>
          </a:gradFill>
          <a:ln w="28575">
            <a:noFill/>
          </a:ln>
        </p:spPr>
        <p:txBody>
          <a:bodyPr wrap="square" rtlCol="0">
            <a:spAutoFit/>
          </a:bodyPr>
          <a:lstStyle/>
          <a:p>
            <a:pPr algn="just"/>
            <a:r>
              <a:rPr lang="es-ES" sz="1100" dirty="0" smtClean="0">
                <a:latin typeface="Comic Sans MS" pitchFamily="66" charset="0"/>
              </a:rPr>
              <a:t>Duración de 6 meses: 12/Noviembre/2012 a 11/Mayo/2013</a:t>
            </a:r>
          </a:p>
          <a:p>
            <a:pPr algn="just"/>
            <a:r>
              <a:rPr lang="es-ES" sz="1100" dirty="0" smtClean="0">
                <a:latin typeface="Comic Sans MS" pitchFamily="66" charset="0"/>
              </a:rPr>
              <a:t> </a:t>
            </a:r>
          </a:p>
          <a:p>
            <a:pPr algn="just"/>
            <a:r>
              <a:rPr lang="es-ES" sz="1100" dirty="0" smtClean="0">
                <a:latin typeface="Comic Sans MS" pitchFamily="66" charset="0"/>
              </a:rPr>
              <a:t>Presupuesto: ha ascendido a 145.000 euros.</a:t>
            </a:r>
          </a:p>
          <a:p>
            <a:pPr algn="just"/>
            <a:endParaRPr lang="es-ES" sz="1100" dirty="0" smtClean="0">
              <a:latin typeface="Comic Sans MS" pitchFamily="66" charset="0"/>
            </a:endParaRPr>
          </a:p>
          <a:p>
            <a:pPr algn="just"/>
            <a:r>
              <a:rPr lang="es-ES" sz="1100" dirty="0" smtClean="0">
                <a:latin typeface="Comic Sans MS" pitchFamily="66" charset="0"/>
              </a:rPr>
              <a:t>13 participantes.</a:t>
            </a:r>
          </a:p>
        </p:txBody>
      </p:sp>
      <p:sp>
        <p:nvSpPr>
          <p:cNvPr id="5" name="4 CuadroTexto"/>
          <p:cNvSpPr txBox="1"/>
          <p:nvPr/>
        </p:nvSpPr>
        <p:spPr>
          <a:xfrm>
            <a:off x="455134" y="6165304"/>
            <a:ext cx="8352928" cy="600164"/>
          </a:xfrm>
          <a:prstGeom prst="rect">
            <a:avLst/>
          </a:prstGeom>
          <a:gradFill>
            <a:gsLst>
              <a:gs pos="0">
                <a:schemeClr val="bg2">
                  <a:lumMod val="75000"/>
                </a:schemeClr>
              </a:gs>
              <a:gs pos="50000">
                <a:schemeClr val="accent1">
                  <a:tint val="44500"/>
                  <a:satMod val="160000"/>
                </a:schemeClr>
              </a:gs>
              <a:gs pos="100000">
                <a:schemeClr val="accent1">
                  <a:tint val="23500"/>
                  <a:satMod val="160000"/>
                </a:schemeClr>
              </a:gs>
            </a:gsLst>
            <a:lin ang="5400000" scaled="0"/>
          </a:gradFill>
          <a:ln>
            <a:noFill/>
          </a:ln>
        </p:spPr>
        <p:txBody>
          <a:bodyPr wrap="square" rtlCol="0">
            <a:spAutoFit/>
          </a:bodyPr>
          <a:lstStyle/>
          <a:p>
            <a:pPr algn="just"/>
            <a:r>
              <a:rPr lang="es-ES" sz="1100" dirty="0">
                <a:latin typeface="Comic Sans MS" pitchFamily="66" charset="0"/>
              </a:rPr>
              <a:t>Tras la finalización del </a:t>
            </a:r>
            <a:r>
              <a:rPr lang="es-ES" sz="1100" dirty="0" smtClean="0">
                <a:latin typeface="Comic Sans MS" pitchFamily="66" charset="0"/>
              </a:rPr>
              <a:t>Taller </a:t>
            </a:r>
            <a:r>
              <a:rPr lang="es-ES" sz="1100" dirty="0">
                <a:latin typeface="Comic Sans MS" pitchFamily="66" charset="0"/>
              </a:rPr>
              <a:t>el Departamento de </a:t>
            </a:r>
            <a:r>
              <a:rPr lang="es-ES" sz="1100" dirty="0" smtClean="0">
                <a:latin typeface="Comic Sans MS" pitchFamily="66" charset="0"/>
              </a:rPr>
              <a:t>desarrollo territorial </a:t>
            </a:r>
            <a:r>
              <a:rPr lang="es-ES" sz="1100" dirty="0">
                <a:latin typeface="Comic Sans MS" pitchFamily="66" charset="0"/>
              </a:rPr>
              <a:t>de la </a:t>
            </a:r>
            <a:r>
              <a:rPr lang="es-ES" sz="1100" dirty="0" smtClean="0">
                <a:latin typeface="Comic Sans MS" pitchFamily="66" charset="0"/>
              </a:rPr>
              <a:t>Diputación Provincial de Teruel ha asesorado </a:t>
            </a:r>
            <a:r>
              <a:rPr lang="es-ES" sz="1100" dirty="0">
                <a:latin typeface="Comic Sans MS" pitchFamily="66" charset="0"/>
              </a:rPr>
              <a:t>a los nuevos empresarios ganaderos en la búsqueda de líneas de financiación para el éxito de sus futuras explotaciones ganaderas. </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2708920"/>
            <a:ext cx="2571307" cy="1524218"/>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11420" y="3658805"/>
            <a:ext cx="2040356" cy="1530267"/>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228184" y="2626400"/>
            <a:ext cx="2526160" cy="1689258"/>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28184" y="4581129"/>
            <a:ext cx="2608608" cy="1215887"/>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51519" y="4581128"/>
            <a:ext cx="2571307" cy="1215888"/>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Marcador de número de diapositiva"/>
          <p:cNvSpPr>
            <a:spLocks noGrp="1"/>
          </p:cNvSpPr>
          <p:nvPr>
            <p:ph type="sldNum" sz="quarter" idx="12"/>
          </p:nvPr>
        </p:nvSpPr>
        <p:spPr/>
        <p:txBody>
          <a:bodyPr/>
          <a:lstStyle/>
          <a:p>
            <a:fld id="{7CE80CD3-30BC-4483-9D44-C7BBE6F797AC}" type="slidenum">
              <a:rPr lang="es-ES" smtClean="0"/>
              <a:pPr/>
              <a:t>41</a:t>
            </a:fld>
            <a:endParaRPr lang="es-ES"/>
          </a:p>
        </p:txBody>
      </p:sp>
      <p:sp>
        <p:nvSpPr>
          <p:cNvPr id="12" name="1 Título"/>
          <p:cNvSpPr txBox="1">
            <a:spLocks/>
          </p:cNvSpPr>
          <p:nvPr/>
        </p:nvSpPr>
        <p:spPr>
          <a:xfrm>
            <a:off x="229230" y="-19386"/>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7629525" algn="l"/>
              </a:tabLst>
            </a:pP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RECURSOS FORMATIVOS</a:t>
            </a:r>
            <a:r>
              <a:rPr lang="es-ES" sz="2400" dirty="0" smtClean="0">
                <a:solidFill>
                  <a:schemeClr val="tx2"/>
                </a:solidFill>
                <a:latin typeface="Comic Sans MS" pitchFamily="66" charset="0"/>
              </a:rPr>
              <a:t> </a:t>
            </a:r>
            <a:br>
              <a:rPr lang="es-ES" sz="2400" dirty="0" smtClean="0">
                <a:solidFill>
                  <a:schemeClr val="tx2"/>
                </a:solidFill>
                <a:latin typeface="Comic Sans MS" pitchFamily="66" charset="0"/>
              </a:rPr>
            </a:br>
            <a:r>
              <a:rPr lang="es-ES" sz="2400" dirty="0" smtClean="0">
                <a:solidFill>
                  <a:schemeClr val="tx2"/>
                </a:solidFill>
                <a:latin typeface="Comic Sans MS" pitchFamily="66" charset="0"/>
              </a:rPr>
              <a:t>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8252629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78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93833" y="1128330"/>
            <a:ext cx="8363272" cy="5040560"/>
          </a:xfrm>
        </p:spPr>
        <p:txBody>
          <a:bodyPr>
            <a:normAutofit lnSpcReduction="10000"/>
          </a:bodyPr>
          <a:lstStyle/>
          <a:p>
            <a:pPr marL="0" indent="0" algn="just">
              <a:buNone/>
            </a:pPr>
            <a:r>
              <a:rPr lang="es-ES" sz="1600" u="sng" dirty="0">
                <a:latin typeface="Comic Sans MS" pitchFamily="66" charset="0"/>
              </a:rPr>
              <a:t>Todos los propietarios y trabajadores de explotaciones ganaderas deben estar en posesión del </a:t>
            </a:r>
            <a:r>
              <a:rPr lang="es-ES" sz="1600" u="sng" dirty="0">
                <a:effectLst>
                  <a:outerShdw blurRad="38100" dist="38100" dir="2700000" algn="tl">
                    <a:srgbClr val="000000">
                      <a:alpha val="43137"/>
                    </a:srgbClr>
                  </a:outerShdw>
                </a:effectLst>
                <a:latin typeface="Comic Sans MS" pitchFamily="66" charset="0"/>
              </a:rPr>
              <a:t>“</a:t>
            </a:r>
            <a:r>
              <a:rPr lang="es-ES" sz="1600" u="sng" dirty="0">
                <a:solidFill>
                  <a:schemeClr val="tx2"/>
                </a:solidFill>
                <a:effectLst>
                  <a:outerShdw blurRad="38100" dist="38100" dir="2700000" algn="tl">
                    <a:srgbClr val="000000">
                      <a:alpha val="43137"/>
                    </a:srgbClr>
                  </a:outerShdw>
                </a:effectLst>
                <a:latin typeface="Comic Sans MS" pitchFamily="66" charset="0"/>
              </a:rPr>
              <a:t>Carné de Cuidador y Manipulador de Animales”</a:t>
            </a:r>
            <a:r>
              <a:rPr lang="es-ES" sz="1600" u="sng" dirty="0">
                <a:solidFill>
                  <a:schemeClr val="tx2"/>
                </a:solidFill>
                <a:latin typeface="Comic Sans MS" pitchFamily="66" charset="0"/>
              </a:rPr>
              <a:t>. </a:t>
            </a:r>
          </a:p>
          <a:p>
            <a:pPr marL="0" indent="0" algn="just">
              <a:buNone/>
            </a:pPr>
            <a:endParaRPr lang="es-ES" sz="1600" dirty="0" smtClean="0">
              <a:latin typeface="Comic Sans MS" pitchFamily="66" charset="0"/>
            </a:endParaRPr>
          </a:p>
          <a:p>
            <a:pPr marL="0" indent="0" algn="just">
              <a:buNone/>
            </a:pPr>
            <a:r>
              <a:rPr lang="es-ES" sz="1600" b="1" u="sng" dirty="0" smtClean="0">
                <a:solidFill>
                  <a:schemeClr val="tx2"/>
                </a:solidFill>
                <a:latin typeface="Comic Sans MS" pitchFamily="66" charset="0"/>
              </a:rPr>
              <a:t>¿</a:t>
            </a:r>
            <a:r>
              <a:rPr lang="es-ES" sz="1600" b="1" u="sng" dirty="0">
                <a:solidFill>
                  <a:schemeClr val="tx2"/>
                </a:solidFill>
                <a:latin typeface="Comic Sans MS" pitchFamily="66" charset="0"/>
              </a:rPr>
              <a:t>Cómo se solicita</a:t>
            </a:r>
            <a:r>
              <a:rPr lang="es-ES" sz="1600" b="1" u="sng" dirty="0" smtClean="0">
                <a:solidFill>
                  <a:schemeClr val="tx2"/>
                </a:solidFill>
                <a:latin typeface="Comic Sans MS" pitchFamily="66" charset="0"/>
              </a:rPr>
              <a:t>?</a:t>
            </a:r>
          </a:p>
          <a:p>
            <a:pPr marL="0" indent="0" algn="just">
              <a:buNone/>
            </a:pPr>
            <a:endParaRPr lang="es-ES" sz="1600" u="sng" dirty="0">
              <a:latin typeface="Comic Sans MS" pitchFamily="66" charset="0"/>
            </a:endParaRPr>
          </a:p>
          <a:p>
            <a:pPr lvl="0" algn="just">
              <a:buClr>
                <a:schemeClr val="tx2">
                  <a:lumMod val="75000"/>
                </a:schemeClr>
              </a:buClr>
              <a:buFont typeface="Wingdings" pitchFamily="2" charset="2"/>
              <a:buChar char="ü"/>
            </a:pPr>
            <a:r>
              <a:rPr lang="es-ES" sz="1400" dirty="0">
                <a:latin typeface="Comic Sans MS" pitchFamily="66" charset="0"/>
              </a:rPr>
              <a:t>Formulario de solicitud</a:t>
            </a:r>
          </a:p>
          <a:p>
            <a:pPr lvl="0" algn="just">
              <a:buClr>
                <a:schemeClr val="tx2">
                  <a:lumMod val="75000"/>
                </a:schemeClr>
              </a:buClr>
              <a:buFont typeface="Wingdings" pitchFamily="2" charset="2"/>
              <a:buChar char="ü"/>
            </a:pPr>
            <a:r>
              <a:rPr lang="es-ES" sz="1400" dirty="0">
                <a:latin typeface="Comic Sans MS" pitchFamily="66" charset="0"/>
              </a:rPr>
              <a:t>Certificado de la Entidad Organizadora de los cursos o fotocopia del carné anterior: la formación recibida se acreditará mediante un certificado de formación y capacitación, constando en el certificado la asistencia y superación de las pruebas.</a:t>
            </a:r>
          </a:p>
          <a:p>
            <a:pPr lvl="0" algn="just">
              <a:buClr>
                <a:schemeClr val="tx2">
                  <a:lumMod val="75000"/>
                </a:schemeClr>
              </a:buClr>
              <a:buFont typeface="Wingdings" pitchFamily="2" charset="2"/>
              <a:buChar char="ü"/>
            </a:pPr>
            <a:r>
              <a:rPr lang="es-ES" sz="1400" dirty="0">
                <a:latin typeface="Comic Sans MS" pitchFamily="66" charset="0"/>
              </a:rPr>
              <a:t>Fotocopia del D.N.I</a:t>
            </a:r>
          </a:p>
          <a:p>
            <a:pPr lvl="0" algn="just">
              <a:buClr>
                <a:schemeClr val="tx2">
                  <a:lumMod val="75000"/>
                </a:schemeClr>
              </a:buClr>
              <a:buFont typeface="Wingdings" pitchFamily="2" charset="2"/>
              <a:buChar char="ü"/>
            </a:pPr>
            <a:r>
              <a:rPr lang="es-ES" sz="1400" dirty="0">
                <a:latin typeface="Comic Sans MS" pitchFamily="66" charset="0"/>
              </a:rPr>
              <a:t>Fotografía reciente tamaño carné </a:t>
            </a:r>
            <a:endParaRPr lang="es-ES" sz="1400" dirty="0" smtClean="0">
              <a:latin typeface="Comic Sans MS" pitchFamily="66" charset="0"/>
            </a:endParaRPr>
          </a:p>
          <a:p>
            <a:pPr marL="0" lvl="0" indent="0" algn="just">
              <a:buNone/>
            </a:pPr>
            <a:endParaRPr lang="es-ES" sz="1600" dirty="0">
              <a:latin typeface="Comic Sans MS" pitchFamily="66" charset="0"/>
            </a:endParaRPr>
          </a:p>
          <a:p>
            <a:pPr marL="0" indent="0" algn="just">
              <a:buNone/>
            </a:pPr>
            <a:r>
              <a:rPr lang="es-ES" sz="1600" dirty="0">
                <a:latin typeface="Comic Sans MS" pitchFamily="66" charset="0"/>
              </a:rPr>
              <a:t>La acreditación tendrá una validez de cinco años, pudiendo ser prorrogada por la Dirección General competente si se justifica la realización de un trabajo relacionado con el cuidado y manejo o el adiestramiento de animales durante, al menos, un periodo de tres años desde la superación de las pruebas. </a:t>
            </a:r>
            <a:endParaRPr lang="es-ES" sz="1600" dirty="0" smtClean="0">
              <a:latin typeface="Comic Sans MS" pitchFamily="66" charset="0"/>
            </a:endParaRPr>
          </a:p>
          <a:p>
            <a:pPr marL="0" indent="0" algn="just">
              <a:buNone/>
            </a:pPr>
            <a:endParaRPr lang="es-ES" sz="1600" dirty="0">
              <a:latin typeface="Comic Sans MS" pitchFamily="66" charset="0"/>
            </a:endParaRPr>
          </a:p>
          <a:p>
            <a:pPr marL="0" indent="0" algn="just">
              <a:buNone/>
            </a:pPr>
            <a:r>
              <a:rPr lang="es-ES" sz="1600" dirty="0">
                <a:latin typeface="Comic Sans MS" pitchFamily="66" charset="0"/>
              </a:rPr>
              <a:t>En caso contrario transcurrido el plazo de validez la acreditación se considerará caducada.</a:t>
            </a:r>
          </a:p>
          <a:p>
            <a:pPr marL="0" indent="0">
              <a:buNone/>
            </a:pPr>
            <a:endParaRPr lang="es-ES" dirty="0"/>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42</a:t>
            </a:fld>
            <a:endParaRPr lang="es-ES"/>
          </a:p>
        </p:txBody>
      </p:sp>
      <p:sp>
        <p:nvSpPr>
          <p:cNvPr id="6" name="1 Título"/>
          <p:cNvSpPr txBox="1">
            <a:spLocks/>
          </p:cNvSpPr>
          <p:nvPr/>
        </p:nvSpPr>
        <p:spPr>
          <a:xfrm>
            <a:off x="229230" y="-19386"/>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7629525" algn="l"/>
              </a:tabLst>
            </a:pP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RECURSOS FORMATIVOS</a:t>
            </a:r>
            <a:r>
              <a:rPr lang="es-ES" sz="2400" dirty="0" smtClean="0">
                <a:solidFill>
                  <a:schemeClr val="tx2"/>
                </a:solidFill>
                <a:latin typeface="Comic Sans MS" pitchFamily="66" charset="0"/>
              </a:rPr>
              <a:t> </a:t>
            </a:r>
            <a:br>
              <a:rPr lang="es-ES" sz="2400" dirty="0" smtClean="0">
                <a:solidFill>
                  <a:schemeClr val="tx2"/>
                </a:solidFill>
                <a:latin typeface="Comic Sans MS" pitchFamily="66" charset="0"/>
              </a:rPr>
            </a:br>
            <a:r>
              <a:rPr lang="es-ES" sz="2400" dirty="0" smtClean="0">
                <a:solidFill>
                  <a:schemeClr val="tx2"/>
                </a:solidFill>
                <a:latin typeface="Comic Sans MS" pitchFamily="66" charset="0"/>
              </a:rPr>
              <a:t>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18092800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78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67544" y="1268760"/>
            <a:ext cx="8229600" cy="2016224"/>
          </a:xfrm>
        </p:spPr>
        <p:txBody>
          <a:bodyPr>
            <a:noAutofit/>
          </a:bodyPr>
          <a:lstStyle/>
          <a:p>
            <a:r>
              <a:rPr lang="es-ES" sz="2400" dirty="0" smtClean="0">
                <a:latin typeface="Comic Sans MS" pitchFamily="66" charset="0"/>
              </a:rPr>
              <a:t>El pastor es la pieza clave para una correcta ATENCIÓN y CUIDADO del rebaño. Una deficiente formación será siempre NEGATIVA para la explotación. </a:t>
            </a:r>
            <a:endParaRPr lang="es-ES" sz="2400" dirty="0">
              <a:latin typeface="Comic Sans MS" pitchFamily="66" charset="0"/>
            </a:endParaRPr>
          </a:p>
        </p:txBody>
      </p:sp>
      <p:sp>
        <p:nvSpPr>
          <p:cNvPr id="3" name="2 Marcador de número de diapositiva"/>
          <p:cNvSpPr>
            <a:spLocks noGrp="1"/>
          </p:cNvSpPr>
          <p:nvPr>
            <p:ph type="sldNum" sz="quarter" idx="12"/>
          </p:nvPr>
        </p:nvSpPr>
        <p:spPr/>
        <p:txBody>
          <a:bodyPr/>
          <a:lstStyle/>
          <a:p>
            <a:fld id="{7CE80CD3-30BC-4483-9D44-C7BBE6F797AC}" type="slidenum">
              <a:rPr lang="es-ES" smtClean="0"/>
              <a:pPr/>
              <a:t>43</a:t>
            </a:fld>
            <a:endParaRPr lang="es-ES"/>
          </a:p>
        </p:txBody>
      </p:sp>
      <p:sp>
        <p:nvSpPr>
          <p:cNvPr id="4" name="1 Título"/>
          <p:cNvSpPr txBox="1">
            <a:spLocks/>
          </p:cNvSpPr>
          <p:nvPr/>
        </p:nvSpPr>
        <p:spPr>
          <a:xfrm>
            <a:off x="229230" y="-19386"/>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7629525" algn="l"/>
              </a:tabLst>
            </a:pP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RECURSOS FORMATIVOS</a:t>
            </a:r>
            <a:r>
              <a:rPr lang="es-ES" sz="2400" dirty="0" smtClean="0">
                <a:solidFill>
                  <a:schemeClr val="tx2"/>
                </a:solidFill>
                <a:latin typeface="Comic Sans MS" pitchFamily="66" charset="0"/>
              </a:rPr>
              <a:t> </a:t>
            </a:r>
            <a:br>
              <a:rPr lang="es-ES" sz="2400" dirty="0" smtClean="0">
                <a:solidFill>
                  <a:schemeClr val="tx2"/>
                </a:solidFill>
                <a:latin typeface="Comic Sans MS" pitchFamily="66" charset="0"/>
              </a:rPr>
            </a:br>
            <a:r>
              <a:rPr lang="es-ES" sz="2400" dirty="0" smtClean="0">
                <a:solidFill>
                  <a:schemeClr val="tx2"/>
                </a:solidFill>
                <a:latin typeface="Comic Sans MS" pitchFamily="66" charset="0"/>
              </a:rPr>
              <a:t>______________________________________________</a:t>
            </a:r>
            <a:endParaRPr lang="es-ES" sz="2400" dirty="0">
              <a:solidFill>
                <a:schemeClr val="tx2"/>
              </a:solidFill>
              <a:latin typeface="Comic Sans MS" pitchFamily="66" charset="0"/>
            </a:endParaRPr>
          </a:p>
        </p:txBody>
      </p:sp>
      <p:pic>
        <p:nvPicPr>
          <p:cNvPr id="3076" name="Picture 4" descr="http://estaticos01.cache.el-mundo.net/elmundo/imagenes/2011/02/18/castillayleon/1298014507_0.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8298" t="-100" r="6026" b="100"/>
          <a:stretch/>
        </p:blipFill>
        <p:spPr bwMode="auto">
          <a:xfrm>
            <a:off x="2143438" y="3735593"/>
            <a:ext cx="2742461" cy="2394816"/>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http://www.granjacantagrullas.com/wp-content/uploads/2012/08/Eusebio-el-pastor-con-el-atajo-de-ovejas-castellanas-de-Granja-Cantagrullas.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901" r="23214"/>
          <a:stretch/>
        </p:blipFill>
        <p:spPr bwMode="auto">
          <a:xfrm>
            <a:off x="4885899" y="3730053"/>
            <a:ext cx="2169994" cy="2396354"/>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http://quesodealbarracin.es/media/galeria/ganaderia/images/03.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30" t="1985" r="24151" b="-1985"/>
          <a:stretch/>
        </p:blipFill>
        <p:spPr bwMode="auto">
          <a:xfrm>
            <a:off x="6708858" y="3742899"/>
            <a:ext cx="2435142" cy="2410965"/>
          </a:xfrm>
          <a:prstGeom prst="rect">
            <a:avLst/>
          </a:prstGeom>
          <a:noFill/>
          <a:extLst>
            <a:ext uri="{909E8E84-426E-40DD-AFC4-6F175D3DCCD1}">
              <a14:hiddenFill xmlns:a14="http://schemas.microsoft.com/office/drawing/2010/main" xmlns="">
                <a:solidFill>
                  <a:srgbClr val="FFFFFF"/>
                </a:solidFill>
              </a14:hiddenFill>
            </a:ext>
          </a:extLst>
        </p:spPr>
      </p:pic>
      <p:pic>
        <p:nvPicPr>
          <p:cNvPr id="3080" name="Picture 8" descr="http://gredossandiego.net/sendasdelriaza/wp-content/uploads/2011/10/Pastor.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r="68278"/>
          <a:stretch/>
        </p:blipFill>
        <p:spPr bwMode="auto">
          <a:xfrm>
            <a:off x="1" y="3702846"/>
            <a:ext cx="1201002" cy="2427563"/>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http://gredossandiego.net/sendasdelriaza/wp-content/uploads/2011/10/Pastor.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53977" t="-975" r="10849" b="975"/>
          <a:stretch/>
        </p:blipFill>
        <p:spPr bwMode="auto">
          <a:xfrm>
            <a:off x="971600" y="3667779"/>
            <a:ext cx="1392072" cy="24787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230675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58000"/>
          </a:schemeClr>
        </a:solidFill>
        <a:effectLst/>
      </p:bgPr>
    </p:bg>
    <p:spTree>
      <p:nvGrpSpPr>
        <p:cNvPr id="1" name=""/>
        <p:cNvGrpSpPr/>
        <p:nvPr/>
      </p:nvGrpSpPr>
      <p:grpSpPr>
        <a:xfrm>
          <a:off x="0" y="0"/>
          <a:ext cx="0" cy="0"/>
          <a:chOff x="0" y="0"/>
          <a:chExt cx="0" cy="0"/>
        </a:xfrm>
      </p:grpSpPr>
      <p:sp>
        <p:nvSpPr>
          <p:cNvPr id="4" name="1 Título"/>
          <p:cNvSpPr txBox="1">
            <a:spLocks/>
          </p:cNvSpPr>
          <p:nvPr/>
        </p:nvSpPr>
        <p:spPr>
          <a:xfrm>
            <a:off x="468848" y="83671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dirty="0" smtClean="0">
                <a:latin typeface="Comic Sans MS" pitchFamily="66" charset="0"/>
              </a:rPr>
              <a:t>4. GESTIÓN DEL NEGOCIO</a:t>
            </a:r>
            <a:endParaRPr lang="es-ES" dirty="0">
              <a:latin typeface="Comic Sans MS" pitchFamily="66" charset="0"/>
            </a:endParaRPr>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44</a:t>
            </a:fld>
            <a:endParaRPr lang="es-ES"/>
          </a:p>
        </p:txBody>
      </p:sp>
      <p:pic>
        <p:nvPicPr>
          <p:cNvPr id="10242" name="Picture 2" descr="http://www.seoc.eu/site/images/stories/seoc/dsc0011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18087" y="2898262"/>
            <a:ext cx="3651018" cy="2738262"/>
          </a:xfrm>
          <a:prstGeom prst="rect">
            <a:avLst/>
          </a:prstGeom>
          <a:noFill/>
          <a:extLst>
            <a:ext uri="{909E8E84-426E-40DD-AFC4-6F175D3DCCD1}">
              <a14:hiddenFill xmlns:a14="http://schemas.microsoft.com/office/drawing/2010/main" xmlns="">
                <a:solidFill>
                  <a:srgbClr val="FFFFFF"/>
                </a:solidFill>
              </a14:hiddenFill>
            </a:ext>
          </a:extLst>
        </p:spPr>
      </p:pic>
      <p:pic>
        <p:nvPicPr>
          <p:cNvPr id="10244" name="Picture 4" descr="http://organismos.chubut.gov.ar/novedades_produccion/files/2012/06/suplem-telsen-m.jp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9463" r="19423" b="9589"/>
          <a:stretch/>
        </p:blipFill>
        <p:spPr bwMode="auto">
          <a:xfrm>
            <a:off x="6223378" y="2852936"/>
            <a:ext cx="2920622" cy="2783589"/>
          </a:xfrm>
          <a:prstGeom prst="rect">
            <a:avLst/>
          </a:prstGeom>
          <a:noFill/>
          <a:extLst>
            <a:ext uri="{909E8E84-426E-40DD-AFC4-6F175D3DCCD1}">
              <a14:hiddenFill xmlns:a14="http://schemas.microsoft.com/office/drawing/2010/main" xmlns="">
                <a:solidFill>
                  <a:srgbClr val="FFFFFF"/>
                </a:solidFill>
              </a14:hiddenFill>
            </a:ext>
          </a:extLst>
        </p:spPr>
      </p:pic>
      <p:pic>
        <p:nvPicPr>
          <p:cNvPr id="10246" name="Picture 6" descr="http://www.elpais.com.uy/files/article_main/uploads/2013/06/06/51b00184b7fe4.jpg"/>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17742" t="404" r="24829" b="-404"/>
          <a:stretch/>
        </p:blipFill>
        <p:spPr bwMode="auto">
          <a:xfrm>
            <a:off x="3928732" y="2898262"/>
            <a:ext cx="2439517" cy="2738263"/>
          </a:xfrm>
          <a:prstGeom prst="rect">
            <a:avLst/>
          </a:prstGeom>
          <a:noFill/>
          <a:extLst>
            <a:ext uri="{909E8E84-426E-40DD-AFC4-6F175D3DCCD1}">
              <a14:hiddenFill xmlns:a14="http://schemas.microsoft.com/office/drawing/2010/main" xmlns="">
                <a:solidFill>
                  <a:srgbClr val="FFFFFF"/>
                </a:solidFill>
              </a14:hiddenFill>
            </a:ext>
          </a:extLst>
        </p:spPr>
      </p:pic>
      <p:pic>
        <p:nvPicPr>
          <p:cNvPr id="10248" name="Picture 8" descr="http://farm7.static.flickr.com/6228/6217581128_21fea464bb_m.jpg"/>
          <p:cNvPicPr>
            <a:picLocks noChangeAspect="1" noChangeArrowheads="1"/>
          </p:cNvPicPr>
          <p:nvPr/>
        </p:nvPicPr>
        <p:blipFill rotWithShape="1">
          <a:blip r:embed="rId6">
            <a:extLst>
              <a:ext uri="{28A0092B-C50C-407E-A947-70E740481C1C}">
                <a14:useLocalDpi xmlns:a14="http://schemas.microsoft.com/office/drawing/2010/main" xmlns="" val="0"/>
              </a:ext>
            </a:extLst>
          </a:blip>
          <a:srcRect l="8061" t="9837" r="21492"/>
          <a:stretch/>
        </p:blipFill>
        <p:spPr bwMode="auto">
          <a:xfrm>
            <a:off x="0" y="2906033"/>
            <a:ext cx="2161669" cy="27304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165563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58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09184" y="798109"/>
            <a:ext cx="8229600" cy="1143000"/>
          </a:xfrm>
        </p:spPr>
        <p:txBody>
          <a:bodyPr>
            <a:normAutofit fontScale="90000"/>
          </a:bodyPr>
          <a:lstStyle/>
          <a:p>
            <a:r>
              <a:rPr lang="es-ES" dirty="0" smtClean="0">
                <a:latin typeface="Arial" pitchFamily="34" charset="0"/>
                <a:cs typeface="Arial" pitchFamily="34" charset="0"/>
              </a:rPr>
              <a:t/>
            </a:r>
            <a:br>
              <a:rPr lang="es-ES" dirty="0" smtClean="0">
                <a:latin typeface="Arial" pitchFamily="34" charset="0"/>
                <a:cs typeface="Arial" pitchFamily="34" charset="0"/>
              </a:rPr>
            </a:br>
            <a:endParaRPr lang="es-ES" dirty="0"/>
          </a:p>
        </p:txBody>
      </p:sp>
      <p:sp>
        <p:nvSpPr>
          <p:cNvPr id="3" name="2 Marcador de contenido"/>
          <p:cNvSpPr>
            <a:spLocks noGrp="1"/>
          </p:cNvSpPr>
          <p:nvPr>
            <p:ph idx="1"/>
          </p:nvPr>
        </p:nvSpPr>
        <p:spPr>
          <a:xfrm>
            <a:off x="539552" y="1206113"/>
            <a:ext cx="8229600" cy="1934855"/>
          </a:xfrm>
          <a:solidFill>
            <a:schemeClr val="accent1">
              <a:lumMod val="75000"/>
              <a:alpha val="71000"/>
            </a:schemeClr>
          </a:solidFill>
        </p:spPr>
        <p:txBody>
          <a:bodyPr>
            <a:normAutofit/>
          </a:bodyPr>
          <a:lstStyle/>
          <a:p>
            <a:pPr marL="0" indent="0">
              <a:buNone/>
            </a:pPr>
            <a:r>
              <a:rPr lang="es-ES" sz="3000" dirty="0" smtClean="0">
                <a:solidFill>
                  <a:schemeClr val="bg1"/>
                </a:solidFill>
                <a:latin typeface="Comic Sans MS" pitchFamily="66" charset="0"/>
                <a:cs typeface="Arial" pitchFamily="34" charset="0"/>
              </a:rPr>
              <a:t>4.1 Explotación </a:t>
            </a:r>
          </a:p>
          <a:p>
            <a:pPr marL="900113" lvl="2" indent="-273050">
              <a:buFont typeface="Wingdings" pitchFamily="2" charset="2"/>
              <a:buChar char="ü"/>
            </a:pPr>
            <a:r>
              <a:rPr lang="es-ES" sz="2200" dirty="0" smtClean="0">
                <a:latin typeface="Comic Sans MS" pitchFamily="66" charset="0"/>
                <a:cs typeface="Arial" pitchFamily="34" charset="0"/>
              </a:rPr>
              <a:t>Localización.</a:t>
            </a:r>
          </a:p>
          <a:p>
            <a:pPr marL="900113" lvl="2" indent="-273050">
              <a:buFont typeface="Wingdings" pitchFamily="2" charset="2"/>
              <a:buChar char="ü"/>
            </a:pPr>
            <a:r>
              <a:rPr lang="es-ES" sz="2200" dirty="0" smtClean="0">
                <a:latin typeface="Comic Sans MS" pitchFamily="66" charset="0"/>
                <a:cs typeface="Arial" pitchFamily="34" charset="0"/>
              </a:rPr>
              <a:t>Instalaciones.</a:t>
            </a:r>
          </a:p>
          <a:p>
            <a:pPr marL="900113" lvl="2" indent="-273050">
              <a:buFont typeface="Wingdings" pitchFamily="2" charset="2"/>
              <a:buChar char="ü"/>
            </a:pPr>
            <a:r>
              <a:rPr lang="es-ES" sz="2200" dirty="0" smtClean="0">
                <a:latin typeface="Comic Sans MS" pitchFamily="66" charset="0"/>
                <a:cs typeface="Arial" pitchFamily="34" charset="0"/>
              </a:rPr>
              <a:t>Aspectos económicos. </a:t>
            </a:r>
          </a:p>
          <a:p>
            <a:pPr marL="914400" lvl="2" indent="0">
              <a:buNone/>
            </a:pPr>
            <a:endParaRPr lang="es-ES" sz="1500" dirty="0" smtClean="0">
              <a:latin typeface="Arial" pitchFamily="34" charset="0"/>
              <a:cs typeface="Arial" pitchFamily="34" charset="0"/>
            </a:endParaRPr>
          </a:p>
          <a:p>
            <a:pPr marL="457200" lvl="1" indent="0">
              <a:buNone/>
            </a:pPr>
            <a:endParaRPr lang="es-ES" dirty="0" smtClean="0">
              <a:latin typeface="Arial" pitchFamily="34" charset="0"/>
              <a:cs typeface="Arial" pitchFamily="34" charset="0"/>
            </a:endParaRPr>
          </a:p>
        </p:txBody>
      </p:sp>
      <p:sp>
        <p:nvSpPr>
          <p:cNvPr id="4" name="3 Marcador de número de diapositiva"/>
          <p:cNvSpPr>
            <a:spLocks noGrp="1"/>
          </p:cNvSpPr>
          <p:nvPr>
            <p:ph type="sldNum" sz="quarter" idx="12"/>
          </p:nvPr>
        </p:nvSpPr>
        <p:spPr/>
        <p:txBody>
          <a:bodyPr/>
          <a:lstStyle/>
          <a:p>
            <a:fld id="{7CE80CD3-30BC-4483-9D44-C7BBE6F797AC}" type="slidenum">
              <a:rPr lang="es-ES" smtClean="0"/>
              <a:pPr/>
              <a:t>45</a:t>
            </a:fld>
            <a:endParaRPr lang="es-ES"/>
          </a:p>
        </p:txBody>
      </p:sp>
      <p:sp>
        <p:nvSpPr>
          <p:cNvPr id="6" name="5 CuadroTexto"/>
          <p:cNvSpPr txBox="1"/>
          <p:nvPr/>
        </p:nvSpPr>
        <p:spPr>
          <a:xfrm>
            <a:off x="539552" y="3501008"/>
            <a:ext cx="8208912" cy="784830"/>
          </a:xfrm>
          <a:prstGeom prst="rect">
            <a:avLst/>
          </a:prstGeom>
          <a:solidFill>
            <a:schemeClr val="accent1">
              <a:lumMod val="75000"/>
              <a:alpha val="80000"/>
            </a:schemeClr>
          </a:solidFill>
        </p:spPr>
        <p:txBody>
          <a:bodyPr wrap="square" rtlCol="0">
            <a:spAutoFit/>
          </a:bodyPr>
          <a:lstStyle/>
          <a:p>
            <a:r>
              <a:rPr lang="es-ES" sz="3000" dirty="0">
                <a:solidFill>
                  <a:schemeClr val="bg1"/>
                </a:solidFill>
                <a:latin typeface="Comic Sans MS" pitchFamily="66" charset="0"/>
                <a:cs typeface="Arial" pitchFamily="34" charset="0"/>
              </a:rPr>
              <a:t>4.2 Aspectos Económicos </a:t>
            </a:r>
          </a:p>
          <a:p>
            <a:endParaRPr lang="es-ES" sz="1500" dirty="0">
              <a:latin typeface="Arial" pitchFamily="34" charset="0"/>
              <a:cs typeface="Arial" pitchFamily="34" charset="0"/>
            </a:endParaRPr>
          </a:p>
        </p:txBody>
      </p:sp>
      <p:sp>
        <p:nvSpPr>
          <p:cNvPr id="7" name="6 CuadroTexto"/>
          <p:cNvSpPr txBox="1"/>
          <p:nvPr/>
        </p:nvSpPr>
        <p:spPr>
          <a:xfrm>
            <a:off x="554763" y="4653136"/>
            <a:ext cx="8178490" cy="1600438"/>
          </a:xfrm>
          <a:prstGeom prst="rect">
            <a:avLst/>
          </a:prstGeom>
          <a:solidFill>
            <a:schemeClr val="accent1">
              <a:lumMod val="75000"/>
              <a:alpha val="80000"/>
            </a:schemeClr>
          </a:solidFill>
        </p:spPr>
        <p:txBody>
          <a:bodyPr wrap="square" rtlCol="0">
            <a:spAutoFit/>
          </a:bodyPr>
          <a:lstStyle/>
          <a:p>
            <a:r>
              <a:rPr lang="es-ES" sz="3000" dirty="0">
                <a:solidFill>
                  <a:schemeClr val="bg1"/>
                </a:solidFill>
                <a:latin typeface="Comic Sans MS" pitchFamily="66" charset="0"/>
                <a:cs typeface="Arial" pitchFamily="34" charset="0"/>
              </a:rPr>
              <a:t>4.3 Identificación y Trazabilidad</a:t>
            </a:r>
          </a:p>
          <a:p>
            <a:pPr marL="900113" lvl="2" indent="-273050">
              <a:buFont typeface="Wingdings" pitchFamily="2" charset="2"/>
              <a:buChar char="ü"/>
            </a:pPr>
            <a:r>
              <a:rPr lang="es-ES" sz="2200" dirty="0">
                <a:latin typeface="Comic Sans MS" pitchFamily="66" charset="0"/>
                <a:cs typeface="Arial" pitchFamily="34" charset="0"/>
              </a:rPr>
              <a:t>Medios de Identificación.</a:t>
            </a:r>
          </a:p>
          <a:p>
            <a:pPr marL="900113" lvl="2" indent="-273050">
              <a:buFont typeface="Wingdings" pitchFamily="2" charset="2"/>
              <a:buChar char="ü"/>
            </a:pPr>
            <a:r>
              <a:rPr lang="es-ES" sz="2200" dirty="0">
                <a:latin typeface="Comic Sans MS" pitchFamily="66" charset="0"/>
                <a:cs typeface="Arial" pitchFamily="34" charset="0"/>
              </a:rPr>
              <a:t>Base de datos.</a:t>
            </a:r>
          </a:p>
          <a:p>
            <a:pPr marL="900113" lvl="2" indent="-273050">
              <a:buFont typeface="Wingdings" pitchFamily="2" charset="2"/>
              <a:buChar char="ü"/>
            </a:pPr>
            <a:r>
              <a:rPr lang="es-ES" sz="2200" dirty="0">
                <a:latin typeface="Comic Sans MS" pitchFamily="66" charset="0"/>
                <a:cs typeface="Arial" pitchFamily="34" charset="0"/>
              </a:rPr>
              <a:t>Documentos de movimiento</a:t>
            </a:r>
            <a:r>
              <a:rPr lang="es-ES" sz="2400" dirty="0">
                <a:latin typeface="Comic Sans MS" pitchFamily="66" charset="0"/>
                <a:cs typeface="Arial" pitchFamily="34" charset="0"/>
              </a:rPr>
              <a:t>. </a:t>
            </a:r>
          </a:p>
        </p:txBody>
      </p:sp>
      <p:sp>
        <p:nvSpPr>
          <p:cNvPr id="8" name="1 Título"/>
          <p:cNvSpPr txBox="1">
            <a:spLocks/>
          </p:cNvSpPr>
          <p:nvPr/>
        </p:nvSpPr>
        <p:spPr>
          <a:xfrm>
            <a:off x="395536" y="44749"/>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7629525" algn="l"/>
              </a:tabLst>
            </a:pPr>
            <a:r>
              <a:rPr lang="es-ES" sz="2400" dirty="0" smtClean="0">
                <a:solidFill>
                  <a:schemeClr val="tx2"/>
                </a:solidFill>
                <a:latin typeface="Comic Sans MS" pitchFamily="66" charset="0"/>
              </a:rPr>
              <a:t>                                                       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29684123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58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09184" y="798109"/>
            <a:ext cx="8229600" cy="1143000"/>
          </a:xfrm>
        </p:spPr>
        <p:txBody>
          <a:bodyPr>
            <a:normAutofit fontScale="90000"/>
          </a:bodyPr>
          <a:lstStyle/>
          <a:p>
            <a:r>
              <a:rPr lang="es-ES" dirty="0" smtClean="0">
                <a:latin typeface="Arial" pitchFamily="34" charset="0"/>
                <a:cs typeface="Arial" pitchFamily="34" charset="0"/>
              </a:rPr>
              <a:t/>
            </a:r>
            <a:br>
              <a:rPr lang="es-ES" dirty="0" smtClean="0">
                <a:latin typeface="Arial" pitchFamily="34" charset="0"/>
                <a:cs typeface="Arial" pitchFamily="34" charset="0"/>
              </a:rPr>
            </a:br>
            <a:endParaRPr lang="es-ES" dirty="0"/>
          </a:p>
        </p:txBody>
      </p:sp>
      <p:sp>
        <p:nvSpPr>
          <p:cNvPr id="3" name="2 Marcador de contenido"/>
          <p:cNvSpPr>
            <a:spLocks noGrp="1"/>
          </p:cNvSpPr>
          <p:nvPr>
            <p:ph idx="1"/>
          </p:nvPr>
        </p:nvSpPr>
        <p:spPr>
          <a:xfrm>
            <a:off x="423081" y="1052736"/>
            <a:ext cx="8229600" cy="2592288"/>
          </a:xfrm>
          <a:solidFill>
            <a:schemeClr val="accent1">
              <a:lumMod val="75000"/>
              <a:alpha val="80000"/>
            </a:schemeClr>
          </a:solidFill>
        </p:spPr>
        <p:txBody>
          <a:bodyPr>
            <a:normAutofit/>
          </a:bodyPr>
          <a:lstStyle/>
          <a:p>
            <a:pPr marL="0" indent="0">
              <a:buNone/>
            </a:pPr>
            <a:r>
              <a:rPr lang="es-ES" sz="3000" dirty="0" smtClean="0">
                <a:solidFill>
                  <a:schemeClr val="bg1"/>
                </a:solidFill>
                <a:latin typeface="Comic Sans MS" pitchFamily="66" charset="0"/>
                <a:cs typeface="Arial" pitchFamily="34" charset="0"/>
              </a:rPr>
              <a:t>4.4 Aspectos Sanitarios </a:t>
            </a:r>
          </a:p>
          <a:p>
            <a:pPr marL="982663" lvl="2" indent="-258763">
              <a:buFont typeface="Wingdings" pitchFamily="2" charset="2"/>
              <a:buChar char="ü"/>
            </a:pPr>
            <a:r>
              <a:rPr lang="es-ES" sz="2200" dirty="0" smtClean="0">
                <a:latin typeface="Comic Sans MS" pitchFamily="66" charset="0"/>
                <a:cs typeface="Arial" pitchFamily="34" charset="0"/>
              </a:rPr>
              <a:t>Programa sanitario L+DDD.</a:t>
            </a:r>
          </a:p>
          <a:p>
            <a:pPr marL="982663" lvl="2" indent="-258763">
              <a:buFont typeface="Wingdings" pitchFamily="2" charset="2"/>
              <a:buChar char="ü"/>
            </a:pPr>
            <a:r>
              <a:rPr lang="es-ES" sz="2200" dirty="0" smtClean="0">
                <a:latin typeface="Comic Sans MS" pitchFamily="66" charset="0"/>
                <a:cs typeface="Arial" pitchFamily="34" charset="0"/>
              </a:rPr>
              <a:t>Programa Nacional lucha y prevención.</a:t>
            </a:r>
          </a:p>
          <a:p>
            <a:pPr marL="982663" lvl="2" indent="-258763">
              <a:buFont typeface="Wingdings" pitchFamily="2" charset="2"/>
              <a:buChar char="ü"/>
            </a:pPr>
            <a:r>
              <a:rPr lang="es-ES" sz="2200" dirty="0" smtClean="0">
                <a:latin typeface="Comic Sans MS" pitchFamily="66" charset="0"/>
                <a:cs typeface="Arial" pitchFamily="34" charset="0"/>
              </a:rPr>
              <a:t>Programa Control sanitario y erradicación.</a:t>
            </a:r>
          </a:p>
          <a:p>
            <a:pPr marL="982663" lvl="2" indent="-258763">
              <a:buFont typeface="Wingdings" pitchFamily="2" charset="2"/>
              <a:buChar char="ü"/>
            </a:pPr>
            <a:r>
              <a:rPr lang="es-ES" sz="2200" dirty="0" smtClean="0">
                <a:latin typeface="Comic Sans MS" pitchFamily="66" charset="0"/>
                <a:cs typeface="Arial" pitchFamily="34" charset="0"/>
              </a:rPr>
              <a:t>Certificado sanitario.</a:t>
            </a:r>
          </a:p>
          <a:p>
            <a:pPr marL="982663" lvl="2" indent="-258763">
              <a:buFont typeface="Wingdings" pitchFamily="2" charset="2"/>
              <a:buChar char="ü"/>
            </a:pPr>
            <a:r>
              <a:rPr lang="es-ES" sz="2200" dirty="0" smtClean="0">
                <a:latin typeface="Comic Sans MS" pitchFamily="66" charset="0"/>
                <a:cs typeface="Arial" pitchFamily="34" charset="0"/>
              </a:rPr>
              <a:t>Reproducción. </a:t>
            </a:r>
          </a:p>
          <a:p>
            <a:pPr marL="914400" lvl="2" indent="0">
              <a:buNone/>
            </a:pPr>
            <a:endParaRPr lang="es-ES" dirty="0" smtClean="0">
              <a:latin typeface="Arial" pitchFamily="34" charset="0"/>
              <a:cs typeface="Arial" pitchFamily="34" charset="0"/>
            </a:endParaRPr>
          </a:p>
          <a:p>
            <a:pPr lvl="1"/>
            <a:endParaRPr lang="es-ES" dirty="0" smtClean="0">
              <a:latin typeface="Arial" pitchFamily="34" charset="0"/>
              <a:cs typeface="Arial" pitchFamily="34" charset="0"/>
            </a:endParaRPr>
          </a:p>
        </p:txBody>
      </p:sp>
      <p:sp>
        <p:nvSpPr>
          <p:cNvPr id="4" name="3 Marcador de número de diapositiva"/>
          <p:cNvSpPr>
            <a:spLocks noGrp="1"/>
          </p:cNvSpPr>
          <p:nvPr>
            <p:ph type="sldNum" sz="quarter" idx="12"/>
          </p:nvPr>
        </p:nvSpPr>
        <p:spPr/>
        <p:txBody>
          <a:bodyPr/>
          <a:lstStyle/>
          <a:p>
            <a:fld id="{7CE80CD3-30BC-4483-9D44-C7BBE6F797AC}" type="slidenum">
              <a:rPr lang="es-ES" smtClean="0"/>
              <a:pPr/>
              <a:t>46</a:t>
            </a:fld>
            <a:endParaRPr lang="es-ES"/>
          </a:p>
        </p:txBody>
      </p:sp>
      <p:sp>
        <p:nvSpPr>
          <p:cNvPr id="5" name="4 CuadroTexto"/>
          <p:cNvSpPr txBox="1"/>
          <p:nvPr/>
        </p:nvSpPr>
        <p:spPr>
          <a:xfrm>
            <a:off x="410488" y="3861048"/>
            <a:ext cx="8265968" cy="553998"/>
          </a:xfrm>
          <a:prstGeom prst="rect">
            <a:avLst/>
          </a:prstGeom>
          <a:solidFill>
            <a:schemeClr val="accent1">
              <a:lumMod val="75000"/>
              <a:alpha val="80000"/>
            </a:schemeClr>
          </a:solidFill>
        </p:spPr>
        <p:txBody>
          <a:bodyPr wrap="square" rtlCol="0">
            <a:spAutoFit/>
          </a:bodyPr>
          <a:lstStyle/>
          <a:p>
            <a:r>
              <a:rPr lang="es-ES" sz="3000" dirty="0">
                <a:solidFill>
                  <a:schemeClr val="bg1"/>
                </a:solidFill>
                <a:latin typeface="Comic Sans MS" pitchFamily="66" charset="0"/>
                <a:cs typeface="Arial" pitchFamily="34" charset="0"/>
              </a:rPr>
              <a:t>4.5 Bienestar </a:t>
            </a:r>
            <a:r>
              <a:rPr lang="es-ES" sz="3000" dirty="0" smtClean="0">
                <a:solidFill>
                  <a:schemeClr val="bg1"/>
                </a:solidFill>
                <a:latin typeface="Comic Sans MS" pitchFamily="66" charset="0"/>
                <a:cs typeface="Arial" pitchFamily="34" charset="0"/>
              </a:rPr>
              <a:t>Animal </a:t>
            </a:r>
            <a:endParaRPr lang="es-ES" sz="3000" dirty="0">
              <a:solidFill>
                <a:schemeClr val="bg1"/>
              </a:solidFill>
              <a:latin typeface="Comic Sans MS" pitchFamily="66" charset="0"/>
              <a:cs typeface="Arial" pitchFamily="34" charset="0"/>
            </a:endParaRPr>
          </a:p>
        </p:txBody>
      </p:sp>
      <p:sp>
        <p:nvSpPr>
          <p:cNvPr id="6" name="5 CuadroTexto"/>
          <p:cNvSpPr txBox="1"/>
          <p:nvPr/>
        </p:nvSpPr>
        <p:spPr>
          <a:xfrm>
            <a:off x="395536" y="4581128"/>
            <a:ext cx="8250105" cy="2139047"/>
          </a:xfrm>
          <a:prstGeom prst="rect">
            <a:avLst/>
          </a:prstGeom>
          <a:solidFill>
            <a:schemeClr val="accent1">
              <a:lumMod val="75000"/>
              <a:alpha val="80000"/>
            </a:schemeClr>
          </a:solidFill>
        </p:spPr>
        <p:txBody>
          <a:bodyPr wrap="square" rtlCol="0">
            <a:spAutoFit/>
          </a:bodyPr>
          <a:lstStyle/>
          <a:p>
            <a:r>
              <a:rPr lang="es-ES" sz="3000" dirty="0">
                <a:solidFill>
                  <a:schemeClr val="bg1"/>
                </a:solidFill>
                <a:latin typeface="Comic Sans MS" pitchFamily="66" charset="0"/>
                <a:cs typeface="Arial" pitchFamily="34" charset="0"/>
              </a:rPr>
              <a:t>4.6 Aspectos Medioambientales </a:t>
            </a:r>
          </a:p>
          <a:p>
            <a:pPr marL="982663" lvl="2" indent="-258763">
              <a:spcBef>
                <a:spcPts val="600"/>
              </a:spcBef>
              <a:buFont typeface="Wingdings" pitchFamily="2" charset="2"/>
              <a:buChar char="ü"/>
            </a:pPr>
            <a:r>
              <a:rPr lang="es-ES" sz="2200" dirty="0">
                <a:latin typeface="Comic Sans MS" pitchFamily="66" charset="0"/>
                <a:cs typeface="Arial" pitchFamily="34" charset="0"/>
              </a:rPr>
              <a:t>Registro como pequeño productor de residuos tóxicos y peligrosos.</a:t>
            </a:r>
          </a:p>
          <a:p>
            <a:pPr marL="982663" lvl="2" indent="-258763">
              <a:spcBef>
                <a:spcPts val="600"/>
              </a:spcBef>
              <a:buFont typeface="Wingdings" pitchFamily="2" charset="2"/>
              <a:buChar char="ü"/>
            </a:pPr>
            <a:r>
              <a:rPr lang="es-ES" sz="2200" dirty="0">
                <a:latin typeface="Comic Sans MS" pitchFamily="66" charset="0"/>
                <a:cs typeface="Arial" pitchFamily="34" charset="0"/>
              </a:rPr>
              <a:t>Plan de gestión de residuos ganaderos (zoosanitarios).</a:t>
            </a:r>
          </a:p>
          <a:p>
            <a:pPr marL="982663" lvl="2" indent="-258763">
              <a:spcBef>
                <a:spcPts val="600"/>
              </a:spcBef>
              <a:buFont typeface="Wingdings" pitchFamily="2" charset="2"/>
              <a:buChar char="ü"/>
            </a:pPr>
            <a:r>
              <a:rPr lang="es-ES" sz="2200" dirty="0">
                <a:latin typeface="Comic Sans MS" pitchFamily="66" charset="0"/>
                <a:cs typeface="Arial" pitchFamily="34" charset="0"/>
              </a:rPr>
              <a:t>Valorización estiércoles como fertilizante orgánico. </a:t>
            </a:r>
          </a:p>
        </p:txBody>
      </p:sp>
      <p:sp>
        <p:nvSpPr>
          <p:cNvPr id="7" name="1 Título"/>
          <p:cNvSpPr txBox="1">
            <a:spLocks/>
          </p:cNvSpPr>
          <p:nvPr/>
        </p:nvSpPr>
        <p:spPr>
          <a:xfrm>
            <a:off x="395536" y="44749"/>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7629525" algn="l"/>
              </a:tabLst>
            </a:pPr>
            <a:r>
              <a:rPr lang="es-ES" sz="2400" dirty="0" smtClean="0">
                <a:solidFill>
                  <a:schemeClr val="tx2"/>
                </a:solidFill>
                <a:latin typeface="Comic Sans MS" pitchFamily="66" charset="0"/>
              </a:rPr>
              <a:t>                                                       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5452676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58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1052736"/>
            <a:ext cx="8229600" cy="5184576"/>
          </a:xfrm>
          <a:noFill/>
        </p:spPr>
        <p:txBody>
          <a:bodyPr>
            <a:normAutofit fontScale="25000" lnSpcReduction="20000"/>
          </a:bodyPr>
          <a:lstStyle/>
          <a:p>
            <a:pPr marL="0" indent="0" algn="just">
              <a:lnSpc>
                <a:spcPct val="170000"/>
              </a:lnSpc>
              <a:buNone/>
            </a:pPr>
            <a:r>
              <a:rPr lang="es-ES" sz="6400" dirty="0" smtClean="0">
                <a:latin typeface="Comic Sans MS" pitchFamily="66" charset="0"/>
              </a:rPr>
              <a:t>Cuando hablamos de manejo en la explotación nos referimos a toda la serie de actividades que la mano de obra disponible despliega en la explotación con los medios estructurales, económicos y técnicos de que dispone. El fin es sacar un producto al mercado con las debidas garantías de calidad y seguridad y cuyo proceso de producción sea rentable y no agote los recursos en sí mismo; es decir, sea </a:t>
            </a:r>
            <a:r>
              <a:rPr lang="es-ES" sz="6400" dirty="0" smtClean="0">
                <a:solidFill>
                  <a:schemeClr val="accent3"/>
                </a:solidFill>
                <a:effectLst>
                  <a:outerShdw blurRad="38100" dist="38100" dir="2700000" algn="tl">
                    <a:srgbClr val="000000">
                      <a:alpha val="43137"/>
                    </a:srgbClr>
                  </a:outerShdw>
                </a:effectLst>
                <a:latin typeface="Comic Sans MS" pitchFamily="66" charset="0"/>
              </a:rPr>
              <a:t>SOSTENIBLE.</a:t>
            </a:r>
            <a:endParaRPr lang="es-ES" sz="6400" dirty="0" smtClean="0">
              <a:solidFill>
                <a:schemeClr val="accent3"/>
              </a:solidFill>
              <a:latin typeface="Comic Sans MS" pitchFamily="66" charset="0"/>
            </a:endParaRPr>
          </a:p>
          <a:p>
            <a:pPr marL="0" indent="0" algn="just">
              <a:buNone/>
            </a:pPr>
            <a:endParaRPr lang="es-ES" sz="6400" u="sng" dirty="0" smtClean="0">
              <a:latin typeface="Comic Sans MS" pitchFamily="66" charset="0"/>
            </a:endParaRPr>
          </a:p>
          <a:p>
            <a:pPr marL="0" indent="0" algn="just">
              <a:buNone/>
            </a:pPr>
            <a:r>
              <a:rPr lang="es-ES" sz="7200" dirty="0" smtClean="0">
                <a:solidFill>
                  <a:schemeClr val="bg1"/>
                </a:solidFill>
                <a:latin typeface="Comic Sans MS" pitchFamily="66" charset="0"/>
              </a:rPr>
              <a:t>CONDICIONES MÍNIMAS DE LAS EXPLOTACIONES GANADERAS: </a:t>
            </a:r>
          </a:p>
          <a:p>
            <a:pPr marL="0" indent="0" algn="just">
              <a:buNone/>
            </a:pPr>
            <a:endParaRPr lang="es-ES" sz="6400" dirty="0" smtClean="0">
              <a:latin typeface="Comic Sans MS" pitchFamily="66" charset="0"/>
            </a:endParaRPr>
          </a:p>
          <a:p>
            <a:pPr marL="0" indent="0" algn="just">
              <a:lnSpc>
                <a:spcPct val="170000"/>
              </a:lnSpc>
              <a:buNone/>
            </a:pPr>
            <a:r>
              <a:rPr lang="es-ES" sz="5600" dirty="0" smtClean="0">
                <a:latin typeface="Comic Sans MS" pitchFamily="66" charset="0"/>
              </a:rPr>
              <a:t>4.1 EXPLOTACIÓN - Localización</a:t>
            </a:r>
          </a:p>
          <a:p>
            <a:pPr marL="0" indent="0" algn="just">
              <a:lnSpc>
                <a:spcPct val="170000"/>
              </a:lnSpc>
              <a:buNone/>
            </a:pPr>
            <a:r>
              <a:rPr lang="es-ES" sz="5600" dirty="0" smtClean="0">
                <a:latin typeface="Comic Sans MS" pitchFamily="66" charset="0"/>
              </a:rPr>
              <a:t>4.2 ASPECTOS ECONÓMICOS</a:t>
            </a:r>
          </a:p>
          <a:p>
            <a:pPr marL="0" indent="0" algn="just">
              <a:lnSpc>
                <a:spcPct val="170000"/>
              </a:lnSpc>
              <a:buNone/>
            </a:pPr>
            <a:r>
              <a:rPr lang="es-ES" sz="5600" dirty="0" smtClean="0">
                <a:latin typeface="Comic Sans MS" pitchFamily="66" charset="0"/>
              </a:rPr>
              <a:t>4.3 IDENTIFICACIÓN Y TRAZABILIDAD</a:t>
            </a:r>
          </a:p>
          <a:p>
            <a:pPr marL="0" indent="0" algn="just">
              <a:lnSpc>
                <a:spcPct val="170000"/>
              </a:lnSpc>
              <a:buNone/>
            </a:pPr>
            <a:r>
              <a:rPr lang="es-ES" sz="5600" dirty="0" smtClean="0">
                <a:latin typeface="Comic Sans MS" pitchFamily="66" charset="0"/>
              </a:rPr>
              <a:t>4.4 ASPECTOS SANITARIOS</a:t>
            </a:r>
          </a:p>
          <a:p>
            <a:pPr marL="0" indent="0" algn="just">
              <a:lnSpc>
                <a:spcPct val="170000"/>
              </a:lnSpc>
              <a:buNone/>
            </a:pPr>
            <a:r>
              <a:rPr lang="es-ES" sz="5600" dirty="0" smtClean="0">
                <a:latin typeface="Comic Sans MS" pitchFamily="66" charset="0"/>
              </a:rPr>
              <a:t>4.5 BIENESTAR ANIMAL</a:t>
            </a:r>
          </a:p>
          <a:p>
            <a:pPr marL="0" indent="0" algn="just">
              <a:lnSpc>
                <a:spcPct val="170000"/>
              </a:lnSpc>
              <a:buNone/>
            </a:pPr>
            <a:r>
              <a:rPr lang="es-ES" sz="5600" dirty="0" smtClean="0">
                <a:latin typeface="Comic Sans MS" pitchFamily="66" charset="0"/>
              </a:rPr>
              <a:t>4.6 ASPECTOS MEDIOAMBIENTALES</a:t>
            </a:r>
          </a:p>
          <a:p>
            <a:pPr marL="0" indent="0">
              <a:buNone/>
            </a:pPr>
            <a:endParaRPr lang="es-ES" dirty="0"/>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47</a:t>
            </a:fld>
            <a:endParaRPr lang="es-ES"/>
          </a:p>
        </p:txBody>
      </p:sp>
      <p:sp>
        <p:nvSpPr>
          <p:cNvPr id="4" name="1 Título"/>
          <p:cNvSpPr txBox="1">
            <a:spLocks/>
          </p:cNvSpPr>
          <p:nvPr/>
        </p:nvSpPr>
        <p:spPr>
          <a:xfrm>
            <a:off x="395536" y="44749"/>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7629525" algn="l"/>
              </a:tabLst>
            </a:pPr>
            <a:r>
              <a:rPr lang="es-ES" sz="2400" dirty="0" smtClean="0">
                <a:solidFill>
                  <a:schemeClr val="tx2"/>
                </a:solidFill>
                <a:latin typeface="Comic Sans MS" pitchFamily="66" charset="0"/>
              </a:rPr>
              <a:t>                                                       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21650935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4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08720"/>
            <a:ext cx="8363272" cy="2448272"/>
          </a:xfrm>
        </p:spPr>
        <p:txBody>
          <a:bodyPr>
            <a:normAutofit/>
          </a:bodyPr>
          <a:lstStyle/>
          <a:p>
            <a:pPr marL="0" indent="0">
              <a:buNone/>
            </a:pPr>
            <a:endParaRPr lang="es-ES" sz="2100" dirty="0">
              <a:latin typeface="Comic Sans MS" pitchFamily="66" charset="0"/>
            </a:endParaRPr>
          </a:p>
          <a:p>
            <a:pPr marL="0" indent="0">
              <a:buNone/>
            </a:pPr>
            <a:r>
              <a:rPr lang="es-ES" sz="2000" u="sng" dirty="0">
                <a:solidFill>
                  <a:schemeClr val="accent1">
                    <a:lumMod val="75000"/>
                  </a:schemeClr>
                </a:solidFill>
                <a:latin typeface="Comic Sans MS" pitchFamily="66" charset="0"/>
              </a:rPr>
              <a:t>Distancia a N</a:t>
            </a:r>
            <a:r>
              <a:rPr lang="es-ES" sz="2000" u="sng" dirty="0" smtClean="0">
                <a:solidFill>
                  <a:schemeClr val="accent1">
                    <a:lumMod val="75000"/>
                  </a:schemeClr>
                </a:solidFill>
                <a:latin typeface="Comic Sans MS" pitchFamily="66" charset="0"/>
              </a:rPr>
              <a:t>úcleo </a:t>
            </a:r>
            <a:r>
              <a:rPr lang="es-ES" sz="2000" u="sng" dirty="0">
                <a:solidFill>
                  <a:schemeClr val="accent1">
                    <a:lumMod val="75000"/>
                  </a:schemeClr>
                </a:solidFill>
                <a:latin typeface="Comic Sans MS" pitchFamily="66" charset="0"/>
              </a:rPr>
              <a:t>U</a:t>
            </a:r>
            <a:r>
              <a:rPr lang="es-ES" sz="2000" u="sng" dirty="0" smtClean="0">
                <a:solidFill>
                  <a:schemeClr val="accent1">
                    <a:lumMod val="75000"/>
                  </a:schemeClr>
                </a:solidFill>
                <a:latin typeface="Comic Sans MS" pitchFamily="66" charset="0"/>
              </a:rPr>
              <a:t>rbano</a:t>
            </a:r>
          </a:p>
          <a:p>
            <a:pPr marL="0" indent="0" algn="just">
              <a:buNone/>
            </a:pPr>
            <a:endParaRPr lang="es-ES" sz="1500" dirty="0">
              <a:latin typeface="Comic Sans MS" pitchFamily="66" charset="0"/>
            </a:endParaRPr>
          </a:p>
          <a:p>
            <a:pPr marL="0" indent="0" algn="just">
              <a:buNone/>
            </a:pPr>
            <a:r>
              <a:rPr lang="es-ES" sz="1600" dirty="0">
                <a:latin typeface="Comic Sans MS" pitchFamily="66" charset="0"/>
              </a:rPr>
              <a:t>En defecto de normas específicas del planeamiento urbanístico o territorial, las instalaciones ganaderas deberán guardar las distancias mínimas respecto a los núcleos de población, que se recogen en el Anexo VI del Decreto 94/2009, de 26 de Mayo, por el que se aprueba la revisión de las Directrices sectoriales sobre actividades e instalaciones ganaderas del Gobierno de Aragón. </a:t>
            </a:r>
            <a:endParaRPr lang="es-ES" sz="1600" dirty="0" smtClean="0">
              <a:latin typeface="Comic Sans MS" pitchFamily="66" charset="0"/>
            </a:endParaRPr>
          </a:p>
          <a:p>
            <a:pPr marL="0" indent="0" algn="just">
              <a:buNone/>
            </a:pPr>
            <a:endParaRPr lang="es-ES" sz="1600" dirty="0">
              <a:latin typeface="Comic Sans MS" pitchFamily="66" charset="0"/>
            </a:endParaRPr>
          </a:p>
          <a:p>
            <a:pPr marL="0" indent="0">
              <a:buNone/>
            </a:pPr>
            <a:endParaRPr lang="es-ES" dirty="0"/>
          </a:p>
        </p:txBody>
      </p:sp>
      <p:sp>
        <p:nvSpPr>
          <p:cNvPr id="2" name="1 CuadroTexto"/>
          <p:cNvSpPr txBox="1"/>
          <p:nvPr/>
        </p:nvSpPr>
        <p:spPr>
          <a:xfrm>
            <a:off x="1691680" y="6141189"/>
            <a:ext cx="7920880" cy="261610"/>
          </a:xfrm>
          <a:prstGeom prst="rect">
            <a:avLst/>
          </a:prstGeom>
          <a:noFill/>
        </p:spPr>
        <p:txBody>
          <a:bodyPr wrap="square" rtlCol="0">
            <a:spAutoFit/>
          </a:bodyPr>
          <a:lstStyle/>
          <a:p>
            <a:pPr algn="just"/>
            <a:r>
              <a:rPr lang="es-ES" sz="1100" dirty="0" smtClean="0">
                <a:latin typeface="Comic Sans MS" pitchFamily="66" charset="0"/>
              </a:rPr>
              <a:t>Distancia en metros</a:t>
            </a:r>
            <a:endParaRPr lang="es-ES" sz="1100" dirty="0">
              <a:latin typeface="Comic Sans MS" pitchFamily="66" charset="0"/>
            </a:endParaRPr>
          </a:p>
        </p:txBody>
      </p:sp>
      <p:pic>
        <p:nvPicPr>
          <p:cNvPr id="7" name="6 Imagen" descr="C:\Documents and Settings\usuario\Escritorio\Manual de procesos ganaderia\IMÁGENES\Dist.mín.núcleos población.jpg"/>
          <p:cNvPicPr/>
          <p:nvPr/>
        </p:nvPicPr>
        <p:blipFill>
          <a:blip r:embed="rId2">
            <a:extLst>
              <a:ext uri="{28A0092B-C50C-407E-A947-70E740481C1C}">
                <a14:useLocalDpi xmlns:a14="http://schemas.microsoft.com/office/drawing/2010/main" xmlns="" val="0"/>
              </a:ext>
            </a:extLst>
          </a:blip>
          <a:srcRect/>
          <a:stretch>
            <a:fillRect/>
          </a:stretch>
        </p:blipFill>
        <p:spPr bwMode="auto">
          <a:xfrm>
            <a:off x="1691680" y="3356992"/>
            <a:ext cx="5688632" cy="2664296"/>
          </a:xfrm>
          <a:prstGeom prst="rect">
            <a:avLst/>
          </a:prstGeom>
          <a:noFill/>
          <a:ln w="28575">
            <a:solidFill>
              <a:schemeClr val="tx1"/>
            </a:solidFill>
          </a:ln>
        </p:spPr>
      </p:pic>
      <p:sp>
        <p:nvSpPr>
          <p:cNvPr id="5" name="4 Marcador de número de diapositiva"/>
          <p:cNvSpPr>
            <a:spLocks noGrp="1"/>
          </p:cNvSpPr>
          <p:nvPr>
            <p:ph type="sldNum" sz="quarter" idx="12"/>
          </p:nvPr>
        </p:nvSpPr>
        <p:spPr/>
        <p:txBody>
          <a:bodyPr/>
          <a:lstStyle/>
          <a:p>
            <a:fld id="{7CE80CD3-30BC-4483-9D44-C7BBE6F797AC}" type="slidenum">
              <a:rPr lang="es-ES" smtClean="0"/>
              <a:pPr/>
              <a:t>48</a:t>
            </a:fld>
            <a:endParaRPr lang="es-ES"/>
          </a:p>
        </p:txBody>
      </p:sp>
      <p:sp>
        <p:nvSpPr>
          <p:cNvPr id="8" name="1 Título"/>
          <p:cNvSpPr txBox="1">
            <a:spLocks/>
          </p:cNvSpPr>
          <p:nvPr/>
        </p:nvSpPr>
        <p:spPr>
          <a:xfrm>
            <a:off x="1" y="72438"/>
            <a:ext cx="8748463" cy="1143000"/>
          </a:xfrm>
          <a:prstGeom prst="rect">
            <a:avLst/>
          </a:prstGeom>
          <a:no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200" dirty="0" smtClean="0">
                <a:solidFill>
                  <a:schemeClr val="accent3">
                    <a:lumMod val="50000"/>
                  </a:schemeClr>
                </a:solidFill>
                <a:latin typeface="Comic Sans MS" pitchFamily="66" charset="0"/>
              </a:rPr>
              <a:t>Localización. </a:t>
            </a:r>
            <a:r>
              <a:rPr lang="es-ES" sz="2300" b="1" dirty="0">
                <a:solidFill>
                  <a:schemeClr val="accent2"/>
                </a:solidFill>
                <a:latin typeface="Comic Sans MS" pitchFamily="66" charset="0"/>
              </a:rPr>
              <a:t>Explotación </a:t>
            </a:r>
          </a:p>
          <a:p>
            <a:pPr algn="r">
              <a:tabLst>
                <a:tab pos="7629525" algn="l"/>
              </a:tabLst>
            </a:pPr>
            <a:r>
              <a:rPr lang="es-ES" sz="2200" dirty="0" smtClean="0">
                <a:solidFill>
                  <a:schemeClr val="tx2"/>
                </a:solidFill>
                <a:latin typeface="Comic Sans MS" pitchFamily="66" charset="0"/>
              </a:rPr>
              <a:t>GESTIÓN DEL NEGOCIO</a:t>
            </a:r>
            <a:r>
              <a:rPr lang="es-ES" sz="2100" dirty="0" smtClean="0">
                <a:solidFill>
                  <a:schemeClr val="tx2"/>
                </a:solidFill>
                <a:latin typeface="Comic Sans MS" pitchFamily="66" charset="0"/>
              </a:rPr>
              <a:t>                                </a:t>
            </a:r>
            <a:r>
              <a:rPr lang="es-ES" sz="2100" b="1" dirty="0" smtClean="0">
                <a:solidFill>
                  <a:schemeClr val="tx2"/>
                </a:solidFill>
                <a:latin typeface="Comic Sans MS" pitchFamily="66" charset="0"/>
              </a:rPr>
              <a:t>                __</a:t>
            </a:r>
            <a:r>
              <a:rPr lang="es-ES" sz="2400" dirty="0" smtClean="0">
                <a:solidFill>
                  <a:schemeClr val="tx2"/>
                </a:solidFill>
                <a:latin typeface="Comic Sans MS" pitchFamily="66" charset="0"/>
              </a:rPr>
              <a:t>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18211154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4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980728"/>
            <a:ext cx="8640960" cy="2808312"/>
          </a:xfrm>
        </p:spPr>
        <p:txBody>
          <a:bodyPr>
            <a:normAutofit fontScale="62500" lnSpcReduction="20000"/>
          </a:bodyPr>
          <a:lstStyle/>
          <a:p>
            <a:pPr marL="0" indent="0" algn="just">
              <a:buNone/>
            </a:pPr>
            <a:endParaRPr lang="es-ES" sz="2900" u="sng" dirty="0" smtClean="0">
              <a:latin typeface="Comic Sans MS" pitchFamily="66" charset="0"/>
            </a:endParaRPr>
          </a:p>
          <a:p>
            <a:pPr marL="0" indent="0" algn="just">
              <a:buNone/>
            </a:pPr>
            <a:endParaRPr lang="es-ES" sz="1800" dirty="0">
              <a:latin typeface="Comic Sans MS" pitchFamily="66" charset="0"/>
            </a:endParaRPr>
          </a:p>
          <a:p>
            <a:pPr marL="0" indent="0" algn="just">
              <a:buNone/>
            </a:pPr>
            <a:r>
              <a:rPr lang="es-ES" u="sng" dirty="0">
                <a:solidFill>
                  <a:schemeClr val="accent1">
                    <a:lumMod val="75000"/>
                  </a:schemeClr>
                </a:solidFill>
                <a:latin typeface="Comic Sans MS" pitchFamily="66" charset="0"/>
              </a:rPr>
              <a:t>¿Cómo se miden estas distancias? </a:t>
            </a:r>
          </a:p>
          <a:p>
            <a:pPr marL="0" indent="0" algn="just">
              <a:buNone/>
            </a:pPr>
            <a:r>
              <a:rPr lang="es-ES" sz="1800" dirty="0">
                <a:latin typeface="Comic Sans MS" pitchFamily="66" charset="0"/>
              </a:rPr>
              <a:t> </a:t>
            </a:r>
            <a:endParaRPr lang="es-ES" sz="1900" dirty="0">
              <a:latin typeface="Comic Sans MS" pitchFamily="66" charset="0"/>
            </a:endParaRPr>
          </a:p>
          <a:p>
            <a:pPr algn="just"/>
            <a:r>
              <a:rPr lang="es-ES" sz="1900" dirty="0">
                <a:latin typeface="Comic Sans MS" pitchFamily="66" charset="0"/>
              </a:rPr>
              <a:t>Si el municipio cuenta con alguna figura de planeamiento aprobada o de delimitación del suelo urbano: desde el punto de la línea de delimitación de los suelos urbanizable o urbano del núcleo de población más próximo a la explotación ganadera hasta el punto más próximo construido de la explotación ganadera, sean los edificios u otros elementos funcionales de la misma susceptible de producir emisiones molestas, nocivas, o insalubres.</a:t>
            </a:r>
          </a:p>
          <a:p>
            <a:pPr marL="0" indent="0" algn="just">
              <a:buNone/>
            </a:pPr>
            <a:r>
              <a:rPr lang="es-ES" sz="1900" dirty="0">
                <a:latin typeface="Comic Sans MS" pitchFamily="66" charset="0"/>
              </a:rPr>
              <a:t> </a:t>
            </a:r>
          </a:p>
          <a:p>
            <a:pPr algn="just"/>
            <a:r>
              <a:rPr lang="es-ES" sz="1900" dirty="0">
                <a:latin typeface="Comic Sans MS" pitchFamily="66" charset="0"/>
              </a:rPr>
              <a:t>Si el municipio no tiene instrumento de planeamiento aprobado: se medirá desde el punto de la edificación que, formando parte del suelo urbano del núcleo de población, esté más próximo a la explotación ganadera, hasta el punto más próximo construido de la explotación, sea la edificación u otro elemento funcional de la misma susceptible de producir emisiones molestas, nocivas o insalubres</a:t>
            </a:r>
            <a:r>
              <a:rPr lang="es-ES" sz="1900" dirty="0" smtClean="0">
                <a:latin typeface="Comic Sans MS" pitchFamily="66" charset="0"/>
              </a:rPr>
              <a:t>.</a:t>
            </a:r>
          </a:p>
          <a:p>
            <a:pPr marL="0" indent="0">
              <a:buNone/>
            </a:pPr>
            <a:endParaRPr lang="es-ES" sz="1800" dirty="0"/>
          </a:p>
          <a:p>
            <a:pPr marL="0" indent="0">
              <a:buNone/>
            </a:pPr>
            <a:r>
              <a:rPr lang="es-ES" sz="1800" dirty="0"/>
              <a:t> </a:t>
            </a:r>
            <a:endParaRPr lang="es-ES" sz="1800" dirty="0" smtClean="0"/>
          </a:p>
          <a:p>
            <a:pPr marL="0" indent="0" algn="just">
              <a:buNone/>
            </a:pPr>
            <a:endParaRPr lang="es-ES" sz="1800" dirty="0"/>
          </a:p>
        </p:txBody>
      </p:sp>
      <p:sp>
        <p:nvSpPr>
          <p:cNvPr id="5" name="4 CuadroTexto"/>
          <p:cNvSpPr txBox="1"/>
          <p:nvPr/>
        </p:nvSpPr>
        <p:spPr>
          <a:xfrm>
            <a:off x="189967" y="3957613"/>
            <a:ext cx="1429705" cy="600164"/>
          </a:xfrm>
          <a:prstGeom prst="rect">
            <a:avLst/>
          </a:prstGeom>
          <a:solidFill>
            <a:schemeClr val="accent3">
              <a:lumMod val="75000"/>
            </a:schemeClr>
          </a:solidFill>
          <a:ln>
            <a:noFill/>
          </a:ln>
        </p:spPr>
        <p:txBody>
          <a:bodyPr wrap="square" rtlCol="0">
            <a:spAutoFit/>
          </a:bodyPr>
          <a:lstStyle/>
          <a:p>
            <a:pPr algn="ctr"/>
            <a:r>
              <a:rPr lang="es-ES" sz="1100" dirty="0" smtClean="0">
                <a:solidFill>
                  <a:schemeClr val="bg1"/>
                </a:solidFill>
                <a:latin typeface="Comic Sans MS" pitchFamily="66" charset="0"/>
              </a:rPr>
              <a:t>REDUCCIÓN A LA </a:t>
            </a:r>
          </a:p>
          <a:p>
            <a:pPr algn="ctr"/>
            <a:r>
              <a:rPr lang="es-ES" sz="1100" dirty="0" smtClean="0">
                <a:solidFill>
                  <a:schemeClr val="bg1"/>
                </a:solidFill>
                <a:latin typeface="Comic Sans MS" pitchFamily="66" charset="0"/>
              </a:rPr>
              <a:t>MITAD DE LA </a:t>
            </a:r>
          </a:p>
          <a:p>
            <a:pPr algn="ctr"/>
            <a:r>
              <a:rPr lang="es-ES" sz="1100" dirty="0" smtClean="0">
                <a:solidFill>
                  <a:schemeClr val="bg1"/>
                </a:solidFill>
                <a:latin typeface="Comic Sans MS" pitchFamily="66" charset="0"/>
              </a:rPr>
              <a:t>DISTANCIA</a:t>
            </a:r>
            <a:endParaRPr lang="es-ES" sz="1100" dirty="0">
              <a:solidFill>
                <a:schemeClr val="bg1"/>
              </a:solidFill>
              <a:latin typeface="Comic Sans MS" pitchFamily="66" charset="0"/>
            </a:endParaRPr>
          </a:p>
        </p:txBody>
      </p:sp>
      <p:sp>
        <p:nvSpPr>
          <p:cNvPr id="6" name="5 CuadroTexto"/>
          <p:cNvSpPr txBox="1"/>
          <p:nvPr/>
        </p:nvSpPr>
        <p:spPr>
          <a:xfrm>
            <a:off x="2123728" y="3449782"/>
            <a:ext cx="6912768" cy="2215991"/>
          </a:xfrm>
          <a:prstGeom prst="rect">
            <a:avLst/>
          </a:prstGeom>
          <a:noFill/>
        </p:spPr>
        <p:txBody>
          <a:bodyPr wrap="square" rtlCol="0">
            <a:spAutoFit/>
          </a:bodyPr>
          <a:lstStyle/>
          <a:p>
            <a:pPr algn="just"/>
            <a:r>
              <a:rPr lang="es-ES" sz="1200" dirty="0">
                <a:latin typeface="Comic Sans MS" pitchFamily="66" charset="0"/>
              </a:rPr>
              <a:t>E</a:t>
            </a:r>
            <a:r>
              <a:rPr lang="es-ES" sz="1200" dirty="0" smtClean="0">
                <a:latin typeface="Comic Sans MS" pitchFamily="66" charset="0"/>
              </a:rPr>
              <a:t>n </a:t>
            </a:r>
            <a:r>
              <a:rPr lang="es-ES" sz="1200" dirty="0">
                <a:latin typeface="Comic Sans MS" pitchFamily="66" charset="0"/>
              </a:rPr>
              <a:t>municipios enclavados en zonas desfavorecidas de montaña (previo acuerdo del Pleno Municipal</a:t>
            </a:r>
            <a:r>
              <a:rPr lang="es-ES" sz="1200" dirty="0" smtClean="0">
                <a:latin typeface="Comic Sans MS" pitchFamily="66" charset="0"/>
              </a:rPr>
              <a:t>).</a:t>
            </a:r>
          </a:p>
          <a:p>
            <a:pPr algn="just"/>
            <a:endParaRPr lang="es-ES" sz="1200" dirty="0" smtClean="0">
              <a:latin typeface="Comic Sans MS" pitchFamily="66" charset="0"/>
            </a:endParaRPr>
          </a:p>
          <a:p>
            <a:pPr algn="just"/>
            <a:endParaRPr lang="es-ES" sz="1200" dirty="0" smtClean="0">
              <a:latin typeface="Comic Sans MS" pitchFamily="66" charset="0"/>
            </a:endParaRPr>
          </a:p>
          <a:p>
            <a:pPr marL="171450" indent="-171450" algn="just">
              <a:buClr>
                <a:schemeClr val="accent1">
                  <a:lumMod val="50000"/>
                </a:schemeClr>
              </a:buClr>
              <a:buFont typeface="Wingdings" pitchFamily="2" charset="2"/>
              <a:buChar char="ü"/>
            </a:pPr>
            <a:r>
              <a:rPr lang="es-ES" sz="1200" dirty="0" smtClean="0">
                <a:latin typeface="Comic Sans MS" pitchFamily="66" charset="0"/>
              </a:rPr>
              <a:t>Cuando </a:t>
            </a:r>
            <a:r>
              <a:rPr lang="es-ES" sz="1200" dirty="0">
                <a:latin typeface="Comic Sans MS" pitchFamily="66" charset="0"/>
              </a:rPr>
              <a:t>la reglamentación técnico sanitaria establezca una distancia mínima, no </a:t>
            </a:r>
            <a:r>
              <a:rPr lang="es-ES" sz="1200" dirty="0" smtClean="0">
                <a:latin typeface="Comic Sans MS" pitchFamily="66" charset="0"/>
              </a:rPr>
              <a:t>será </a:t>
            </a:r>
            <a:r>
              <a:rPr lang="es-ES" sz="1200" dirty="0">
                <a:latin typeface="Comic Sans MS" pitchFamily="66" charset="0"/>
              </a:rPr>
              <a:t>posible la </a:t>
            </a:r>
            <a:r>
              <a:rPr lang="es-ES" sz="1200" dirty="0" smtClean="0">
                <a:latin typeface="Comic Sans MS" pitchFamily="66" charset="0"/>
              </a:rPr>
              <a:t>reducción </a:t>
            </a:r>
            <a:r>
              <a:rPr lang="es-ES" sz="1200" dirty="0">
                <a:latin typeface="Comic Sans MS" pitchFamily="66" charset="0"/>
              </a:rPr>
              <a:t>de ésta.</a:t>
            </a:r>
          </a:p>
          <a:p>
            <a:pPr marL="171450" indent="-171450" algn="just">
              <a:buClr>
                <a:schemeClr val="accent1">
                  <a:lumMod val="50000"/>
                </a:schemeClr>
              </a:buClr>
              <a:buFont typeface="Wingdings" pitchFamily="2" charset="2"/>
              <a:buChar char="ü"/>
            </a:pPr>
            <a:r>
              <a:rPr lang="es-ES" sz="1200" dirty="0" smtClean="0">
                <a:latin typeface="Comic Sans MS" pitchFamily="66" charset="0"/>
              </a:rPr>
              <a:t>Explotaciones </a:t>
            </a:r>
            <a:r>
              <a:rPr lang="es-ES" sz="1200" dirty="0">
                <a:latin typeface="Comic Sans MS" pitchFamily="66" charset="0"/>
              </a:rPr>
              <a:t>de porcino</a:t>
            </a:r>
          </a:p>
          <a:p>
            <a:pPr marL="171450" indent="-171450" algn="just">
              <a:buClr>
                <a:schemeClr val="accent1">
                  <a:lumMod val="50000"/>
                </a:schemeClr>
              </a:buClr>
              <a:buFont typeface="Wingdings" pitchFamily="2" charset="2"/>
              <a:buChar char="ü"/>
            </a:pPr>
            <a:r>
              <a:rPr lang="es-ES" sz="1200" dirty="0" smtClean="0">
                <a:latin typeface="Comic Sans MS" pitchFamily="66" charset="0"/>
              </a:rPr>
              <a:t>Explotaciones </a:t>
            </a:r>
            <a:r>
              <a:rPr lang="es-ES" sz="1200" dirty="0">
                <a:latin typeface="Comic Sans MS" pitchFamily="66" charset="0"/>
              </a:rPr>
              <a:t>de vacuno y equino con capacidad&gt; 100 Unidades de ganado mayor (UGM).</a:t>
            </a:r>
          </a:p>
          <a:p>
            <a:pPr marL="171450" indent="-171450" algn="just">
              <a:buClr>
                <a:schemeClr val="accent1">
                  <a:lumMod val="50000"/>
                </a:schemeClr>
              </a:buClr>
              <a:buFont typeface="Wingdings" pitchFamily="2" charset="2"/>
              <a:buChar char="ü"/>
            </a:pPr>
            <a:r>
              <a:rPr lang="es-ES" sz="1200" dirty="0" smtClean="0">
                <a:latin typeface="Comic Sans MS" pitchFamily="66" charset="0"/>
              </a:rPr>
              <a:t>Explotaciones </a:t>
            </a:r>
            <a:r>
              <a:rPr lang="es-ES" sz="1200" dirty="0">
                <a:latin typeface="Comic Sans MS" pitchFamily="66" charset="0"/>
              </a:rPr>
              <a:t>de ovino o caprino con capacidad &gt; 150 UGM.</a:t>
            </a:r>
          </a:p>
          <a:p>
            <a:pPr marL="171450" indent="-171450" algn="just">
              <a:buClr>
                <a:schemeClr val="accent1">
                  <a:lumMod val="50000"/>
                </a:schemeClr>
              </a:buClr>
              <a:buFont typeface="Wingdings" pitchFamily="2" charset="2"/>
              <a:buChar char="ü"/>
            </a:pPr>
            <a:r>
              <a:rPr lang="es-ES" sz="1200" dirty="0" smtClean="0">
                <a:latin typeface="Comic Sans MS" pitchFamily="66" charset="0"/>
              </a:rPr>
              <a:t>Otras </a:t>
            </a:r>
            <a:r>
              <a:rPr lang="es-ES" sz="1200" dirty="0">
                <a:latin typeface="Comic Sans MS" pitchFamily="66" charset="0"/>
              </a:rPr>
              <a:t>explotaciones con capacidad &gt; 60 UGM.</a:t>
            </a:r>
          </a:p>
          <a:p>
            <a:pPr algn="just"/>
            <a:endParaRPr lang="es-ES" dirty="0"/>
          </a:p>
        </p:txBody>
      </p:sp>
      <p:pic>
        <p:nvPicPr>
          <p:cNvPr id="1026" name="Picture 2" descr="http://4.bp.blogspot.com/_6ThyQt778o0/SpHBX-3977I/AAAAAAAAbu4/Bp2Z9E24A3o/s400/ok.pn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752302" y="3489622"/>
            <a:ext cx="371426" cy="371426"/>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www.routetranspyreneenne.com/img/error.png"/>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749802" y="4557777"/>
            <a:ext cx="373926" cy="37392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467544" y="5771677"/>
            <a:ext cx="8280920" cy="923330"/>
          </a:xfrm>
          <a:prstGeom prst="rect">
            <a:avLst/>
          </a:prstGeom>
          <a:noFill/>
        </p:spPr>
        <p:txBody>
          <a:bodyPr wrap="square" rtlCol="0">
            <a:spAutoFit/>
          </a:bodyPr>
          <a:lstStyle/>
          <a:p>
            <a:pPr algn="just"/>
            <a:r>
              <a:rPr lang="es-ES" sz="1200" dirty="0">
                <a:latin typeface="Comic Sans MS" pitchFamily="66" charset="0"/>
              </a:rPr>
              <a:t>Además de respetar las distancias a los núcleos de población, también deberán cumplir las distancias a las viviendas diseminadas fuera del núcleo de población siempre que éstas cuenten con todas las licencias y autorizaciones necesarias</a:t>
            </a:r>
          </a:p>
          <a:p>
            <a:endParaRPr lang="es-ES" dirty="0"/>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49</a:t>
            </a:fld>
            <a:endParaRPr lang="es-ES"/>
          </a:p>
        </p:txBody>
      </p:sp>
      <p:sp>
        <p:nvSpPr>
          <p:cNvPr id="11" name="1 Título"/>
          <p:cNvSpPr txBox="1">
            <a:spLocks/>
          </p:cNvSpPr>
          <p:nvPr/>
        </p:nvSpPr>
        <p:spPr>
          <a:xfrm>
            <a:off x="1" y="72438"/>
            <a:ext cx="8892480" cy="1143000"/>
          </a:xfrm>
          <a:prstGeom prst="rect">
            <a:avLst/>
          </a:prstGeom>
          <a:no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7629525" algn="l"/>
              </a:tabLst>
            </a:pPr>
            <a:r>
              <a:rPr lang="es-ES" sz="2200" dirty="0" smtClean="0">
                <a:solidFill>
                  <a:schemeClr val="accent3">
                    <a:lumMod val="50000"/>
                  </a:schemeClr>
                </a:solidFill>
                <a:latin typeface="Comic Sans MS" pitchFamily="66" charset="0"/>
              </a:rPr>
              <a:t>                                                                          Localización. </a:t>
            </a:r>
            <a:r>
              <a:rPr lang="es-ES" sz="2300" b="1" dirty="0">
                <a:solidFill>
                  <a:schemeClr val="accent2"/>
                </a:solidFill>
                <a:latin typeface="Comic Sans MS" pitchFamily="66" charset="0"/>
              </a:rPr>
              <a:t>Explotación </a:t>
            </a:r>
          </a:p>
          <a:p>
            <a:pPr algn="r">
              <a:tabLst>
                <a:tab pos="7629525" algn="l"/>
              </a:tabLst>
            </a:pPr>
            <a:r>
              <a:rPr lang="es-ES" sz="2200" dirty="0" smtClean="0">
                <a:solidFill>
                  <a:schemeClr val="tx2"/>
                </a:solidFill>
                <a:latin typeface="Comic Sans MS" pitchFamily="66" charset="0"/>
              </a:rPr>
              <a:t>                                                                     GESTIÓN DEL NEGOCIO</a:t>
            </a:r>
            <a:r>
              <a:rPr lang="es-ES" sz="2100" dirty="0" smtClean="0">
                <a:solidFill>
                  <a:schemeClr val="tx2"/>
                </a:solidFill>
                <a:latin typeface="Comic Sans MS" pitchFamily="66" charset="0"/>
              </a:rPr>
              <a:t>                                </a:t>
            </a:r>
            <a:r>
              <a:rPr lang="es-ES" sz="2100" b="1" dirty="0" smtClean="0">
                <a:solidFill>
                  <a:schemeClr val="tx2"/>
                </a:solidFill>
                <a:latin typeface="Comic Sans MS" pitchFamily="66" charset="0"/>
              </a:rPr>
              <a:t>                __</a:t>
            </a:r>
            <a:r>
              <a:rPr lang="es-ES" sz="2400" dirty="0" smtClean="0">
                <a:solidFill>
                  <a:schemeClr val="tx2"/>
                </a:solidFill>
                <a:latin typeface="Comic Sans MS" pitchFamily="66" charset="0"/>
              </a:rPr>
              <a:t>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25021200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6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340768"/>
            <a:ext cx="8229600" cy="3456384"/>
          </a:xfrm>
        </p:spPr>
        <p:txBody>
          <a:bodyPr>
            <a:normAutofit/>
          </a:bodyPr>
          <a:lstStyle/>
          <a:p>
            <a:pPr marL="0" indent="0" algn="just">
              <a:buNone/>
            </a:pPr>
            <a:endParaRPr lang="es-ES" sz="1200" dirty="0" smtClean="0">
              <a:latin typeface="Comic Sans MS" pitchFamily="66" charset="0"/>
            </a:endParaRPr>
          </a:p>
          <a:p>
            <a:pPr marL="0" indent="0" algn="just">
              <a:buNone/>
            </a:pPr>
            <a:r>
              <a:rPr lang="es-ES" sz="1200" dirty="0" smtClean="0">
                <a:latin typeface="Comic Sans MS" pitchFamily="66" charset="0"/>
              </a:rPr>
              <a:t>La actividad ganadera resulta decisiva tanto para el desarrollo social como económico del territorio turolense, tratándose de uno de sus pilares fundamentales.</a:t>
            </a:r>
          </a:p>
          <a:p>
            <a:pPr marL="0" indent="0" algn="just">
              <a:buNone/>
            </a:pPr>
            <a:endParaRPr lang="es-ES" sz="1200" dirty="0" smtClean="0">
              <a:latin typeface="Comic Sans MS" pitchFamily="66" charset="0"/>
            </a:endParaRPr>
          </a:p>
          <a:p>
            <a:pPr marL="0" indent="0" algn="just">
              <a:buNone/>
            </a:pPr>
            <a:r>
              <a:rPr lang="es-ES" sz="1200" dirty="0" smtClean="0">
                <a:latin typeface="Comic Sans MS" pitchFamily="66" charset="0"/>
              </a:rPr>
              <a:t>No se trata únicamente de impulsar una actividad económica, sino que a través del impulso a la actividad ganadera se persigue lograr el desarrollo territorial de la provincia de Teruel y contribuir a garantizar la estabilidad del medio rural. Medio que debido al fenómeno de la despoblación (tan presente en la provincia de Teruel en la actualidad) supone un elevado coste para las sociedades modernas. </a:t>
            </a:r>
          </a:p>
          <a:p>
            <a:pPr marL="0" indent="0" algn="just">
              <a:buNone/>
            </a:pPr>
            <a:endParaRPr lang="es-ES" sz="1200" dirty="0" smtClean="0">
              <a:latin typeface="Comic Sans MS" pitchFamily="66" charset="0"/>
            </a:endParaRPr>
          </a:p>
          <a:p>
            <a:pPr marL="0" indent="0" algn="just">
              <a:buNone/>
            </a:pPr>
            <a:r>
              <a:rPr lang="es-ES" sz="1200" dirty="0" smtClean="0">
                <a:latin typeface="Comic Sans MS" pitchFamily="66" charset="0"/>
              </a:rPr>
              <a:t>En la actualidad el empleo por cuenta ajena no es una alternativa en la provincia, por lo que frente a este escenario, la creación de proyectos empresariales de autoempleo en ganadería es un alternativa viable, mas aún si tenemos en cuenta que no se trata de iniciativas que parten de cero, sino que gracias al apoyo de lo municipios y cooperativas sectoriales, estas iniciativas cuentan con una serie de medios ya disponibles: viviendas, fincas, pastos, educación y formación específica y red de servicios sociales. </a:t>
            </a:r>
          </a:p>
          <a:p>
            <a:pPr marL="0" indent="0" algn="just">
              <a:buNone/>
            </a:pPr>
            <a:endParaRPr lang="es-ES" sz="1100" dirty="0" smtClean="0">
              <a:latin typeface="Comic Sans MS" pitchFamily="66" charset="0"/>
            </a:endParaRPr>
          </a:p>
          <a:p>
            <a:pPr marL="0" indent="0" algn="just">
              <a:buNone/>
            </a:pPr>
            <a:endParaRPr lang="es-ES" sz="1100" dirty="0">
              <a:latin typeface="Comic Sans MS" pitchFamily="66" charset="0"/>
            </a:endParaRPr>
          </a:p>
          <a:p>
            <a:pPr marL="0" indent="0" algn="just">
              <a:buNone/>
            </a:pPr>
            <a:endParaRPr lang="es-ES" sz="1100" dirty="0" smtClean="0">
              <a:latin typeface="Comic Sans MS" pitchFamily="66" charset="0"/>
            </a:endParaRPr>
          </a:p>
          <a:p>
            <a:pPr marL="0" indent="0" algn="just">
              <a:buNone/>
            </a:pPr>
            <a:endParaRPr lang="es-ES" sz="1100" dirty="0">
              <a:latin typeface="Comic Sans MS" pitchFamily="66" charset="0"/>
            </a:endParaRPr>
          </a:p>
          <a:p>
            <a:pPr marL="0" indent="0" algn="just">
              <a:buNone/>
            </a:pPr>
            <a:endParaRPr lang="es-ES" sz="1100" dirty="0" smtClean="0">
              <a:latin typeface="Comic Sans MS" pitchFamily="66" charset="0"/>
            </a:endParaRPr>
          </a:p>
          <a:p>
            <a:pPr marL="0" indent="0">
              <a:buNone/>
            </a:pPr>
            <a:endParaRPr lang="es-ES" dirty="0"/>
          </a:p>
        </p:txBody>
      </p:sp>
      <p:sp>
        <p:nvSpPr>
          <p:cNvPr id="4" name="1 Título"/>
          <p:cNvSpPr>
            <a:spLocks noGrp="1"/>
          </p:cNvSpPr>
          <p:nvPr>
            <p:ph type="title"/>
          </p:nvPr>
        </p:nvSpPr>
        <p:spPr>
          <a:xfrm>
            <a:off x="412195" y="0"/>
            <a:ext cx="8229600" cy="1143000"/>
          </a:xfrm>
        </p:spPr>
        <p:txBody>
          <a:bodyPr>
            <a:normAutofit/>
          </a:bodyPr>
          <a:lstStyle/>
          <a:p>
            <a:pPr algn="r"/>
            <a:r>
              <a:rPr lang="es-ES" sz="2400" dirty="0" smtClean="0">
                <a:solidFill>
                  <a:schemeClr val="tx2"/>
                </a:solidFill>
                <a:latin typeface="Comic Sans MS" pitchFamily="66" charset="0"/>
              </a:rPr>
              <a:t>INTRODUCCIÓN </a:t>
            </a:r>
            <a:endParaRPr lang="es-ES" sz="2400" dirty="0">
              <a:solidFill>
                <a:schemeClr val="tx2"/>
              </a:solidFill>
              <a:latin typeface="Comic Sans MS" pitchFamily="66" charset="0"/>
            </a:endParaRPr>
          </a:p>
        </p:txBody>
      </p:sp>
      <p:sp>
        <p:nvSpPr>
          <p:cNvPr id="6" name="5 CuadroTexto"/>
          <p:cNvSpPr txBox="1"/>
          <p:nvPr/>
        </p:nvSpPr>
        <p:spPr>
          <a:xfrm>
            <a:off x="1331640" y="4653136"/>
            <a:ext cx="6984776" cy="338554"/>
          </a:xfrm>
          <a:prstGeom prst="rect">
            <a:avLst/>
          </a:prstGeom>
          <a:noFill/>
          <a:ln w="19050">
            <a:solidFill>
              <a:schemeClr val="tx1"/>
            </a:solidFill>
          </a:ln>
        </p:spPr>
        <p:txBody>
          <a:bodyPr wrap="square" rtlCol="0">
            <a:spAutoFit/>
          </a:bodyPr>
          <a:lstStyle/>
          <a:p>
            <a:pPr algn="ctr"/>
            <a:r>
              <a:rPr lang="es-ES" sz="1600" b="1" dirty="0" smtClean="0">
                <a:latin typeface="Comic Sans MS" pitchFamily="66" charset="0"/>
              </a:rPr>
              <a:t>PROYECTOS AGROGANADEROS AL ALCANCE DE TODOS </a:t>
            </a:r>
            <a:endParaRPr lang="es-ES" sz="1600" b="1" dirty="0">
              <a:latin typeface="Comic Sans MS" pitchFamily="66" charset="0"/>
            </a:endParaRPr>
          </a:p>
        </p:txBody>
      </p:sp>
      <p:sp>
        <p:nvSpPr>
          <p:cNvPr id="7" name="6 CuadroTexto"/>
          <p:cNvSpPr txBox="1"/>
          <p:nvPr/>
        </p:nvSpPr>
        <p:spPr>
          <a:xfrm>
            <a:off x="1331640" y="5805264"/>
            <a:ext cx="6984776" cy="307777"/>
          </a:xfrm>
          <a:prstGeom prst="rect">
            <a:avLst/>
          </a:prstGeom>
          <a:noFill/>
          <a:ln>
            <a:noFill/>
          </a:ln>
        </p:spPr>
        <p:txBody>
          <a:bodyPr wrap="square" rtlCol="0">
            <a:spAutoFit/>
          </a:bodyPr>
          <a:lstStyle/>
          <a:p>
            <a:pPr algn="ctr"/>
            <a:r>
              <a:rPr lang="es-ES" sz="1400" b="1" dirty="0" smtClean="0">
                <a:latin typeface="Comic Sans MS" pitchFamily="66" charset="0"/>
              </a:rPr>
              <a:t>¿Qué Ventajas e Inconvenientes existen relacionados con esta iniciativa?</a:t>
            </a:r>
            <a:endParaRPr lang="es-ES" sz="1400" b="1" dirty="0">
              <a:latin typeface="Comic Sans MS" pitchFamily="66" charset="0"/>
            </a:endParaRPr>
          </a:p>
        </p:txBody>
      </p:sp>
      <p:sp>
        <p:nvSpPr>
          <p:cNvPr id="8" name="7 Flecha arriba y abajo"/>
          <p:cNvSpPr/>
          <p:nvPr/>
        </p:nvSpPr>
        <p:spPr>
          <a:xfrm>
            <a:off x="4526995" y="5157192"/>
            <a:ext cx="198022" cy="504056"/>
          </a:xfrm>
          <a:prstGeom prst="up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n>
                <a:solidFill>
                  <a:sysClr val="windowText" lastClr="000000"/>
                </a:solidFill>
              </a:ln>
            </a:endParaRPr>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5</a:t>
            </a:fld>
            <a:endParaRPr lang="es-ES"/>
          </a:p>
        </p:txBody>
      </p:sp>
      <p:sp>
        <p:nvSpPr>
          <p:cNvPr id="9" name="1 Título"/>
          <p:cNvSpPr txBox="1">
            <a:spLocks/>
          </p:cNvSpPr>
          <p:nvPr/>
        </p:nvSpPr>
        <p:spPr>
          <a:xfrm>
            <a:off x="155575" y="20423"/>
            <a:ext cx="8592889"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ES" sz="2400" dirty="0" smtClean="0">
                <a:solidFill>
                  <a:schemeClr val="tx2"/>
                </a:solidFill>
                <a:latin typeface="Comic Sans MS" pitchFamily="66" charset="0"/>
              </a:rPr>
              <a:t> </a:t>
            </a:r>
            <a:br>
              <a:rPr lang="es-ES" sz="2400" dirty="0" smtClean="0">
                <a:solidFill>
                  <a:schemeClr val="tx2"/>
                </a:solidFill>
                <a:latin typeface="Comic Sans MS" pitchFamily="66" charset="0"/>
              </a:rPr>
            </a:br>
            <a:r>
              <a:rPr lang="es-ES" sz="2400" dirty="0" smtClean="0">
                <a:solidFill>
                  <a:schemeClr val="tx2"/>
                </a:solidFill>
                <a:latin typeface="Comic Sans MS" pitchFamily="66" charset="0"/>
              </a:rPr>
              <a:t>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32991555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4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46348" y="1215438"/>
            <a:ext cx="8363272" cy="2213562"/>
          </a:xfrm>
        </p:spPr>
        <p:txBody>
          <a:bodyPr>
            <a:normAutofit/>
          </a:bodyPr>
          <a:lstStyle/>
          <a:p>
            <a:pPr marL="0" indent="0">
              <a:buNone/>
            </a:pPr>
            <a:endParaRPr lang="es-ES" sz="2100" dirty="0">
              <a:latin typeface="Comic Sans MS" pitchFamily="66" charset="0"/>
            </a:endParaRPr>
          </a:p>
          <a:p>
            <a:pPr marL="0" indent="0">
              <a:buNone/>
            </a:pPr>
            <a:r>
              <a:rPr lang="es-ES" sz="2000" u="sng" dirty="0">
                <a:solidFill>
                  <a:schemeClr val="accent1">
                    <a:lumMod val="75000"/>
                  </a:schemeClr>
                </a:solidFill>
                <a:latin typeface="Comic Sans MS" pitchFamily="66" charset="0"/>
              </a:rPr>
              <a:t>Distancia a otras instalaciones ganaderas </a:t>
            </a:r>
            <a:r>
              <a:rPr lang="es-ES" sz="2000" u="sng" dirty="0" smtClean="0">
                <a:solidFill>
                  <a:schemeClr val="accent1">
                    <a:lumMod val="75000"/>
                  </a:schemeClr>
                </a:solidFill>
                <a:latin typeface="Comic Sans MS" pitchFamily="66" charset="0"/>
              </a:rPr>
              <a:t> (misma o distinta especie)</a:t>
            </a:r>
            <a:endParaRPr lang="es-ES" sz="2000" u="sng" dirty="0">
              <a:solidFill>
                <a:schemeClr val="accent1">
                  <a:lumMod val="75000"/>
                </a:schemeClr>
              </a:solidFill>
              <a:latin typeface="Comic Sans MS" pitchFamily="66" charset="0"/>
            </a:endParaRPr>
          </a:p>
          <a:p>
            <a:pPr marL="0" indent="0" algn="just">
              <a:buNone/>
            </a:pPr>
            <a:endParaRPr lang="es-ES" sz="1600" dirty="0" smtClean="0">
              <a:latin typeface="Comic Sans MS" pitchFamily="66" charset="0"/>
            </a:endParaRPr>
          </a:p>
          <a:p>
            <a:pPr marL="0" indent="0" algn="just">
              <a:buNone/>
            </a:pPr>
            <a:r>
              <a:rPr lang="es-ES" sz="1600" dirty="0" smtClean="0">
                <a:latin typeface="Comic Sans MS" pitchFamily="66" charset="0"/>
              </a:rPr>
              <a:t>Para </a:t>
            </a:r>
            <a:r>
              <a:rPr lang="es-ES" sz="1600" dirty="0">
                <a:latin typeface="Comic Sans MS" pitchFamily="66" charset="0"/>
              </a:rPr>
              <a:t>la medición de las distancias se tendrán en cuenta los puntos más próximos construidos de las explotaciones, sean los edificios u otro elemento funcional de las mismas susceptible de producir emisiones molestas, nocivas o insalubres.</a:t>
            </a:r>
          </a:p>
          <a:p>
            <a:pPr marL="0" indent="0" algn="just">
              <a:buNone/>
            </a:pPr>
            <a:endParaRPr lang="es-ES" sz="1600" dirty="0">
              <a:latin typeface="Comic Sans MS" pitchFamily="66" charset="0"/>
            </a:endParaRPr>
          </a:p>
          <a:p>
            <a:pPr marL="0" indent="0">
              <a:buNone/>
            </a:pPr>
            <a:endParaRPr lang="es-ES" dirty="0"/>
          </a:p>
        </p:txBody>
      </p:sp>
      <p:sp>
        <p:nvSpPr>
          <p:cNvPr id="2" name="1 CuadroTexto"/>
          <p:cNvSpPr txBox="1"/>
          <p:nvPr/>
        </p:nvSpPr>
        <p:spPr>
          <a:xfrm>
            <a:off x="1013330" y="5790483"/>
            <a:ext cx="6768752" cy="261610"/>
          </a:xfrm>
          <a:prstGeom prst="rect">
            <a:avLst/>
          </a:prstGeom>
          <a:noFill/>
        </p:spPr>
        <p:txBody>
          <a:bodyPr wrap="square" rtlCol="0">
            <a:spAutoFit/>
          </a:bodyPr>
          <a:lstStyle/>
          <a:p>
            <a:pPr algn="just"/>
            <a:r>
              <a:rPr lang="es-ES" sz="1100" dirty="0" smtClean="0">
                <a:latin typeface="Comic Sans MS" pitchFamily="66" charset="0"/>
              </a:rPr>
              <a:t>Distancia en metros</a:t>
            </a:r>
            <a:endParaRPr lang="es-ES" sz="1100" dirty="0">
              <a:latin typeface="Comic Sans MS" pitchFamily="66" charset="0"/>
            </a:endParaRPr>
          </a:p>
        </p:txBody>
      </p:sp>
      <p:pic>
        <p:nvPicPr>
          <p:cNvPr id="7" name="6 Imagen" descr="C:\Documents and Settings\usuario\Escritorio\Manual de procesos ganaderia\IMÁGENES\Dist.mín.entre explt.jpg"/>
          <p:cNvPicPr/>
          <p:nvPr/>
        </p:nvPicPr>
        <p:blipFill>
          <a:blip r:embed="rId2">
            <a:extLst>
              <a:ext uri="{28A0092B-C50C-407E-A947-70E740481C1C}">
                <a14:useLocalDpi xmlns:a14="http://schemas.microsoft.com/office/drawing/2010/main" xmlns="" val="0"/>
              </a:ext>
            </a:extLst>
          </a:blip>
          <a:srcRect/>
          <a:stretch>
            <a:fillRect/>
          </a:stretch>
        </p:blipFill>
        <p:spPr bwMode="auto">
          <a:xfrm>
            <a:off x="1043608" y="3356992"/>
            <a:ext cx="6768752" cy="2304256"/>
          </a:xfrm>
          <a:prstGeom prst="rect">
            <a:avLst/>
          </a:prstGeom>
          <a:noFill/>
          <a:ln w="28575">
            <a:solidFill>
              <a:schemeClr val="tx1"/>
            </a:solidFill>
          </a:ln>
        </p:spPr>
      </p:pic>
      <p:sp>
        <p:nvSpPr>
          <p:cNvPr id="5" name="4 Marcador de número de diapositiva"/>
          <p:cNvSpPr>
            <a:spLocks noGrp="1"/>
          </p:cNvSpPr>
          <p:nvPr>
            <p:ph type="sldNum" sz="quarter" idx="12"/>
          </p:nvPr>
        </p:nvSpPr>
        <p:spPr/>
        <p:txBody>
          <a:bodyPr/>
          <a:lstStyle/>
          <a:p>
            <a:fld id="{7CE80CD3-30BC-4483-9D44-C7BBE6F797AC}" type="slidenum">
              <a:rPr lang="es-ES" smtClean="0"/>
              <a:pPr/>
              <a:t>50</a:t>
            </a:fld>
            <a:endParaRPr lang="es-ES"/>
          </a:p>
        </p:txBody>
      </p:sp>
      <p:sp>
        <p:nvSpPr>
          <p:cNvPr id="8" name="1 Título"/>
          <p:cNvSpPr txBox="1">
            <a:spLocks/>
          </p:cNvSpPr>
          <p:nvPr/>
        </p:nvSpPr>
        <p:spPr>
          <a:xfrm>
            <a:off x="0" y="72438"/>
            <a:ext cx="9216007"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7629525" algn="l"/>
              </a:tabLst>
            </a:pPr>
            <a:r>
              <a:rPr lang="es-ES" sz="2200" dirty="0" smtClean="0">
                <a:solidFill>
                  <a:schemeClr val="accent3">
                    <a:lumMod val="50000"/>
                  </a:schemeClr>
                </a:solidFill>
                <a:latin typeface="Comic Sans MS" pitchFamily="66" charset="0"/>
              </a:rPr>
              <a:t>                                                                        Localización. </a:t>
            </a:r>
            <a:r>
              <a:rPr lang="es-ES" sz="2300" b="1" dirty="0">
                <a:solidFill>
                  <a:schemeClr val="accent2"/>
                </a:solidFill>
                <a:latin typeface="Comic Sans MS" pitchFamily="66" charset="0"/>
              </a:rPr>
              <a:t>Explotación </a:t>
            </a:r>
          </a:p>
          <a:p>
            <a:pPr algn="l">
              <a:tabLst>
                <a:tab pos="7629525" algn="l"/>
              </a:tabLst>
            </a:pPr>
            <a:r>
              <a:rPr lang="es-ES" sz="2200" dirty="0" smtClean="0">
                <a:solidFill>
                  <a:schemeClr val="tx2"/>
                </a:solidFill>
                <a:latin typeface="Comic Sans MS" pitchFamily="66" charset="0"/>
              </a:rPr>
              <a:t>                                                                     GESTIÓN DEL NEGOCIO</a:t>
            </a:r>
            <a:r>
              <a:rPr lang="es-ES" sz="2100" dirty="0" smtClean="0">
                <a:solidFill>
                  <a:schemeClr val="tx2"/>
                </a:solidFill>
                <a:latin typeface="Comic Sans MS" pitchFamily="66" charset="0"/>
              </a:rPr>
              <a:t>                                </a:t>
            </a:r>
            <a:r>
              <a:rPr lang="es-ES" sz="2100" b="1" dirty="0" smtClean="0">
                <a:solidFill>
                  <a:schemeClr val="tx2"/>
                </a:solidFill>
                <a:latin typeface="Comic Sans MS" pitchFamily="66" charset="0"/>
              </a:rPr>
              <a:t>                __</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15267052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4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29207" y="980728"/>
            <a:ext cx="8363272" cy="4032448"/>
          </a:xfrm>
        </p:spPr>
        <p:txBody>
          <a:bodyPr>
            <a:normAutofit/>
          </a:bodyPr>
          <a:lstStyle/>
          <a:p>
            <a:pPr marL="0" indent="0">
              <a:buNone/>
            </a:pPr>
            <a:endParaRPr lang="es-ES" sz="2100" dirty="0">
              <a:latin typeface="Comic Sans MS" pitchFamily="66" charset="0"/>
            </a:endParaRPr>
          </a:p>
          <a:p>
            <a:pPr marL="0" indent="0">
              <a:buNone/>
            </a:pPr>
            <a:endParaRPr lang="es-ES" sz="2000" u="sng" dirty="0" smtClean="0">
              <a:latin typeface="Comic Sans MS" pitchFamily="66" charset="0"/>
            </a:endParaRPr>
          </a:p>
          <a:p>
            <a:pPr marL="0" indent="0">
              <a:buNone/>
            </a:pPr>
            <a:endParaRPr lang="es-ES" sz="2000" u="sng" dirty="0">
              <a:latin typeface="Comic Sans MS" pitchFamily="66" charset="0"/>
            </a:endParaRPr>
          </a:p>
          <a:p>
            <a:pPr marL="0" indent="0">
              <a:buNone/>
            </a:pPr>
            <a:endParaRPr lang="es-ES" sz="2000" u="sng" dirty="0" smtClean="0">
              <a:latin typeface="Comic Sans MS" pitchFamily="66" charset="0"/>
            </a:endParaRPr>
          </a:p>
          <a:p>
            <a:pPr marL="0" indent="0">
              <a:buNone/>
            </a:pPr>
            <a:endParaRPr lang="es-ES" sz="2000" u="sng" dirty="0">
              <a:latin typeface="Comic Sans MS" pitchFamily="66" charset="0"/>
            </a:endParaRPr>
          </a:p>
          <a:p>
            <a:pPr marL="0" indent="0">
              <a:buNone/>
            </a:pPr>
            <a:r>
              <a:rPr lang="es-ES" sz="2000" u="sng" dirty="0">
                <a:solidFill>
                  <a:schemeClr val="accent1">
                    <a:lumMod val="75000"/>
                  </a:schemeClr>
                </a:solidFill>
                <a:latin typeface="Comic Sans MS" pitchFamily="66" charset="0"/>
              </a:rPr>
              <a:t>Distancia a otros elementos </a:t>
            </a:r>
          </a:p>
          <a:p>
            <a:pPr marL="0" indent="0">
              <a:buNone/>
            </a:pPr>
            <a:r>
              <a:rPr lang="es-ES" sz="2000" u="sng" dirty="0">
                <a:solidFill>
                  <a:schemeClr val="accent1">
                    <a:lumMod val="75000"/>
                  </a:schemeClr>
                </a:solidFill>
                <a:latin typeface="Comic Sans MS" pitchFamily="66" charset="0"/>
              </a:rPr>
              <a:t>relevantes del territorio</a:t>
            </a:r>
          </a:p>
          <a:p>
            <a:pPr marL="0" indent="0" algn="just">
              <a:buNone/>
            </a:pPr>
            <a:endParaRPr lang="es-ES" sz="1600" dirty="0" smtClean="0">
              <a:latin typeface="Comic Sans MS" pitchFamily="66" charset="0"/>
            </a:endParaRPr>
          </a:p>
          <a:p>
            <a:pPr marL="0" indent="0" algn="just">
              <a:buNone/>
            </a:pPr>
            <a:endParaRPr lang="es-ES" sz="1600" dirty="0">
              <a:latin typeface="Comic Sans MS" pitchFamily="66" charset="0"/>
            </a:endParaRPr>
          </a:p>
          <a:p>
            <a:pPr marL="0" indent="0">
              <a:buNone/>
            </a:pPr>
            <a:endParaRPr lang="es-ES" dirty="0"/>
          </a:p>
        </p:txBody>
      </p:sp>
      <p:sp>
        <p:nvSpPr>
          <p:cNvPr id="2" name="1 CuadroTexto"/>
          <p:cNvSpPr txBox="1"/>
          <p:nvPr/>
        </p:nvSpPr>
        <p:spPr>
          <a:xfrm>
            <a:off x="2789800" y="6512133"/>
            <a:ext cx="7920880" cy="261610"/>
          </a:xfrm>
          <a:prstGeom prst="rect">
            <a:avLst/>
          </a:prstGeom>
          <a:noFill/>
        </p:spPr>
        <p:txBody>
          <a:bodyPr wrap="square" rtlCol="0">
            <a:spAutoFit/>
          </a:bodyPr>
          <a:lstStyle/>
          <a:p>
            <a:pPr algn="just"/>
            <a:r>
              <a:rPr lang="es-ES" sz="1100" dirty="0" smtClean="0">
                <a:latin typeface="Comic Sans MS" pitchFamily="66" charset="0"/>
              </a:rPr>
              <a:t>Distancia en metros</a:t>
            </a:r>
            <a:endParaRPr lang="es-ES" sz="1100" dirty="0">
              <a:latin typeface="Comic Sans MS" pitchFamily="66" charset="0"/>
            </a:endParaRPr>
          </a:p>
        </p:txBody>
      </p:sp>
      <p:pic>
        <p:nvPicPr>
          <p:cNvPr id="8" name="7 Imagen" descr="C:\Documents and Settings\usuario\Escritorio\Manual de procesos ganaderia\IMÁGENES\Dist.mín.el.territorio.jpg"/>
          <p:cNvPicPr/>
          <p:nvPr/>
        </p:nvPicPr>
        <p:blipFill>
          <a:blip r:embed="rId2">
            <a:extLst>
              <a:ext uri="{28A0092B-C50C-407E-A947-70E740481C1C}">
                <a14:useLocalDpi xmlns:a14="http://schemas.microsoft.com/office/drawing/2010/main" xmlns="" val="0"/>
              </a:ext>
            </a:extLst>
          </a:blip>
          <a:srcRect/>
          <a:stretch>
            <a:fillRect/>
          </a:stretch>
        </p:blipFill>
        <p:spPr bwMode="auto">
          <a:xfrm>
            <a:off x="4608002" y="1215438"/>
            <a:ext cx="4284477" cy="5427500"/>
          </a:xfrm>
          <a:prstGeom prst="rect">
            <a:avLst/>
          </a:prstGeom>
          <a:noFill/>
          <a:ln w="28575">
            <a:solidFill>
              <a:schemeClr val="tx1"/>
            </a:solidFill>
          </a:ln>
        </p:spPr>
      </p:pic>
      <p:sp>
        <p:nvSpPr>
          <p:cNvPr id="5" name="4 Marcador de número de diapositiva"/>
          <p:cNvSpPr>
            <a:spLocks noGrp="1"/>
          </p:cNvSpPr>
          <p:nvPr>
            <p:ph type="sldNum" sz="quarter" idx="12"/>
          </p:nvPr>
        </p:nvSpPr>
        <p:spPr/>
        <p:txBody>
          <a:bodyPr/>
          <a:lstStyle/>
          <a:p>
            <a:fld id="{7CE80CD3-30BC-4483-9D44-C7BBE6F797AC}" type="slidenum">
              <a:rPr lang="es-ES" smtClean="0"/>
              <a:pPr/>
              <a:t>51</a:t>
            </a:fld>
            <a:endParaRPr lang="es-ES"/>
          </a:p>
        </p:txBody>
      </p:sp>
      <p:sp>
        <p:nvSpPr>
          <p:cNvPr id="9" name="1 Título"/>
          <p:cNvSpPr txBox="1">
            <a:spLocks/>
          </p:cNvSpPr>
          <p:nvPr/>
        </p:nvSpPr>
        <p:spPr>
          <a:xfrm>
            <a:off x="0" y="72438"/>
            <a:ext cx="9216007"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7629525" algn="l"/>
              </a:tabLst>
            </a:pPr>
            <a:r>
              <a:rPr lang="es-ES" sz="2200" dirty="0" smtClean="0">
                <a:solidFill>
                  <a:schemeClr val="accent3">
                    <a:lumMod val="50000"/>
                  </a:schemeClr>
                </a:solidFill>
                <a:latin typeface="Comic Sans MS" pitchFamily="66" charset="0"/>
              </a:rPr>
              <a:t>                                                                        Localización. </a:t>
            </a:r>
            <a:r>
              <a:rPr lang="es-ES" sz="2300" b="1" dirty="0">
                <a:solidFill>
                  <a:schemeClr val="accent2"/>
                </a:solidFill>
                <a:latin typeface="Comic Sans MS" pitchFamily="66" charset="0"/>
              </a:rPr>
              <a:t>Explotación </a:t>
            </a:r>
          </a:p>
          <a:p>
            <a:pPr algn="l">
              <a:tabLst>
                <a:tab pos="7629525" algn="l"/>
              </a:tabLst>
            </a:pPr>
            <a:r>
              <a:rPr lang="es-ES" sz="2200" dirty="0" smtClean="0">
                <a:solidFill>
                  <a:schemeClr val="tx2"/>
                </a:solidFill>
                <a:latin typeface="Comic Sans MS" pitchFamily="66" charset="0"/>
              </a:rPr>
              <a:t>                                                                     GESTIÓN DEL NEGOCIO</a:t>
            </a:r>
            <a:r>
              <a:rPr lang="es-ES" sz="2100" dirty="0" smtClean="0">
                <a:solidFill>
                  <a:schemeClr val="tx2"/>
                </a:solidFill>
                <a:latin typeface="Comic Sans MS" pitchFamily="66" charset="0"/>
              </a:rPr>
              <a:t>                                </a:t>
            </a:r>
            <a:r>
              <a:rPr lang="es-ES" sz="2100" b="1" dirty="0" smtClean="0">
                <a:solidFill>
                  <a:schemeClr val="tx2"/>
                </a:solidFill>
                <a:latin typeface="Comic Sans MS" pitchFamily="66" charset="0"/>
              </a:rPr>
              <a:t>                __</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16888153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4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08720"/>
            <a:ext cx="5915000" cy="5760640"/>
          </a:xfrm>
        </p:spPr>
        <p:txBody>
          <a:bodyPr>
            <a:normAutofit/>
          </a:bodyPr>
          <a:lstStyle/>
          <a:p>
            <a:pPr marL="0" indent="0">
              <a:buNone/>
            </a:pPr>
            <a:endParaRPr lang="es-ES" sz="2100" dirty="0">
              <a:latin typeface="Comic Sans MS" pitchFamily="66" charset="0"/>
            </a:endParaRPr>
          </a:p>
          <a:p>
            <a:pPr marL="0" indent="0">
              <a:buNone/>
            </a:pPr>
            <a:r>
              <a:rPr lang="es-ES" sz="2000" u="sng" dirty="0">
                <a:solidFill>
                  <a:schemeClr val="accent1">
                    <a:lumMod val="75000"/>
                  </a:schemeClr>
                </a:solidFill>
                <a:latin typeface="Comic Sans MS" pitchFamily="66" charset="0"/>
              </a:rPr>
              <a:t>Consideraciones generales: </a:t>
            </a:r>
          </a:p>
          <a:p>
            <a:pPr marL="0" indent="0">
              <a:buNone/>
            </a:pPr>
            <a:endParaRPr lang="es-ES" sz="1800" dirty="0">
              <a:latin typeface="Comic Sans MS" pitchFamily="66" charset="0"/>
            </a:endParaRPr>
          </a:p>
          <a:p>
            <a:pPr marL="450850" lvl="1" indent="-273050" algn="just">
              <a:buClr>
                <a:schemeClr val="accent1">
                  <a:lumMod val="50000"/>
                </a:schemeClr>
              </a:buClr>
              <a:buFont typeface="Wingdings" pitchFamily="2" charset="2"/>
              <a:buChar char="ü"/>
            </a:pPr>
            <a:r>
              <a:rPr lang="es-ES" sz="1800" dirty="0">
                <a:latin typeface="Comic Sans MS" pitchFamily="66" charset="0"/>
              </a:rPr>
              <a:t>Contarán con instalaciones suficientes, que permitan albergar a los animales en condiciones adecuadas, conforme a sus necesidades en todas las etapas productivas</a:t>
            </a:r>
            <a:r>
              <a:rPr lang="es-ES" sz="1800" dirty="0" smtClean="0">
                <a:latin typeface="Comic Sans MS" pitchFamily="66" charset="0"/>
              </a:rPr>
              <a:t>.</a:t>
            </a:r>
          </a:p>
          <a:p>
            <a:pPr marL="450850" lvl="1" indent="-273050" algn="just">
              <a:buClr>
                <a:schemeClr val="accent1">
                  <a:lumMod val="50000"/>
                </a:schemeClr>
              </a:buClr>
              <a:buNone/>
            </a:pPr>
            <a:endParaRPr lang="es-ES" sz="800" dirty="0">
              <a:latin typeface="Comic Sans MS" pitchFamily="66" charset="0"/>
            </a:endParaRPr>
          </a:p>
          <a:p>
            <a:pPr marL="450850" lvl="1" indent="-273050" algn="just">
              <a:buClr>
                <a:schemeClr val="accent1">
                  <a:lumMod val="50000"/>
                </a:schemeClr>
              </a:buClr>
              <a:buFont typeface="Wingdings" pitchFamily="2" charset="2"/>
              <a:buChar char="ü"/>
            </a:pPr>
            <a:r>
              <a:rPr lang="es-ES" sz="1800" dirty="0">
                <a:latin typeface="Comic Sans MS" pitchFamily="66" charset="0"/>
              </a:rPr>
              <a:t>Deben mantenerse las condiciones higiénico-sanitarias y de bioseguridad</a:t>
            </a:r>
            <a:r>
              <a:rPr lang="es-ES" sz="1800" dirty="0" smtClean="0">
                <a:latin typeface="Comic Sans MS" pitchFamily="66" charset="0"/>
              </a:rPr>
              <a:t>.</a:t>
            </a:r>
          </a:p>
          <a:p>
            <a:pPr marL="450850" lvl="1" indent="-273050" algn="just">
              <a:buClr>
                <a:schemeClr val="accent1">
                  <a:lumMod val="50000"/>
                </a:schemeClr>
              </a:buClr>
              <a:buNone/>
            </a:pPr>
            <a:endParaRPr lang="es-ES" sz="800" dirty="0">
              <a:latin typeface="Comic Sans MS" pitchFamily="66" charset="0"/>
            </a:endParaRPr>
          </a:p>
          <a:p>
            <a:pPr marL="450850" lvl="1" indent="-273050" algn="just">
              <a:buClr>
                <a:schemeClr val="accent1">
                  <a:lumMod val="50000"/>
                </a:schemeClr>
              </a:buClr>
              <a:buFont typeface="Wingdings" pitchFamily="2" charset="2"/>
              <a:buChar char="ü"/>
            </a:pPr>
            <a:r>
              <a:rPr lang="es-ES" sz="1800" dirty="0">
                <a:latin typeface="Comic Sans MS" pitchFamily="66" charset="0"/>
              </a:rPr>
              <a:t>Las construcciones deben integrarse en el paisaje (materiales, texturas, colores y composición) logrando el menor impacto visual posible. </a:t>
            </a:r>
          </a:p>
          <a:p>
            <a:pPr marL="0" indent="0">
              <a:buNone/>
            </a:pPr>
            <a:endParaRPr lang="es-ES" dirty="0"/>
          </a:p>
        </p:txBody>
      </p:sp>
      <p:sp>
        <p:nvSpPr>
          <p:cNvPr id="5" name="Cuadro de texto 2"/>
          <p:cNvSpPr txBox="1">
            <a:spLocks noChangeArrowheads="1"/>
          </p:cNvSpPr>
          <p:nvPr/>
        </p:nvSpPr>
        <p:spPr bwMode="auto">
          <a:xfrm>
            <a:off x="3131840" y="5229200"/>
            <a:ext cx="4968552" cy="1392945"/>
          </a:xfrm>
          <a:prstGeom prst="rect">
            <a:avLst/>
          </a:prstGeom>
          <a:solidFill>
            <a:schemeClr val="accent3"/>
          </a:solidFill>
          <a:ln w="9525">
            <a:noFill/>
            <a:miter lim="800000"/>
            <a:headEnd/>
            <a:tailEnd/>
          </a:ln>
        </p:spPr>
        <p:txBody>
          <a:bodyPr rot="0" vert="horz" wrap="square" lIns="91440" tIns="45720" rIns="91440" bIns="45720" anchor="t" anchorCtr="0">
            <a:spAutoFit/>
          </a:bodyPr>
          <a:lstStyle/>
          <a:p>
            <a:pPr algn="just">
              <a:lnSpc>
                <a:spcPct val="115000"/>
              </a:lnSpc>
              <a:spcAft>
                <a:spcPts val="1000"/>
              </a:spcAft>
            </a:pPr>
            <a:endParaRPr lang="es-ES" sz="1000" dirty="0" smtClean="0">
              <a:effectLst/>
              <a:latin typeface="Comic Sans MS"/>
              <a:ea typeface="Calibri"/>
              <a:cs typeface="Times New Roman"/>
            </a:endParaRPr>
          </a:p>
          <a:p>
            <a:pPr algn="just">
              <a:lnSpc>
                <a:spcPct val="115000"/>
              </a:lnSpc>
              <a:spcAft>
                <a:spcPts val="1000"/>
              </a:spcAft>
            </a:pPr>
            <a:r>
              <a:rPr lang="es-ES" sz="1600" b="1" dirty="0" smtClean="0">
                <a:solidFill>
                  <a:srgbClr val="FF0000"/>
                </a:solidFill>
                <a:latin typeface="Comic Sans MS"/>
                <a:ea typeface="Calibri"/>
                <a:cs typeface="Times New Roman"/>
              </a:rPr>
              <a:t>¡Atención! </a:t>
            </a:r>
            <a:r>
              <a:rPr lang="es-ES" sz="1100" dirty="0" smtClean="0">
                <a:effectLst/>
                <a:latin typeface="Comic Sans MS"/>
                <a:ea typeface="Calibri"/>
                <a:cs typeface="Times New Roman"/>
              </a:rPr>
              <a:t>El </a:t>
            </a:r>
            <a:r>
              <a:rPr lang="es-ES" sz="1100" dirty="0">
                <a:effectLst/>
                <a:latin typeface="Comic Sans MS"/>
                <a:ea typeface="Calibri"/>
                <a:cs typeface="Times New Roman"/>
              </a:rPr>
              <a:t>óptimo de gestión </a:t>
            </a:r>
            <a:r>
              <a:rPr lang="es-ES" sz="1100" dirty="0" smtClean="0">
                <a:effectLst/>
                <a:latin typeface="Comic Sans MS"/>
                <a:ea typeface="Calibri"/>
                <a:cs typeface="Times New Roman"/>
              </a:rPr>
              <a:t>en las explotaciones de ganado ovino es de 480 </a:t>
            </a:r>
            <a:r>
              <a:rPr lang="es-ES" sz="1100" dirty="0">
                <a:effectLst/>
                <a:latin typeface="Comic Sans MS"/>
                <a:ea typeface="Calibri"/>
                <a:cs typeface="Times New Roman"/>
              </a:rPr>
              <a:t>cabezas de ganado por trabajador, siendo explotaciones de al menos dos trabajadores  con tierras de pasto propias</a:t>
            </a:r>
            <a:r>
              <a:rPr lang="es-ES" sz="1100" dirty="0" smtClean="0">
                <a:effectLst/>
                <a:latin typeface="Comic Sans MS"/>
                <a:ea typeface="Calibri"/>
                <a:cs typeface="Times New Roman"/>
              </a:rPr>
              <a:t>.</a:t>
            </a:r>
          </a:p>
          <a:p>
            <a:pPr algn="just">
              <a:lnSpc>
                <a:spcPct val="115000"/>
              </a:lnSpc>
              <a:spcAft>
                <a:spcPts val="1000"/>
              </a:spcAft>
            </a:pPr>
            <a:endParaRPr lang="es-ES" sz="1100" dirty="0">
              <a:effectLst/>
              <a:latin typeface="Calibri"/>
              <a:ea typeface="Calibri"/>
              <a:cs typeface="Times New Roman"/>
            </a:endParaRPr>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52</a:t>
            </a:fld>
            <a:endParaRPr lang="es-ES"/>
          </a:p>
        </p:txBody>
      </p:sp>
      <p:pic>
        <p:nvPicPr>
          <p:cNvPr id="10" name="9 Imagen" descr="http://www.delaval.es/ImageVaultFiles/id_13620/cf_411/2-Ovejas-en-nave-Fidel.PNG">
            <a:hlinkClick r:id="rId2"/>
          </p:cNvPr>
          <p:cNvPicPr/>
          <p:nvPr/>
        </p:nvPicPr>
        <p:blipFill rotWithShape="1">
          <a:blip r:embed="rId3">
            <a:extLst>
              <a:ext uri="{28A0092B-C50C-407E-A947-70E740481C1C}">
                <a14:useLocalDpi xmlns:a14="http://schemas.microsoft.com/office/drawing/2010/main" xmlns="" val="0"/>
              </a:ext>
            </a:extLst>
          </a:blip>
          <a:srcRect l="15122" r="8299" b="7314"/>
          <a:stretch/>
        </p:blipFill>
        <p:spPr bwMode="auto">
          <a:xfrm>
            <a:off x="6660232" y="2060848"/>
            <a:ext cx="2276961" cy="2364724"/>
          </a:xfrm>
          <a:prstGeom prst="rect">
            <a:avLst/>
          </a:prstGeom>
          <a:noFill/>
          <a:ln>
            <a:noFill/>
          </a:ln>
        </p:spPr>
      </p:pic>
      <p:sp>
        <p:nvSpPr>
          <p:cNvPr id="9" name="1 Título"/>
          <p:cNvSpPr txBox="1">
            <a:spLocks/>
          </p:cNvSpPr>
          <p:nvPr/>
        </p:nvSpPr>
        <p:spPr>
          <a:xfrm>
            <a:off x="251521" y="0"/>
            <a:ext cx="8892479" cy="1143000"/>
          </a:xfrm>
          <a:prstGeom prst="rect">
            <a:avLst/>
          </a:prstGeom>
          <a:no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400" dirty="0" smtClean="0">
                <a:solidFill>
                  <a:schemeClr val="accent3">
                    <a:lumMod val="50000"/>
                  </a:schemeClr>
                </a:solidFill>
                <a:latin typeface="Comic Sans MS" pitchFamily="66" charset="0"/>
              </a:rPr>
              <a:t>Diseño – Dimensionado. </a:t>
            </a:r>
            <a:r>
              <a:rPr lang="es-ES" sz="2300" b="1" dirty="0">
                <a:solidFill>
                  <a:schemeClr val="accent2"/>
                </a:solidFill>
                <a:latin typeface="Comic Sans MS" pitchFamily="66" charset="0"/>
              </a:rPr>
              <a:t>Explotación </a:t>
            </a:r>
            <a:r>
              <a:rPr lang="es-ES" sz="2400" dirty="0" smtClean="0">
                <a:solidFill>
                  <a:schemeClr val="tx2"/>
                </a:solidFill>
                <a:latin typeface="Comic Sans MS" pitchFamily="66" charset="0"/>
              </a:rPr>
              <a:t>                                                      </a:t>
            </a:r>
          </a:p>
          <a:p>
            <a:pPr algn="r">
              <a:tabLst>
                <a:tab pos="7629525" algn="l"/>
              </a:tabLst>
            </a:pP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________________________________________________</a:t>
            </a:r>
            <a:endParaRPr lang="es-ES" sz="2400" dirty="0">
              <a:solidFill>
                <a:schemeClr val="tx2"/>
              </a:solidFill>
              <a:latin typeface="Comic Sans MS" pitchFamily="66" charset="0"/>
            </a:endParaRPr>
          </a:p>
        </p:txBody>
      </p:sp>
      <p:pic>
        <p:nvPicPr>
          <p:cNvPr id="12" name="Picture 2" descr="https://encrypted-tbn0.gstatic.com/images?q=tbn:ANd9GcRDuX2aHxrzqh7ZbmA1wGIbz9YG5nX8L9wFeol3wKZvIwiKLIIn"/>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619672" y="5296690"/>
            <a:ext cx="1205932" cy="12086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335485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4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12168" y="1143000"/>
            <a:ext cx="8371184" cy="5760640"/>
          </a:xfrm>
        </p:spPr>
        <p:txBody>
          <a:bodyPr>
            <a:normAutofit fontScale="40000" lnSpcReduction="20000"/>
          </a:bodyPr>
          <a:lstStyle/>
          <a:p>
            <a:pPr marL="0" indent="0" algn="just">
              <a:buNone/>
            </a:pPr>
            <a:endParaRPr lang="es-ES" sz="4000" dirty="0">
              <a:latin typeface="Comic Sans MS" pitchFamily="66" charset="0"/>
            </a:endParaRPr>
          </a:p>
          <a:p>
            <a:pPr algn="just">
              <a:buClr>
                <a:schemeClr val="tx2">
                  <a:lumMod val="75000"/>
                </a:schemeClr>
              </a:buClr>
              <a:buFont typeface="Wingdings" pitchFamily="2" charset="2"/>
              <a:buChar char="ü"/>
            </a:pPr>
            <a:r>
              <a:rPr lang="es-ES" sz="4000" dirty="0">
                <a:latin typeface="Comic Sans MS" pitchFamily="66" charset="0"/>
              </a:rPr>
              <a:t>Retranqueos: como mínimo 10 metros a linderos de las parcelas de otros propietarios y 15 metros a eje de vía de camino público</a:t>
            </a:r>
            <a:r>
              <a:rPr lang="es-ES" sz="4000" dirty="0" smtClean="0">
                <a:latin typeface="Comic Sans MS" pitchFamily="66" charset="0"/>
              </a:rPr>
              <a:t>.</a:t>
            </a:r>
          </a:p>
          <a:p>
            <a:pPr marL="0" indent="0" algn="just">
              <a:buClr>
                <a:schemeClr val="tx2">
                  <a:lumMod val="75000"/>
                </a:schemeClr>
              </a:buClr>
              <a:buNone/>
            </a:pPr>
            <a:endParaRPr lang="es-ES" sz="2500" dirty="0">
              <a:latin typeface="Comic Sans MS" pitchFamily="66" charset="0"/>
            </a:endParaRPr>
          </a:p>
          <a:p>
            <a:pPr algn="just">
              <a:buClr>
                <a:schemeClr val="tx2">
                  <a:lumMod val="75000"/>
                </a:schemeClr>
              </a:buClr>
              <a:buFont typeface="Wingdings" pitchFamily="2" charset="2"/>
              <a:buChar char="ü"/>
            </a:pPr>
            <a:r>
              <a:rPr lang="es-ES" sz="4000" dirty="0">
                <a:latin typeface="Comic Sans MS" pitchFamily="66" charset="0"/>
              </a:rPr>
              <a:t>Edificabilidad: máximo de 0.20 m</a:t>
            </a:r>
            <a:r>
              <a:rPr lang="es-ES" sz="4000" baseline="30000" dirty="0">
                <a:latin typeface="Comic Sans MS" pitchFamily="66" charset="0"/>
              </a:rPr>
              <a:t>2</a:t>
            </a:r>
            <a:r>
              <a:rPr lang="es-ES" sz="4000" dirty="0">
                <a:latin typeface="Comic Sans MS" pitchFamily="66" charset="0"/>
              </a:rPr>
              <a:t>/ </a:t>
            </a:r>
            <a:r>
              <a:rPr lang="es-ES" sz="4000" dirty="0" smtClean="0">
                <a:latin typeface="Comic Sans MS" pitchFamily="66" charset="0"/>
              </a:rPr>
              <a:t>m</a:t>
            </a:r>
            <a:r>
              <a:rPr lang="es-ES" sz="4000" baseline="30000" dirty="0" smtClean="0">
                <a:latin typeface="Comic Sans MS" pitchFamily="66" charset="0"/>
              </a:rPr>
              <a:t>2</a:t>
            </a:r>
          </a:p>
          <a:p>
            <a:pPr marL="0" indent="0" algn="just">
              <a:buClr>
                <a:schemeClr val="tx2">
                  <a:lumMod val="75000"/>
                </a:schemeClr>
              </a:buClr>
              <a:buNone/>
            </a:pPr>
            <a:endParaRPr lang="es-ES" sz="2500" dirty="0">
              <a:latin typeface="Comic Sans MS" pitchFamily="66" charset="0"/>
            </a:endParaRPr>
          </a:p>
          <a:p>
            <a:pPr algn="just">
              <a:buClr>
                <a:schemeClr val="tx2">
                  <a:lumMod val="75000"/>
                </a:schemeClr>
              </a:buClr>
              <a:buFont typeface="Wingdings" pitchFamily="2" charset="2"/>
              <a:buChar char="ü"/>
            </a:pPr>
            <a:r>
              <a:rPr lang="es-ES" sz="4000" dirty="0">
                <a:latin typeface="Comic Sans MS" pitchFamily="66" charset="0"/>
              </a:rPr>
              <a:t>Ocupación máxima: 20% de la superficie útil de la parcela</a:t>
            </a:r>
            <a:r>
              <a:rPr lang="es-ES" sz="4000" dirty="0" smtClean="0">
                <a:latin typeface="Comic Sans MS" pitchFamily="66" charset="0"/>
              </a:rPr>
              <a:t>.</a:t>
            </a:r>
          </a:p>
          <a:p>
            <a:pPr marL="0" indent="0" algn="just">
              <a:buClr>
                <a:schemeClr val="tx2">
                  <a:lumMod val="75000"/>
                </a:schemeClr>
              </a:buClr>
              <a:buNone/>
            </a:pPr>
            <a:endParaRPr lang="es-ES" sz="2500" dirty="0">
              <a:latin typeface="Comic Sans MS" pitchFamily="66" charset="0"/>
            </a:endParaRPr>
          </a:p>
          <a:p>
            <a:pPr algn="just">
              <a:buClr>
                <a:schemeClr val="tx2">
                  <a:lumMod val="75000"/>
                </a:schemeClr>
              </a:buClr>
              <a:buFont typeface="Wingdings" pitchFamily="2" charset="2"/>
              <a:buChar char="ü"/>
            </a:pPr>
            <a:r>
              <a:rPr lang="es-ES" sz="4000" dirty="0">
                <a:latin typeface="Comic Sans MS" pitchFamily="66" charset="0"/>
              </a:rPr>
              <a:t>Altura máxima: 10 metros (con carácter general, 1 planta</a:t>
            </a:r>
            <a:r>
              <a:rPr lang="es-ES" sz="4000" dirty="0" smtClean="0">
                <a:latin typeface="Comic Sans MS" pitchFamily="66" charset="0"/>
              </a:rPr>
              <a:t>).</a:t>
            </a:r>
          </a:p>
          <a:p>
            <a:pPr marL="0" indent="0" algn="just">
              <a:buClr>
                <a:schemeClr val="tx2">
                  <a:lumMod val="75000"/>
                </a:schemeClr>
              </a:buClr>
              <a:buNone/>
            </a:pPr>
            <a:endParaRPr lang="es-ES" sz="2500" dirty="0">
              <a:latin typeface="Comic Sans MS" pitchFamily="66" charset="0"/>
            </a:endParaRPr>
          </a:p>
          <a:p>
            <a:pPr algn="just">
              <a:buClr>
                <a:schemeClr val="tx2">
                  <a:lumMod val="75000"/>
                </a:schemeClr>
              </a:buClr>
              <a:buFont typeface="Wingdings" pitchFamily="2" charset="2"/>
              <a:buChar char="ü"/>
            </a:pPr>
            <a:r>
              <a:rPr lang="es-ES" sz="4000" dirty="0">
                <a:latin typeface="Comic Sans MS" pitchFamily="66" charset="0"/>
              </a:rPr>
              <a:t>Materiales:  aislantes para proteger de las temperaturas más extremas a través de paredes y tejados: Bloque con cámara, poliuretano, panel de sándwich. Buena ventilación, mediante el empleo de ventanas, caballetes, e incluso de extractores; de esta forma conseguimos reducir la presencia de amoniaco y humedad en las camas.</a:t>
            </a:r>
          </a:p>
          <a:p>
            <a:pPr marL="0" indent="0" algn="just">
              <a:buClr>
                <a:schemeClr val="tx2">
                  <a:lumMod val="75000"/>
                </a:schemeClr>
              </a:buClr>
              <a:buNone/>
            </a:pPr>
            <a:endParaRPr lang="es-ES" sz="2500" dirty="0">
              <a:latin typeface="Comic Sans MS" pitchFamily="66" charset="0"/>
            </a:endParaRPr>
          </a:p>
          <a:p>
            <a:pPr algn="just">
              <a:buClr>
                <a:schemeClr val="tx2">
                  <a:lumMod val="75000"/>
                </a:schemeClr>
              </a:buClr>
              <a:buFont typeface="Wingdings" pitchFamily="2" charset="2"/>
              <a:buChar char="ü"/>
            </a:pPr>
            <a:r>
              <a:rPr lang="es-ES" sz="4000" dirty="0">
                <a:latin typeface="Comic Sans MS" pitchFamily="66" charset="0"/>
              </a:rPr>
              <a:t>Vallado/Cercado:  semitransparente o mixto y con altura mínima de 2 metros. Puede ser fijo (a base de malla ganadera o mallazo especial para ovino), o bien móviles, con pastor eléctrico conectado a malla electrificada, o a hilo.</a:t>
            </a:r>
          </a:p>
          <a:p>
            <a:pPr marL="0" indent="0" algn="just">
              <a:buClr>
                <a:schemeClr val="tx2">
                  <a:lumMod val="75000"/>
                </a:schemeClr>
              </a:buClr>
              <a:buNone/>
            </a:pPr>
            <a:endParaRPr lang="es-ES" sz="2500" dirty="0">
              <a:latin typeface="Comic Sans MS" pitchFamily="66" charset="0"/>
            </a:endParaRPr>
          </a:p>
          <a:p>
            <a:pPr algn="just">
              <a:buClr>
                <a:schemeClr val="tx2">
                  <a:lumMod val="75000"/>
                </a:schemeClr>
              </a:buClr>
              <a:buFont typeface="Wingdings" pitchFamily="2" charset="2"/>
              <a:buChar char="ü"/>
            </a:pPr>
            <a:r>
              <a:rPr lang="es-ES" sz="4000" dirty="0">
                <a:latin typeface="Comic Sans MS" pitchFamily="66" charset="0"/>
              </a:rPr>
              <a:t>Comederas: lugar de almacenamiento en el que los alimentos estén protegidos de todo riesgo microbiológico, físico o químico, tienen que ser accesibles para todos los animales de la explotación.</a:t>
            </a:r>
          </a:p>
          <a:p>
            <a:pPr marL="0" indent="0" algn="just">
              <a:buClr>
                <a:schemeClr val="tx2">
                  <a:lumMod val="75000"/>
                </a:schemeClr>
              </a:buClr>
              <a:buNone/>
            </a:pPr>
            <a:endParaRPr lang="es-ES" sz="2500" dirty="0" smtClean="0">
              <a:latin typeface="Comic Sans MS" pitchFamily="66" charset="0"/>
            </a:endParaRPr>
          </a:p>
          <a:p>
            <a:pPr algn="just">
              <a:buClr>
                <a:schemeClr val="tx2">
                  <a:lumMod val="75000"/>
                </a:schemeClr>
              </a:buClr>
              <a:buFont typeface="Wingdings" pitchFamily="2" charset="2"/>
              <a:buChar char="ü"/>
            </a:pPr>
            <a:r>
              <a:rPr lang="es-ES" sz="4000" dirty="0" smtClean="0">
                <a:latin typeface="Comic Sans MS" pitchFamily="66" charset="0"/>
              </a:rPr>
              <a:t>Jaulas </a:t>
            </a:r>
            <a:r>
              <a:rPr lang="es-ES" sz="4000" dirty="0">
                <a:latin typeface="Comic Sans MS" pitchFamily="66" charset="0"/>
              </a:rPr>
              <a:t>de </a:t>
            </a:r>
            <a:r>
              <a:rPr lang="es-ES" sz="4000" dirty="0" smtClean="0">
                <a:latin typeface="Comic Sans MS" pitchFamily="66" charset="0"/>
              </a:rPr>
              <a:t>parición, Coladeros, Baño antiparasitario, Manga manejo.</a:t>
            </a:r>
            <a:endParaRPr lang="es-ES" sz="4000" dirty="0">
              <a:latin typeface="Comic Sans MS" pitchFamily="66" charset="0"/>
            </a:endParaRPr>
          </a:p>
          <a:p>
            <a:pPr>
              <a:buClr>
                <a:schemeClr val="tx2">
                  <a:lumMod val="75000"/>
                </a:schemeClr>
              </a:buClr>
              <a:buFont typeface="Wingdings" pitchFamily="2" charset="2"/>
              <a:buChar char="ü"/>
            </a:pPr>
            <a:endParaRPr lang="es-ES" dirty="0"/>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53</a:t>
            </a:fld>
            <a:endParaRPr lang="es-ES"/>
          </a:p>
        </p:txBody>
      </p:sp>
      <p:sp>
        <p:nvSpPr>
          <p:cNvPr id="6" name="1 Título"/>
          <p:cNvSpPr txBox="1">
            <a:spLocks/>
          </p:cNvSpPr>
          <p:nvPr/>
        </p:nvSpPr>
        <p:spPr>
          <a:xfrm>
            <a:off x="251521" y="0"/>
            <a:ext cx="8892479" cy="1143000"/>
          </a:xfrm>
          <a:prstGeom prst="rect">
            <a:avLst/>
          </a:prstGeom>
          <a:no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400" dirty="0" smtClean="0">
                <a:solidFill>
                  <a:schemeClr val="accent3">
                    <a:lumMod val="50000"/>
                  </a:schemeClr>
                </a:solidFill>
                <a:latin typeface="Comic Sans MS" pitchFamily="66" charset="0"/>
              </a:rPr>
              <a:t>Construcción y Edificación. </a:t>
            </a:r>
            <a:r>
              <a:rPr lang="es-ES" sz="2300" b="1" dirty="0">
                <a:solidFill>
                  <a:schemeClr val="accent2"/>
                </a:solidFill>
                <a:latin typeface="Comic Sans MS" pitchFamily="66" charset="0"/>
              </a:rPr>
              <a:t>Explotación </a:t>
            </a:r>
            <a:r>
              <a:rPr lang="es-ES" sz="2400" dirty="0" smtClean="0">
                <a:solidFill>
                  <a:schemeClr val="tx2"/>
                </a:solidFill>
                <a:latin typeface="Comic Sans MS" pitchFamily="66" charset="0"/>
              </a:rPr>
              <a:t>                                                      </a:t>
            </a:r>
          </a:p>
          <a:p>
            <a:pPr algn="r">
              <a:tabLst>
                <a:tab pos="7629525" algn="l"/>
              </a:tabLst>
            </a:pPr>
            <a:r>
              <a:rPr lang="es-ES" sz="2400" dirty="0" smtClean="0">
                <a:solidFill>
                  <a:schemeClr val="tx2"/>
                </a:solidFill>
                <a:latin typeface="Comic Sans MS" pitchFamily="66" charset="0"/>
              </a:rPr>
              <a:t>GESTION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32848677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4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1" y="1143000"/>
            <a:ext cx="8424935" cy="5976664"/>
          </a:xfrm>
        </p:spPr>
        <p:txBody>
          <a:bodyPr>
            <a:normAutofit fontScale="55000" lnSpcReduction="20000"/>
          </a:bodyPr>
          <a:lstStyle/>
          <a:p>
            <a:pPr marL="0" indent="0" algn="just">
              <a:buNone/>
            </a:pPr>
            <a:endParaRPr lang="es-ES" sz="1300" dirty="0">
              <a:latin typeface="Comic Sans MS" pitchFamily="66" charset="0"/>
            </a:endParaRPr>
          </a:p>
          <a:p>
            <a:pPr marL="0" indent="0">
              <a:buNone/>
            </a:pPr>
            <a:r>
              <a:rPr lang="es-ES" sz="3300" u="sng" dirty="0">
                <a:solidFill>
                  <a:schemeClr val="accent1">
                    <a:lumMod val="75000"/>
                  </a:schemeClr>
                </a:solidFill>
                <a:latin typeface="Comic Sans MS" pitchFamily="66" charset="0"/>
              </a:rPr>
              <a:t>Suministros</a:t>
            </a:r>
            <a:r>
              <a:rPr lang="es-ES" sz="3300" dirty="0">
                <a:solidFill>
                  <a:schemeClr val="accent1">
                    <a:lumMod val="75000"/>
                  </a:schemeClr>
                </a:solidFill>
                <a:latin typeface="Comic Sans MS" pitchFamily="66" charset="0"/>
              </a:rPr>
              <a:t>: </a:t>
            </a:r>
            <a:r>
              <a:rPr lang="es-ES" sz="3300" dirty="0" smtClean="0">
                <a:solidFill>
                  <a:schemeClr val="accent1">
                    <a:lumMod val="75000"/>
                  </a:schemeClr>
                </a:solidFill>
                <a:latin typeface="Comic Sans MS" pitchFamily="66" charset="0"/>
              </a:rPr>
              <a:t>AGUA</a:t>
            </a:r>
            <a:endParaRPr lang="es-ES" sz="3300" dirty="0">
              <a:solidFill>
                <a:schemeClr val="accent1">
                  <a:lumMod val="75000"/>
                </a:schemeClr>
              </a:solidFill>
              <a:latin typeface="Comic Sans MS" pitchFamily="66" charset="0"/>
            </a:endParaRPr>
          </a:p>
          <a:p>
            <a:pPr marL="0" indent="0" algn="just">
              <a:buNone/>
            </a:pPr>
            <a:endParaRPr lang="es-ES" sz="2200" dirty="0">
              <a:latin typeface="Comic Sans MS" pitchFamily="66" charset="0"/>
            </a:endParaRPr>
          </a:p>
          <a:p>
            <a:pPr marL="0" lvl="0" indent="0" algn="just">
              <a:buNone/>
            </a:pPr>
            <a:r>
              <a:rPr lang="es-ES" sz="2400" dirty="0" smtClean="0">
                <a:latin typeface="Comic Sans MS" pitchFamily="66" charset="0"/>
              </a:rPr>
              <a:t>Las </a:t>
            </a:r>
            <a:r>
              <a:rPr lang="es-ES" sz="2400" dirty="0">
                <a:latin typeface="Comic Sans MS" pitchFamily="66" charset="0"/>
              </a:rPr>
              <a:t>condiciones de captación, conducción, distribución y control de calidad que se aplican para el consumo humano, se han de aplicar en las </a:t>
            </a:r>
            <a:r>
              <a:rPr lang="es-ES" sz="2400" dirty="0" smtClean="0">
                <a:latin typeface="Comic Sans MS" pitchFamily="66" charset="0"/>
              </a:rPr>
              <a:t>explotaciones.  </a:t>
            </a:r>
          </a:p>
          <a:p>
            <a:pPr marL="0" lvl="0" indent="0" algn="just">
              <a:buNone/>
            </a:pPr>
            <a:endParaRPr lang="es-ES" sz="1600" dirty="0">
              <a:latin typeface="Comic Sans MS" pitchFamily="66" charset="0"/>
            </a:endParaRPr>
          </a:p>
          <a:p>
            <a:pPr algn="just">
              <a:buFont typeface="Wingdings" pitchFamily="2" charset="2"/>
              <a:buChar char="ü"/>
            </a:pPr>
            <a:r>
              <a:rPr lang="es-ES" sz="2400" dirty="0" smtClean="0">
                <a:latin typeface="Comic Sans MS" pitchFamily="66" charset="0"/>
              </a:rPr>
              <a:t>Es </a:t>
            </a:r>
            <a:r>
              <a:rPr lang="es-ES" sz="2400" dirty="0">
                <a:latin typeface="Comic Sans MS" pitchFamily="66" charset="0"/>
              </a:rPr>
              <a:t>necesario el análisis</a:t>
            </a:r>
            <a:r>
              <a:rPr lang="es-ES" sz="2400" b="1" dirty="0">
                <a:latin typeface="Comic Sans MS" pitchFamily="66" charset="0"/>
              </a:rPr>
              <a:t> </a:t>
            </a:r>
            <a:r>
              <a:rPr lang="es-ES" sz="2400" dirty="0" smtClean="0">
                <a:latin typeface="Comic Sans MS" pitchFamily="66" charset="0"/>
              </a:rPr>
              <a:t>físico-químico</a:t>
            </a:r>
            <a:r>
              <a:rPr lang="es-ES" sz="2400" b="1" dirty="0" smtClean="0">
                <a:latin typeface="Comic Sans MS" pitchFamily="66" charset="0"/>
              </a:rPr>
              <a:t> </a:t>
            </a:r>
            <a:r>
              <a:rPr lang="es-ES" sz="2400" dirty="0">
                <a:latin typeface="Comic Sans MS" pitchFamily="66" charset="0"/>
              </a:rPr>
              <a:t>del agua por parte de un laboratorio acreditado, certificado o autorizado por las autoridades competentes que declare  apta para el consumo de los animales y otros usos el agua de la explotación. </a:t>
            </a:r>
          </a:p>
          <a:p>
            <a:pPr marL="0" indent="0" algn="just">
              <a:buNone/>
            </a:pPr>
            <a:endParaRPr lang="es-ES" sz="1100" dirty="0">
              <a:latin typeface="Comic Sans MS" pitchFamily="66" charset="0"/>
            </a:endParaRPr>
          </a:p>
          <a:p>
            <a:pPr algn="just">
              <a:buFont typeface="Wingdings" pitchFamily="2" charset="2"/>
              <a:buChar char="ü"/>
            </a:pPr>
            <a:r>
              <a:rPr lang="es-ES" sz="2400" dirty="0" smtClean="0">
                <a:latin typeface="Comic Sans MS" pitchFamily="66" charset="0"/>
              </a:rPr>
              <a:t>Capacidad </a:t>
            </a:r>
            <a:r>
              <a:rPr lang="es-ES" sz="2400" dirty="0">
                <a:latin typeface="Comic Sans MS" pitchFamily="66" charset="0"/>
              </a:rPr>
              <a:t>de almacenaje de al menos 5 días de consumo medio. </a:t>
            </a:r>
            <a:endParaRPr lang="es-ES" sz="2400" dirty="0" smtClean="0">
              <a:latin typeface="Comic Sans MS" pitchFamily="66" charset="0"/>
            </a:endParaRPr>
          </a:p>
          <a:p>
            <a:pPr marL="0" indent="0" algn="just">
              <a:buNone/>
            </a:pPr>
            <a:endParaRPr lang="es-ES" sz="1100" dirty="0">
              <a:latin typeface="Comic Sans MS" pitchFamily="66" charset="0"/>
            </a:endParaRPr>
          </a:p>
          <a:p>
            <a:pPr algn="just">
              <a:buFont typeface="Wingdings" pitchFamily="2" charset="2"/>
              <a:buChar char="ü"/>
            </a:pPr>
            <a:r>
              <a:rPr lang="es-ES" sz="2400" dirty="0" smtClean="0">
                <a:latin typeface="Comic Sans MS" pitchFamily="66" charset="0"/>
              </a:rPr>
              <a:t>En </a:t>
            </a:r>
            <a:r>
              <a:rPr lang="es-ES" sz="2400" dirty="0">
                <a:latin typeface="Comic Sans MS" pitchFamily="66" charset="0"/>
              </a:rPr>
              <a:t>el caso de no salubridad del agua de consumo animal, se deberá clorar o añadir algún otro </a:t>
            </a:r>
            <a:r>
              <a:rPr lang="es-ES" sz="2400" dirty="0" smtClean="0">
                <a:latin typeface="Comic Sans MS" pitchFamily="66" charset="0"/>
              </a:rPr>
              <a:t>producto </a:t>
            </a:r>
            <a:r>
              <a:rPr lang="es-ES" sz="2400" dirty="0">
                <a:latin typeface="Comic Sans MS" pitchFamily="66" charset="0"/>
              </a:rPr>
              <a:t>que permita potabilizar el agua según los parámetros establecidos por la legislación vigente. </a:t>
            </a:r>
          </a:p>
          <a:p>
            <a:pPr marL="0" indent="0" algn="just">
              <a:buNone/>
            </a:pPr>
            <a:r>
              <a:rPr lang="es-ES" sz="2200" dirty="0">
                <a:latin typeface="Comic Sans MS" pitchFamily="66" charset="0"/>
              </a:rPr>
              <a:t> </a:t>
            </a:r>
            <a:endParaRPr lang="es-ES" sz="2200" dirty="0" smtClean="0">
              <a:latin typeface="Comic Sans MS" pitchFamily="66" charset="0"/>
            </a:endParaRPr>
          </a:p>
          <a:p>
            <a:pPr marL="0" indent="0" algn="just">
              <a:buNone/>
            </a:pPr>
            <a:endParaRPr lang="es-ES" sz="2200" dirty="0" smtClean="0">
              <a:latin typeface="Comic Sans MS" pitchFamily="66" charset="0"/>
            </a:endParaRPr>
          </a:p>
          <a:p>
            <a:pPr marL="0" indent="0">
              <a:buNone/>
            </a:pPr>
            <a:r>
              <a:rPr lang="es-ES_tradnl" u="sng" dirty="0">
                <a:solidFill>
                  <a:schemeClr val="accent1">
                    <a:lumMod val="75000"/>
                  </a:schemeClr>
                </a:solidFill>
                <a:latin typeface="Comic Sans MS" pitchFamily="66" charset="0"/>
              </a:rPr>
              <a:t>Suministros: </a:t>
            </a:r>
            <a:r>
              <a:rPr lang="es-ES_tradnl" dirty="0" smtClean="0">
                <a:solidFill>
                  <a:schemeClr val="accent1">
                    <a:lumMod val="75000"/>
                  </a:schemeClr>
                </a:solidFill>
                <a:latin typeface="Comic Sans MS" pitchFamily="66" charset="0"/>
              </a:rPr>
              <a:t>ENERGÍA ELÉCTRICA</a:t>
            </a:r>
            <a:endParaRPr lang="es-ES" dirty="0">
              <a:solidFill>
                <a:schemeClr val="accent1">
                  <a:lumMod val="75000"/>
                </a:schemeClr>
              </a:solidFill>
              <a:latin typeface="Comic Sans MS" pitchFamily="66" charset="0"/>
            </a:endParaRPr>
          </a:p>
          <a:p>
            <a:pPr marL="0" lvl="0" indent="0" algn="just">
              <a:buNone/>
            </a:pPr>
            <a:endParaRPr lang="es-ES" sz="2200" dirty="0" smtClean="0">
              <a:latin typeface="Comic Sans MS" pitchFamily="66" charset="0"/>
            </a:endParaRPr>
          </a:p>
          <a:p>
            <a:pPr marL="0" lvl="0" indent="0" algn="just">
              <a:buNone/>
            </a:pPr>
            <a:r>
              <a:rPr lang="es-ES" sz="2400" dirty="0">
                <a:latin typeface="Comic Sans MS" pitchFamily="66" charset="0"/>
              </a:rPr>
              <a:t>S</a:t>
            </a:r>
            <a:r>
              <a:rPr lang="es-ES" sz="2400" dirty="0" smtClean="0">
                <a:latin typeface="Comic Sans MS" pitchFamily="66" charset="0"/>
              </a:rPr>
              <a:t>uficiente </a:t>
            </a:r>
            <a:r>
              <a:rPr lang="es-ES" sz="2400" dirty="0">
                <a:latin typeface="Comic Sans MS" pitchFamily="66" charset="0"/>
              </a:rPr>
              <a:t>para el correcto funcionamiento de la instalación y aparatos eléctricos, se debe contar con un sistema auxiliar.</a:t>
            </a:r>
          </a:p>
          <a:p>
            <a:pPr marL="0" indent="0" algn="just">
              <a:buNone/>
            </a:pPr>
            <a:r>
              <a:rPr lang="es-ES" sz="2200" dirty="0">
                <a:latin typeface="Comic Sans MS" pitchFamily="66" charset="0"/>
              </a:rPr>
              <a:t> </a:t>
            </a:r>
          </a:p>
          <a:p>
            <a:pPr algn="just">
              <a:buClr>
                <a:schemeClr val="accent1">
                  <a:lumMod val="50000"/>
                </a:schemeClr>
              </a:buClr>
              <a:buFont typeface="Wingdings" pitchFamily="2" charset="2"/>
              <a:buChar char="ü"/>
            </a:pPr>
            <a:r>
              <a:rPr lang="es-ES" sz="2400" u="sng" dirty="0">
                <a:latin typeface="Comic Sans MS" pitchFamily="66" charset="0"/>
              </a:rPr>
              <a:t>Instalación de </a:t>
            </a:r>
            <a:r>
              <a:rPr lang="es-ES" sz="2400" u="sng" dirty="0" smtClean="0">
                <a:latin typeface="Comic Sans MS" pitchFamily="66" charset="0"/>
              </a:rPr>
              <a:t>saneamiento </a:t>
            </a:r>
            <a:r>
              <a:rPr lang="es-ES" sz="2400" dirty="0" smtClean="0">
                <a:latin typeface="Comic Sans MS" pitchFamily="66" charset="0"/>
              </a:rPr>
              <a:t>para </a:t>
            </a:r>
            <a:r>
              <a:rPr lang="es-ES" sz="2400" dirty="0">
                <a:latin typeface="Comic Sans MS" pitchFamily="66" charset="0"/>
              </a:rPr>
              <a:t>aguas residuales de aseos, agua de lluvia y limpieza de las zonas de la explotación sin animales.</a:t>
            </a:r>
          </a:p>
          <a:p>
            <a:pPr marL="0" indent="0" algn="just">
              <a:buClr>
                <a:schemeClr val="accent1">
                  <a:lumMod val="50000"/>
                </a:schemeClr>
              </a:buClr>
              <a:buNone/>
            </a:pPr>
            <a:endParaRPr lang="es-ES" sz="1100" dirty="0">
              <a:latin typeface="Comic Sans MS" pitchFamily="66" charset="0"/>
            </a:endParaRPr>
          </a:p>
          <a:p>
            <a:pPr algn="just">
              <a:buClr>
                <a:schemeClr val="accent1">
                  <a:lumMod val="50000"/>
                </a:schemeClr>
              </a:buClr>
              <a:buFont typeface="Wingdings" pitchFamily="2" charset="2"/>
              <a:buChar char="ü"/>
            </a:pPr>
            <a:r>
              <a:rPr lang="es-ES" sz="2400" u="sng" dirty="0">
                <a:latin typeface="Comic Sans MS" pitchFamily="66" charset="0"/>
              </a:rPr>
              <a:t>Instalación de gestión de estiércoles</a:t>
            </a:r>
            <a:r>
              <a:rPr lang="es-ES" sz="2400" dirty="0">
                <a:latin typeface="Comic Sans MS" pitchFamily="66" charset="0"/>
              </a:rPr>
              <a:t>: </a:t>
            </a:r>
            <a:endParaRPr lang="es-ES" sz="2400" dirty="0" smtClean="0">
              <a:latin typeface="Comic Sans MS" pitchFamily="66" charset="0"/>
            </a:endParaRPr>
          </a:p>
          <a:p>
            <a:pPr marL="0" indent="0" algn="just">
              <a:buClr>
                <a:schemeClr val="accent1">
                  <a:lumMod val="50000"/>
                </a:schemeClr>
              </a:buClr>
              <a:buNone/>
            </a:pPr>
            <a:endParaRPr lang="es-ES" sz="1100" dirty="0">
              <a:latin typeface="Comic Sans MS" pitchFamily="66" charset="0"/>
            </a:endParaRPr>
          </a:p>
          <a:p>
            <a:pPr marL="804863" lvl="0" indent="-177800">
              <a:buClr>
                <a:schemeClr val="accent1">
                  <a:lumMod val="50000"/>
                </a:schemeClr>
              </a:buClr>
            </a:pPr>
            <a:r>
              <a:rPr lang="es-ES" sz="2400" dirty="0" smtClean="0">
                <a:latin typeface="Comic Sans MS" pitchFamily="66" charset="0"/>
              </a:rPr>
              <a:t>Fosa </a:t>
            </a:r>
            <a:r>
              <a:rPr lang="es-ES" sz="2400" dirty="0">
                <a:latin typeface="Comic Sans MS" pitchFamily="66" charset="0"/>
              </a:rPr>
              <a:t>de purines: estancas, de profundidad mínima de 2 metros y valladas </a:t>
            </a:r>
            <a:r>
              <a:rPr lang="es-ES" sz="2400" dirty="0" smtClean="0">
                <a:latin typeface="Comic Sans MS" pitchFamily="66" charset="0"/>
              </a:rPr>
              <a:t>perimetralmente.</a:t>
            </a:r>
          </a:p>
          <a:p>
            <a:pPr marL="804863" lvl="0" indent="-177800" algn="just"/>
            <a:r>
              <a:rPr lang="es-ES" sz="2400" dirty="0" smtClean="0">
                <a:latin typeface="Comic Sans MS" pitchFamily="66" charset="0"/>
              </a:rPr>
              <a:t>Estercolero</a:t>
            </a:r>
            <a:r>
              <a:rPr lang="es-ES" sz="2400" dirty="0">
                <a:latin typeface="Comic Sans MS" pitchFamily="66" charset="0"/>
              </a:rPr>
              <a:t>: impermeable, con fosa de lixiviados, cubiertos en zonas de </a:t>
            </a:r>
            <a:r>
              <a:rPr lang="es-ES" sz="2400" dirty="0" smtClean="0">
                <a:latin typeface="Comic Sans MS" pitchFamily="66" charset="0"/>
              </a:rPr>
              <a:t>pluviometría 	superior </a:t>
            </a:r>
            <a:r>
              <a:rPr lang="es-ES" sz="2400" dirty="0">
                <a:latin typeface="Comic Sans MS" pitchFamily="66" charset="0"/>
              </a:rPr>
              <a:t>a 1000 Mm anuales, para </a:t>
            </a:r>
            <a:r>
              <a:rPr lang="es-ES" sz="2400" dirty="0" smtClean="0">
                <a:latin typeface="Comic Sans MS" pitchFamily="66" charset="0"/>
              </a:rPr>
              <a:t>120 </a:t>
            </a:r>
            <a:r>
              <a:rPr lang="es-ES" sz="2400" dirty="0">
                <a:latin typeface="Comic Sans MS" pitchFamily="66" charset="0"/>
              </a:rPr>
              <a:t>días de actividad (en ovino </a:t>
            </a:r>
            <a:r>
              <a:rPr lang="es-ES" sz="2400" dirty="0" smtClean="0">
                <a:latin typeface="Comic Sans MS" pitchFamily="66" charset="0"/>
              </a:rPr>
              <a:t>extensivo</a:t>
            </a:r>
            <a:r>
              <a:rPr lang="es-ES" sz="2400" dirty="0">
                <a:latin typeface="Comic Sans MS" pitchFamily="66" charset="0"/>
              </a:rPr>
              <a:t>, reducción a 60 </a:t>
            </a:r>
            <a:r>
              <a:rPr lang="es-ES" sz="2400" dirty="0" smtClean="0">
                <a:latin typeface="Comic Sans MS" pitchFamily="66" charset="0"/>
              </a:rPr>
              <a:t>días</a:t>
            </a:r>
            <a:r>
              <a:rPr lang="es-ES" sz="2400" dirty="0">
                <a:latin typeface="Comic Sans MS" pitchFamily="66" charset="0"/>
              </a:rPr>
              <a:t>). </a:t>
            </a:r>
          </a:p>
          <a:p>
            <a:pPr algn="just"/>
            <a:endParaRPr lang="es-ES" sz="4000" dirty="0" smtClean="0">
              <a:latin typeface="Comic Sans MS" pitchFamily="66" charset="0"/>
            </a:endParaRPr>
          </a:p>
          <a:p>
            <a:pPr marL="0" indent="0">
              <a:buNone/>
            </a:pPr>
            <a:endParaRPr lang="es-ES" dirty="0"/>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54</a:t>
            </a:fld>
            <a:endParaRPr lang="es-ES"/>
          </a:p>
        </p:txBody>
      </p:sp>
      <p:sp>
        <p:nvSpPr>
          <p:cNvPr id="6" name="1 Título"/>
          <p:cNvSpPr txBox="1">
            <a:spLocks/>
          </p:cNvSpPr>
          <p:nvPr/>
        </p:nvSpPr>
        <p:spPr>
          <a:xfrm>
            <a:off x="251521" y="0"/>
            <a:ext cx="8892479" cy="1143000"/>
          </a:xfrm>
          <a:prstGeom prst="rect">
            <a:avLst/>
          </a:prstGeom>
          <a:no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400" dirty="0" smtClean="0">
                <a:solidFill>
                  <a:schemeClr val="accent3">
                    <a:lumMod val="50000"/>
                  </a:schemeClr>
                </a:solidFill>
                <a:latin typeface="Comic Sans MS" pitchFamily="66" charset="0"/>
              </a:rPr>
              <a:t>Instalaciones. </a:t>
            </a:r>
            <a:r>
              <a:rPr lang="es-ES" sz="2300" b="1" dirty="0">
                <a:solidFill>
                  <a:schemeClr val="accent2"/>
                </a:solidFill>
                <a:latin typeface="Comic Sans MS" pitchFamily="66" charset="0"/>
              </a:rPr>
              <a:t>Explotación </a:t>
            </a:r>
            <a:r>
              <a:rPr lang="es-ES" sz="2400" dirty="0" smtClean="0">
                <a:solidFill>
                  <a:schemeClr val="tx2"/>
                </a:solidFill>
                <a:latin typeface="Comic Sans MS" pitchFamily="66" charset="0"/>
              </a:rPr>
              <a:t>                                                      </a:t>
            </a:r>
          </a:p>
          <a:p>
            <a:pPr algn="r">
              <a:tabLst>
                <a:tab pos="7629525" algn="l"/>
              </a:tabLst>
            </a:pPr>
            <a:r>
              <a:rPr lang="es-ES" sz="2400" dirty="0" smtClean="0">
                <a:solidFill>
                  <a:schemeClr val="tx2"/>
                </a:solidFill>
                <a:latin typeface="Comic Sans MS" pitchFamily="66" charset="0"/>
              </a:rPr>
              <a:t>GESTION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38733655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45000"/>
          </a:schemeClr>
        </a:solidFill>
        <a:effectLst/>
      </p:bgPr>
    </p:bg>
    <p:spTree>
      <p:nvGrpSpPr>
        <p:cNvPr id="1" name=""/>
        <p:cNvGrpSpPr/>
        <p:nvPr/>
      </p:nvGrpSpPr>
      <p:grpSpPr>
        <a:xfrm>
          <a:off x="0" y="0"/>
          <a:ext cx="0" cy="0"/>
          <a:chOff x="0" y="0"/>
          <a:chExt cx="0" cy="0"/>
        </a:xfrm>
      </p:grpSpPr>
      <p:sp>
        <p:nvSpPr>
          <p:cNvPr id="4" name="3 CuadroTexto"/>
          <p:cNvSpPr txBox="1"/>
          <p:nvPr/>
        </p:nvSpPr>
        <p:spPr>
          <a:xfrm>
            <a:off x="169824" y="4893365"/>
            <a:ext cx="3600400" cy="461665"/>
          </a:xfrm>
          <a:prstGeom prst="rect">
            <a:avLst/>
          </a:prstGeom>
          <a:solidFill>
            <a:schemeClr val="accent2">
              <a:lumMod val="60000"/>
              <a:lumOff val="40000"/>
            </a:schemeClr>
          </a:solidFill>
          <a:ln>
            <a:noFill/>
          </a:ln>
        </p:spPr>
        <p:txBody>
          <a:bodyPr wrap="square" rtlCol="0">
            <a:spAutoFit/>
          </a:bodyPr>
          <a:lstStyle/>
          <a:p>
            <a:pPr algn="just"/>
            <a:r>
              <a:rPr lang="es-ES" sz="1200" dirty="0" smtClean="0">
                <a:latin typeface="Comic Sans MS" pitchFamily="66" charset="0"/>
              </a:rPr>
              <a:t>El ganado ovino soporta bien el frio sin aire, no es necesario sistema de </a:t>
            </a:r>
            <a:r>
              <a:rPr lang="es-ES" sz="1200" dirty="0" smtClean="0">
                <a:effectLst>
                  <a:outerShdw blurRad="38100" dist="38100" dir="2700000" algn="tl">
                    <a:srgbClr val="000000">
                      <a:alpha val="43137"/>
                    </a:srgbClr>
                  </a:outerShdw>
                </a:effectLst>
                <a:latin typeface="Comic Sans MS" pitchFamily="66" charset="0"/>
              </a:rPr>
              <a:t>calefacción </a:t>
            </a:r>
            <a:endParaRPr lang="es-ES" sz="1200" dirty="0">
              <a:effectLst>
                <a:outerShdw blurRad="38100" dist="38100" dir="2700000" algn="tl">
                  <a:srgbClr val="000000">
                    <a:alpha val="43137"/>
                  </a:srgbClr>
                </a:outerShdw>
              </a:effectLst>
              <a:latin typeface="Comic Sans MS" pitchFamily="66" charset="0"/>
            </a:endParaRPr>
          </a:p>
        </p:txBody>
      </p:sp>
      <p:sp>
        <p:nvSpPr>
          <p:cNvPr id="5" name="4 CuadroTexto"/>
          <p:cNvSpPr txBox="1"/>
          <p:nvPr/>
        </p:nvSpPr>
        <p:spPr>
          <a:xfrm>
            <a:off x="1763534" y="4100538"/>
            <a:ext cx="2664296" cy="646331"/>
          </a:xfrm>
          <a:prstGeom prst="rect">
            <a:avLst/>
          </a:prstGeom>
          <a:solidFill>
            <a:schemeClr val="accent4">
              <a:lumMod val="60000"/>
              <a:lumOff val="40000"/>
            </a:schemeClr>
          </a:solidFill>
          <a:ln>
            <a:noFill/>
          </a:ln>
        </p:spPr>
        <p:txBody>
          <a:bodyPr wrap="square" rtlCol="0">
            <a:spAutoFit/>
          </a:bodyPr>
          <a:lstStyle/>
          <a:p>
            <a:pPr algn="just"/>
            <a:r>
              <a:rPr lang="es-ES" sz="1200" dirty="0" smtClean="0">
                <a:latin typeface="Comic Sans MS" pitchFamily="66" charset="0"/>
              </a:rPr>
              <a:t>El ganado ovino tiene problemas con el calor, se debe prever </a:t>
            </a:r>
            <a:r>
              <a:rPr lang="es-ES" sz="1200" dirty="0" smtClean="0">
                <a:solidFill>
                  <a:srgbClr val="FF0000"/>
                </a:solidFill>
                <a:effectLst>
                  <a:outerShdw blurRad="38100" dist="38100" dir="2700000" algn="tl">
                    <a:srgbClr val="000000">
                      <a:alpha val="43137"/>
                    </a:srgbClr>
                  </a:outerShdw>
                </a:effectLst>
                <a:latin typeface="Comic Sans MS" pitchFamily="66" charset="0"/>
              </a:rPr>
              <a:t>ventilación</a:t>
            </a:r>
            <a:r>
              <a:rPr lang="es-ES" sz="1200" dirty="0" smtClean="0">
                <a:solidFill>
                  <a:srgbClr val="FF0000"/>
                </a:solidFill>
                <a:latin typeface="Comic Sans MS" pitchFamily="66" charset="0"/>
              </a:rPr>
              <a:t> y </a:t>
            </a:r>
            <a:r>
              <a:rPr lang="es-ES" sz="1200" dirty="0" smtClean="0">
                <a:solidFill>
                  <a:srgbClr val="FF0000"/>
                </a:solidFill>
                <a:effectLst>
                  <a:outerShdw blurRad="38100" dist="38100" dir="2700000" algn="tl">
                    <a:srgbClr val="000000">
                      <a:alpha val="43137"/>
                    </a:srgbClr>
                  </a:outerShdw>
                </a:effectLst>
                <a:latin typeface="Comic Sans MS" pitchFamily="66" charset="0"/>
              </a:rPr>
              <a:t>aislamiento</a:t>
            </a:r>
            <a:endParaRPr lang="es-ES" sz="1200" dirty="0">
              <a:solidFill>
                <a:srgbClr val="FF0000"/>
              </a:solidFill>
              <a:effectLst>
                <a:outerShdw blurRad="38100" dist="38100" dir="2700000" algn="tl">
                  <a:srgbClr val="000000">
                    <a:alpha val="43137"/>
                  </a:srgbClr>
                </a:outerShdw>
              </a:effectLst>
              <a:latin typeface="Comic Sans MS" pitchFamily="66" charset="0"/>
            </a:endParaRPr>
          </a:p>
        </p:txBody>
      </p:sp>
      <p:sp>
        <p:nvSpPr>
          <p:cNvPr id="6" name="5 CuadroTexto"/>
          <p:cNvSpPr txBox="1"/>
          <p:nvPr/>
        </p:nvSpPr>
        <p:spPr>
          <a:xfrm>
            <a:off x="4709784" y="3938956"/>
            <a:ext cx="4176464" cy="807913"/>
          </a:xfrm>
          <a:prstGeom prst="rect">
            <a:avLst/>
          </a:prstGeom>
          <a:solidFill>
            <a:schemeClr val="accent1">
              <a:lumMod val="20000"/>
              <a:lumOff val="80000"/>
            </a:schemeClr>
          </a:solidFill>
          <a:ln>
            <a:noFill/>
          </a:ln>
        </p:spPr>
        <p:txBody>
          <a:bodyPr wrap="square" rtlCol="0">
            <a:spAutoFit/>
          </a:bodyPr>
          <a:lstStyle/>
          <a:p>
            <a:pPr algn="just"/>
            <a:r>
              <a:rPr lang="es-ES" sz="1200" dirty="0" smtClean="0">
                <a:latin typeface="Comic Sans MS" pitchFamily="66" charset="0"/>
              </a:rPr>
              <a:t>Hay que tener cuidado con </a:t>
            </a:r>
            <a:r>
              <a:rPr lang="es-ES" sz="1200" dirty="0" smtClean="0">
                <a:solidFill>
                  <a:schemeClr val="accent4">
                    <a:lumMod val="75000"/>
                  </a:schemeClr>
                </a:solidFill>
                <a:latin typeface="Comic Sans MS" pitchFamily="66" charset="0"/>
              </a:rPr>
              <a:t>las </a:t>
            </a:r>
            <a:r>
              <a:rPr lang="es-ES" sz="1200" dirty="0" smtClean="0">
                <a:solidFill>
                  <a:schemeClr val="accent4">
                    <a:lumMod val="75000"/>
                  </a:schemeClr>
                </a:solidFill>
                <a:effectLst>
                  <a:outerShdw blurRad="38100" dist="38100" dir="2700000" algn="tl">
                    <a:srgbClr val="000000">
                      <a:alpha val="43137"/>
                    </a:srgbClr>
                  </a:outerShdw>
                </a:effectLst>
                <a:latin typeface="Comic Sans MS" pitchFamily="66" charset="0"/>
              </a:rPr>
              <a:t>temperaturas frías </a:t>
            </a:r>
            <a:r>
              <a:rPr lang="es-ES" sz="1200" dirty="0" smtClean="0">
                <a:latin typeface="Comic Sans MS" pitchFamily="66" charset="0"/>
              </a:rPr>
              <a:t>en la primera semana de  vida del ganado, ya que produce una reducción del vigor para extraer la leche</a:t>
            </a:r>
            <a:r>
              <a:rPr lang="es-ES" sz="1050" dirty="0" smtClean="0">
                <a:latin typeface="Comic Sans MS" pitchFamily="66" charset="0"/>
              </a:rPr>
              <a:t> </a:t>
            </a:r>
          </a:p>
          <a:p>
            <a:pPr algn="just"/>
            <a:endParaRPr lang="es-ES" sz="1050" dirty="0">
              <a:latin typeface="Comic Sans MS" pitchFamily="66" charset="0"/>
            </a:endParaRPr>
          </a:p>
        </p:txBody>
      </p:sp>
      <p:sp>
        <p:nvSpPr>
          <p:cNvPr id="7" name="6 CuadroTexto"/>
          <p:cNvSpPr txBox="1"/>
          <p:nvPr/>
        </p:nvSpPr>
        <p:spPr>
          <a:xfrm>
            <a:off x="2015562" y="5522791"/>
            <a:ext cx="4824536" cy="1200329"/>
          </a:xfrm>
          <a:prstGeom prst="rect">
            <a:avLst/>
          </a:prstGeom>
          <a:solidFill>
            <a:schemeClr val="accent6">
              <a:lumMod val="60000"/>
              <a:lumOff val="40000"/>
            </a:schemeClr>
          </a:solidFill>
          <a:ln>
            <a:noFill/>
          </a:ln>
        </p:spPr>
        <p:txBody>
          <a:bodyPr wrap="square" rtlCol="0">
            <a:spAutoFit/>
          </a:bodyPr>
          <a:lstStyle/>
          <a:p>
            <a:pPr algn="just"/>
            <a:r>
              <a:rPr lang="es-ES" sz="1200" dirty="0" smtClean="0">
                <a:solidFill>
                  <a:schemeClr val="accent6">
                    <a:lumMod val="50000"/>
                  </a:schemeClr>
                </a:solidFill>
                <a:effectLst>
                  <a:outerShdw blurRad="38100" dist="38100" dir="2700000" algn="tl">
                    <a:srgbClr val="000000">
                      <a:alpha val="43137"/>
                    </a:srgbClr>
                  </a:outerShdw>
                </a:effectLst>
                <a:latin typeface="Comic Sans MS" pitchFamily="66" charset="0"/>
              </a:rPr>
              <a:t>Orientación</a:t>
            </a:r>
            <a:r>
              <a:rPr lang="es-ES" sz="1200" dirty="0" smtClean="0">
                <a:solidFill>
                  <a:schemeClr val="accent6">
                    <a:lumMod val="50000"/>
                  </a:schemeClr>
                </a:solidFill>
                <a:latin typeface="Comic Sans MS" pitchFamily="66" charset="0"/>
              </a:rPr>
              <a:t> </a:t>
            </a:r>
            <a:r>
              <a:rPr lang="es-ES" sz="1200" dirty="0" smtClean="0">
                <a:latin typeface="Comic Sans MS" pitchFamily="66" charset="0"/>
              </a:rPr>
              <a:t>de los edificios: </a:t>
            </a:r>
          </a:p>
          <a:p>
            <a:pPr marL="285750" indent="-285750" algn="just">
              <a:buFontTx/>
              <a:buChar char="-"/>
            </a:pPr>
            <a:r>
              <a:rPr lang="es-ES" sz="1200" dirty="0" smtClean="0">
                <a:latin typeface="Comic Sans MS" pitchFamily="66" charset="0"/>
              </a:rPr>
              <a:t>Zonas con temperaturas elevadas: eje longitudinal E-O para evitar la exposición excesiva al sol y facilitar la ventilación: aire de fachada de N a S.</a:t>
            </a:r>
          </a:p>
          <a:p>
            <a:pPr marL="285750" indent="-285750" algn="just">
              <a:buFontTx/>
              <a:buChar char="-"/>
            </a:pPr>
            <a:r>
              <a:rPr lang="es-ES" sz="1200" dirty="0" smtClean="0">
                <a:latin typeface="Comic Sans MS" pitchFamily="66" charset="0"/>
              </a:rPr>
              <a:t>Zonas templadas: eje longitudinal N-S para conseguir temperaturas más altas en invierno</a:t>
            </a:r>
            <a:endParaRPr lang="es-ES" sz="1200" dirty="0">
              <a:latin typeface="Comic Sans MS" pitchFamily="66" charset="0"/>
            </a:endParaRPr>
          </a:p>
        </p:txBody>
      </p:sp>
      <p:sp>
        <p:nvSpPr>
          <p:cNvPr id="9" name="8 CuadroTexto"/>
          <p:cNvSpPr txBox="1"/>
          <p:nvPr/>
        </p:nvSpPr>
        <p:spPr>
          <a:xfrm>
            <a:off x="2442952" y="2990879"/>
            <a:ext cx="5479519" cy="646331"/>
          </a:xfrm>
          <a:prstGeom prst="rect">
            <a:avLst/>
          </a:prstGeom>
          <a:solidFill>
            <a:srgbClr val="FFFF99"/>
          </a:solidFill>
          <a:ln>
            <a:noFill/>
          </a:ln>
        </p:spPr>
        <p:txBody>
          <a:bodyPr wrap="square" rtlCol="0">
            <a:spAutoFit/>
          </a:bodyPr>
          <a:lstStyle/>
          <a:p>
            <a:pPr algn="just"/>
            <a:r>
              <a:rPr lang="es-ES" sz="1200" dirty="0" smtClean="0">
                <a:latin typeface="Comic Sans MS" pitchFamily="66" charset="0"/>
              </a:rPr>
              <a:t>Si estás  buscando un termino municipal, interésate por su </a:t>
            </a:r>
            <a:r>
              <a:rPr lang="es-ES" sz="1200" dirty="0" smtClean="0">
                <a:solidFill>
                  <a:schemeClr val="accent3">
                    <a:lumMod val="50000"/>
                  </a:schemeClr>
                </a:solidFill>
                <a:effectLst>
                  <a:outerShdw blurRad="38100" dist="38100" dir="2700000" algn="tl">
                    <a:srgbClr val="000000">
                      <a:alpha val="43137"/>
                    </a:srgbClr>
                  </a:outerShdw>
                </a:effectLst>
                <a:latin typeface="Comic Sans MS" pitchFamily="66" charset="0"/>
              </a:rPr>
              <a:t>superficie</a:t>
            </a:r>
            <a:r>
              <a:rPr lang="es-ES" sz="1200" dirty="0" smtClean="0">
                <a:latin typeface="Comic Sans MS" pitchFamily="66" charset="0"/>
              </a:rPr>
              <a:t>, </a:t>
            </a:r>
            <a:r>
              <a:rPr lang="es-ES" sz="1200" dirty="0" smtClean="0">
                <a:effectLst>
                  <a:outerShdw blurRad="38100" dist="38100" dir="2700000" algn="tl">
                    <a:srgbClr val="000000">
                      <a:alpha val="43137"/>
                    </a:srgbClr>
                  </a:outerShdw>
                </a:effectLst>
                <a:latin typeface="Comic Sans MS" pitchFamily="66" charset="0"/>
              </a:rPr>
              <a:t>su </a:t>
            </a:r>
            <a:r>
              <a:rPr lang="es-ES" sz="1200" dirty="0" smtClean="0">
                <a:solidFill>
                  <a:schemeClr val="accent3">
                    <a:lumMod val="50000"/>
                  </a:schemeClr>
                </a:solidFill>
                <a:effectLst>
                  <a:outerShdw blurRad="38100" dist="38100" dir="2700000" algn="tl">
                    <a:srgbClr val="000000">
                      <a:alpha val="43137"/>
                    </a:srgbClr>
                  </a:outerShdw>
                </a:effectLst>
                <a:latin typeface="Comic Sans MS" pitchFamily="66" charset="0"/>
              </a:rPr>
              <a:t>carga ganadera </a:t>
            </a:r>
            <a:r>
              <a:rPr lang="es-ES" sz="1200" dirty="0" smtClean="0">
                <a:latin typeface="Comic Sans MS" pitchFamily="66" charset="0"/>
              </a:rPr>
              <a:t>y por los </a:t>
            </a:r>
            <a:r>
              <a:rPr lang="es-ES" sz="1200" dirty="0" smtClean="0">
                <a:solidFill>
                  <a:schemeClr val="accent3">
                    <a:lumMod val="50000"/>
                  </a:schemeClr>
                </a:solidFill>
                <a:effectLst>
                  <a:outerShdw blurRad="38100" dist="38100" dir="2700000" algn="tl">
                    <a:srgbClr val="000000">
                      <a:alpha val="43137"/>
                    </a:srgbClr>
                  </a:outerShdw>
                </a:effectLst>
                <a:latin typeface="Comic Sans MS" pitchFamily="66" charset="0"/>
              </a:rPr>
              <a:t>costes</a:t>
            </a:r>
            <a:r>
              <a:rPr lang="es-ES" sz="1200" dirty="0" smtClean="0">
                <a:latin typeface="Comic Sans MS" pitchFamily="66" charset="0"/>
              </a:rPr>
              <a:t> y modo </a:t>
            </a:r>
            <a:r>
              <a:rPr lang="es-ES" sz="1200" dirty="0" smtClean="0">
                <a:solidFill>
                  <a:schemeClr val="accent3">
                    <a:lumMod val="50000"/>
                  </a:schemeClr>
                </a:solidFill>
                <a:latin typeface="Comic Sans MS" pitchFamily="66" charset="0"/>
              </a:rPr>
              <a:t>de </a:t>
            </a:r>
            <a:r>
              <a:rPr lang="es-ES" sz="1200" dirty="0" smtClean="0">
                <a:solidFill>
                  <a:schemeClr val="accent3">
                    <a:lumMod val="50000"/>
                  </a:schemeClr>
                </a:solidFill>
                <a:effectLst>
                  <a:outerShdw blurRad="38100" dist="38100" dir="2700000" algn="tl">
                    <a:srgbClr val="000000">
                      <a:alpha val="43137"/>
                    </a:srgbClr>
                  </a:outerShdw>
                </a:effectLst>
                <a:latin typeface="Comic Sans MS" pitchFamily="66" charset="0"/>
              </a:rPr>
              <a:t>aprovechamiento</a:t>
            </a:r>
            <a:r>
              <a:rPr lang="es-ES" sz="1200" dirty="0" smtClean="0">
                <a:effectLst>
                  <a:outerShdw blurRad="38100" dist="38100" dir="2700000" algn="tl">
                    <a:srgbClr val="000000">
                      <a:alpha val="43137"/>
                    </a:srgbClr>
                  </a:outerShdw>
                </a:effectLst>
                <a:latin typeface="Comic Sans MS" pitchFamily="66" charset="0"/>
              </a:rPr>
              <a:t> de los pastos y </a:t>
            </a:r>
            <a:r>
              <a:rPr lang="es-ES" sz="1200" dirty="0" smtClean="0">
                <a:solidFill>
                  <a:schemeClr val="accent3">
                    <a:lumMod val="50000"/>
                  </a:schemeClr>
                </a:solidFill>
                <a:effectLst>
                  <a:outerShdw blurRad="38100" dist="38100" dir="2700000" algn="tl">
                    <a:srgbClr val="000000">
                      <a:alpha val="43137"/>
                    </a:srgbClr>
                  </a:outerShdw>
                </a:effectLst>
                <a:latin typeface="Comic Sans MS" pitchFamily="66" charset="0"/>
              </a:rPr>
              <a:t>rastrojeras</a:t>
            </a:r>
            <a:endParaRPr lang="es-ES" sz="1200" dirty="0">
              <a:solidFill>
                <a:schemeClr val="accent3">
                  <a:lumMod val="50000"/>
                </a:schemeClr>
              </a:solidFill>
              <a:effectLst>
                <a:outerShdw blurRad="38100" dist="38100" dir="2700000" algn="tl">
                  <a:srgbClr val="000000">
                    <a:alpha val="43137"/>
                  </a:srgbClr>
                </a:outerShdw>
              </a:effectLst>
              <a:latin typeface="Comic Sans MS" pitchFamily="66" charset="0"/>
            </a:endParaRPr>
          </a:p>
        </p:txBody>
      </p:sp>
      <p:sp>
        <p:nvSpPr>
          <p:cNvPr id="12" name="11 Marcador de contenido"/>
          <p:cNvSpPr>
            <a:spLocks noGrp="1"/>
          </p:cNvSpPr>
          <p:nvPr>
            <p:ph idx="1"/>
          </p:nvPr>
        </p:nvSpPr>
        <p:spPr>
          <a:xfrm>
            <a:off x="467544" y="996828"/>
            <a:ext cx="8229600" cy="4525963"/>
          </a:xfrm>
        </p:spPr>
        <p:txBody>
          <a:bodyPr>
            <a:normAutofit/>
          </a:bodyPr>
          <a:lstStyle/>
          <a:p>
            <a:pPr marL="0" indent="0" algn="just">
              <a:buNone/>
            </a:pPr>
            <a:endParaRPr lang="es-ES" sz="1800" dirty="0" smtClean="0">
              <a:latin typeface="Comic Sans MS" pitchFamily="66" charset="0"/>
            </a:endParaRPr>
          </a:p>
          <a:p>
            <a:pPr marL="0" indent="0" algn="ctr">
              <a:lnSpc>
                <a:spcPct val="150000"/>
              </a:lnSpc>
              <a:buNone/>
            </a:pPr>
            <a:r>
              <a:rPr lang="es-ES" sz="1600" dirty="0" smtClean="0">
                <a:latin typeface="Comic Sans MS" pitchFamily="66" charset="0"/>
              </a:rPr>
              <a:t>Aunque el técnico será el que te asesore e indique como realizar tu nueva instalación te recomendamos algunos aspectos a tener en cuenta a la hora de solicitar como hacer tu nave, ya que el diseño de ella está relacionado con la rentabilidad que obtendrás y con como ejecutar tu trabajo de ganadero. </a:t>
            </a:r>
            <a:r>
              <a:rPr lang="es-ES" sz="1800" dirty="0" smtClean="0">
                <a:latin typeface="Comic Sans MS" pitchFamily="66" charset="0"/>
              </a:rPr>
              <a:t> </a:t>
            </a:r>
            <a:endParaRPr lang="es-ES" sz="1800" dirty="0">
              <a:latin typeface="Comic Sans MS" pitchFamily="66" charset="0"/>
            </a:endParaRPr>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55</a:t>
            </a:fld>
            <a:endParaRPr lang="es-ES" dirty="0"/>
          </a:p>
        </p:txBody>
      </p:sp>
      <p:sp>
        <p:nvSpPr>
          <p:cNvPr id="14" name="1 Título"/>
          <p:cNvSpPr txBox="1">
            <a:spLocks/>
          </p:cNvSpPr>
          <p:nvPr/>
        </p:nvSpPr>
        <p:spPr>
          <a:xfrm>
            <a:off x="251521" y="0"/>
            <a:ext cx="8892479" cy="1143000"/>
          </a:xfrm>
          <a:prstGeom prst="rect">
            <a:avLst/>
          </a:prstGeom>
          <a:no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300" b="1" dirty="0" smtClean="0">
                <a:solidFill>
                  <a:schemeClr val="accent2"/>
                </a:solidFill>
                <a:latin typeface="Comic Sans MS" pitchFamily="66" charset="0"/>
              </a:rPr>
              <a:t>Explotación </a:t>
            </a:r>
            <a:r>
              <a:rPr lang="es-ES" sz="2400" dirty="0" smtClean="0">
                <a:solidFill>
                  <a:schemeClr val="tx2"/>
                </a:solidFill>
                <a:latin typeface="Comic Sans MS" pitchFamily="66" charset="0"/>
              </a:rPr>
              <a:t>                                                      </a:t>
            </a:r>
          </a:p>
          <a:p>
            <a:pPr algn="r">
              <a:tabLst>
                <a:tab pos="7629525" algn="l"/>
              </a:tabLst>
            </a:pP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_________________________________________________</a:t>
            </a:r>
            <a:endParaRPr lang="es-ES" sz="2400" dirty="0">
              <a:solidFill>
                <a:schemeClr val="tx2"/>
              </a:solidFill>
              <a:latin typeface="Comic Sans MS" pitchFamily="66" charset="0"/>
            </a:endParaRPr>
          </a:p>
        </p:txBody>
      </p:sp>
      <p:pic>
        <p:nvPicPr>
          <p:cNvPr id="1026" name="Picture 2" descr="http://www.centroterapiainfantil.com/wp-content/uploads/2013/02/Informaci%C3%B3n.jpg">
            <a:hlinkClick r:id="rId2"/>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6081" y="2631444"/>
            <a:ext cx="1475656" cy="1365203"/>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josechamorro.es/wp-content/uploads/2013/06/atencion.jpg">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64288" y="4955207"/>
            <a:ext cx="1401325" cy="117476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909019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35000"/>
          </a:schemeClr>
        </a:solidFill>
        <a:effectLst/>
      </p:bgPr>
    </p:bg>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xmlns="" val="94338719"/>
              </p:ext>
            </p:extLst>
          </p:nvPr>
        </p:nvGraphicFramePr>
        <p:xfrm>
          <a:off x="233818" y="1421623"/>
          <a:ext cx="873067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CuadroTexto"/>
          <p:cNvSpPr txBox="1"/>
          <p:nvPr/>
        </p:nvSpPr>
        <p:spPr>
          <a:xfrm>
            <a:off x="395536" y="1180045"/>
            <a:ext cx="8568952" cy="523220"/>
          </a:xfrm>
          <a:prstGeom prst="rect">
            <a:avLst/>
          </a:prstGeom>
          <a:noFill/>
        </p:spPr>
        <p:txBody>
          <a:bodyPr wrap="square" rtlCol="0">
            <a:spAutoFit/>
          </a:bodyPr>
          <a:lstStyle/>
          <a:p>
            <a:r>
              <a:rPr lang="es-ES" sz="1400" dirty="0" smtClean="0">
                <a:latin typeface="Comic Sans MS" pitchFamily="66" charset="0"/>
              </a:rPr>
              <a:t>DESCRIPCIÓN DE LAS PRINCIPALES ACTIVIDADES Y CONCEPTOS DE COSTE QUE EXISTEN EN UNA EXPLOTACIÓN GANADERA</a:t>
            </a:r>
            <a:endParaRPr lang="es-ES" sz="1400" dirty="0">
              <a:latin typeface="Comic Sans MS" pitchFamily="66" charset="0"/>
            </a:endParaRPr>
          </a:p>
        </p:txBody>
      </p:sp>
      <p:sp>
        <p:nvSpPr>
          <p:cNvPr id="7" name="6 CuadroTexto"/>
          <p:cNvSpPr txBox="1"/>
          <p:nvPr/>
        </p:nvSpPr>
        <p:spPr>
          <a:xfrm>
            <a:off x="424659" y="5810785"/>
            <a:ext cx="8568952" cy="523220"/>
          </a:xfrm>
          <a:prstGeom prst="rect">
            <a:avLst/>
          </a:prstGeom>
          <a:noFill/>
        </p:spPr>
        <p:txBody>
          <a:bodyPr wrap="square" rtlCol="0">
            <a:spAutoFit/>
          </a:bodyPr>
          <a:lstStyle/>
          <a:p>
            <a:r>
              <a:rPr lang="es-ES" sz="1400" dirty="0" smtClean="0">
                <a:latin typeface="Comic Sans MS" pitchFamily="66" charset="0"/>
              </a:rPr>
              <a:t>LA ETAPA DE PRODUCCIÓN (EN ESPECIAL LA FASE DE CRÍA) ES LA QUE ORIGINA MAYORES COSTES EN LA EXPLOTACIÓN. </a:t>
            </a:r>
            <a:endParaRPr lang="es-ES" sz="1400" dirty="0">
              <a:latin typeface="Comic Sans MS" pitchFamily="66" charset="0"/>
            </a:endParaRPr>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56</a:t>
            </a:fld>
            <a:endParaRPr lang="es-ES"/>
          </a:p>
        </p:txBody>
      </p:sp>
      <p:sp>
        <p:nvSpPr>
          <p:cNvPr id="8" name="1 Título"/>
          <p:cNvSpPr txBox="1">
            <a:spLocks/>
          </p:cNvSpPr>
          <p:nvPr/>
        </p:nvSpPr>
        <p:spPr>
          <a:xfrm>
            <a:off x="251521" y="0"/>
            <a:ext cx="8892479" cy="1143000"/>
          </a:xfrm>
          <a:prstGeom prst="rect">
            <a:avLst/>
          </a:prstGeom>
          <a:no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300" b="1" dirty="0" smtClean="0">
                <a:solidFill>
                  <a:schemeClr val="accent2"/>
                </a:solidFill>
                <a:latin typeface="Comic Sans MS" pitchFamily="66" charset="0"/>
              </a:rPr>
              <a:t> </a:t>
            </a:r>
            <a:r>
              <a:rPr lang="es-ES" sz="2400" dirty="0" smtClean="0">
                <a:solidFill>
                  <a:schemeClr val="tx2"/>
                </a:solidFill>
                <a:latin typeface="Comic Sans MS" pitchFamily="66" charset="0"/>
              </a:rPr>
              <a:t>                                                      </a:t>
            </a:r>
          </a:p>
          <a:p>
            <a:pPr algn="r">
              <a:tabLst>
                <a:tab pos="7629525" algn="l"/>
              </a:tabLst>
            </a:pPr>
            <a:r>
              <a:rPr lang="es-ES" sz="2300" b="1" dirty="0">
                <a:solidFill>
                  <a:schemeClr val="accent2"/>
                </a:solidFill>
                <a:latin typeface="Comic Sans MS" pitchFamily="66" charset="0"/>
              </a:rPr>
              <a:t>Aspectos Económicos.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31622151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3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548680"/>
            <a:ext cx="8856984" cy="5688632"/>
          </a:xfrm>
        </p:spPr>
        <p:txBody>
          <a:bodyPr numCol="1">
            <a:normAutofit/>
          </a:bodyPr>
          <a:lstStyle/>
          <a:p>
            <a:pPr algn="ctr"/>
            <a:endParaRPr lang="es-ES" sz="1500" dirty="0" smtClean="0">
              <a:latin typeface="Comic Sans MS" pitchFamily="66" charset="0"/>
            </a:endParaRPr>
          </a:p>
          <a:p>
            <a:pPr marL="0" indent="0" algn="ctr">
              <a:buNone/>
            </a:pPr>
            <a:endParaRPr lang="es-ES" sz="1500" dirty="0" smtClean="0">
              <a:latin typeface="Comic Sans MS" pitchFamily="66" charset="0"/>
            </a:endParaRPr>
          </a:p>
          <a:p>
            <a:pPr marL="0" indent="0" algn="ctr">
              <a:buNone/>
            </a:pPr>
            <a:r>
              <a:rPr lang="es-ES" sz="2400" dirty="0" smtClean="0">
                <a:solidFill>
                  <a:srgbClr val="FF0000"/>
                </a:solidFill>
                <a:latin typeface="Comic Sans MS" pitchFamily="66" charset="0"/>
              </a:rPr>
              <a:t>OBJETIVO: </a:t>
            </a:r>
            <a:r>
              <a:rPr lang="es-ES" sz="1500" dirty="0" smtClean="0">
                <a:latin typeface="Comic Sans MS" pitchFamily="66" charset="0"/>
              </a:rPr>
              <a:t>AUMENTAR LA PRODUCTIVIDAD NUMÉRICA SIN AUMENTAR LOS GASTOS FIJOS.</a:t>
            </a:r>
          </a:p>
          <a:p>
            <a:endParaRPr lang="es-ES" sz="1500" dirty="0" smtClean="0">
              <a:latin typeface="Comic Sans MS" pitchFamily="66" charset="0"/>
            </a:endParaRPr>
          </a:p>
          <a:p>
            <a:pPr marL="0" indent="0" algn="ctr">
              <a:lnSpc>
                <a:spcPct val="170000"/>
              </a:lnSpc>
              <a:buNone/>
            </a:pPr>
            <a:endParaRPr lang="es-ES" sz="1500" dirty="0" smtClean="0">
              <a:latin typeface="Comic Sans MS" pitchFamily="66" charset="0"/>
            </a:endParaRPr>
          </a:p>
          <a:p>
            <a:pPr marL="0" indent="0">
              <a:buNone/>
            </a:pPr>
            <a:endParaRPr lang="es-ES" sz="1400" dirty="0">
              <a:latin typeface="Comic Sans MS" pitchFamily="66" charset="0"/>
            </a:endParaRPr>
          </a:p>
        </p:txBody>
      </p:sp>
      <p:graphicFrame>
        <p:nvGraphicFramePr>
          <p:cNvPr id="5" name="4 Tabla"/>
          <p:cNvGraphicFramePr>
            <a:graphicFrameLocks noGrp="1"/>
          </p:cNvGraphicFramePr>
          <p:nvPr>
            <p:extLst>
              <p:ext uri="{D42A27DB-BD31-4B8C-83A1-F6EECF244321}">
                <p14:modId xmlns:p14="http://schemas.microsoft.com/office/powerpoint/2010/main" xmlns="" val="2682976568"/>
              </p:ext>
            </p:extLst>
          </p:nvPr>
        </p:nvGraphicFramePr>
        <p:xfrm>
          <a:off x="395536" y="2492896"/>
          <a:ext cx="3600400" cy="3528395"/>
        </p:xfrm>
        <a:graphic>
          <a:graphicData uri="http://schemas.openxmlformats.org/drawingml/2006/table">
            <a:tbl>
              <a:tblPr firstRow="1" bandRow="1">
                <a:tableStyleId>{5C22544A-7EE6-4342-B048-85BDC9FD1C3A}</a:tableStyleId>
              </a:tblPr>
              <a:tblGrid>
                <a:gridCol w="3600400"/>
              </a:tblGrid>
              <a:tr h="2667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b="0" dirty="0" smtClean="0">
                          <a:solidFill>
                            <a:schemeClr val="tx1"/>
                          </a:solidFill>
                          <a:latin typeface="Comic Sans MS" pitchFamily="66" charset="0"/>
                        </a:rPr>
                        <a:t>Autoconsumo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3213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dirty="0" smtClean="0">
                          <a:latin typeface="Comic Sans MS" pitchFamily="66" charset="0"/>
                        </a:rPr>
                        <a:t>Venta de corderos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2667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dirty="0" smtClean="0">
                          <a:latin typeface="Comic Sans MS" pitchFamily="66" charset="0"/>
                        </a:rPr>
                        <a:t>Venta de reproductores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2667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dirty="0" smtClean="0">
                          <a:latin typeface="Comic Sans MS" pitchFamily="66" charset="0"/>
                        </a:rPr>
                        <a:t>Venta desvieje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3066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dirty="0" smtClean="0">
                          <a:latin typeface="Comic Sans MS" pitchFamily="66" charset="0"/>
                        </a:rPr>
                        <a:t>Comercialización leche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2667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dirty="0" smtClean="0">
                          <a:latin typeface="Comic Sans MS" pitchFamily="66" charset="0"/>
                        </a:rPr>
                        <a:t>Comercialización carne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657404">
                <a:tc>
                  <a:txBody>
                    <a:bodyPr/>
                    <a:lstStyle/>
                    <a:p>
                      <a:pPr marL="0" indent="0" algn="ctr">
                        <a:lnSpc>
                          <a:spcPct val="170000"/>
                        </a:lnSpc>
                        <a:buNone/>
                      </a:pPr>
                      <a:r>
                        <a:rPr lang="es-ES" sz="900" dirty="0" smtClean="0">
                          <a:latin typeface="Comic Sans MS" pitchFamily="66" charset="0"/>
                        </a:rPr>
                        <a:t>Comercialización subproductos </a:t>
                      </a:r>
                    </a:p>
                    <a:p>
                      <a:pPr marL="0" indent="0" algn="ctr">
                        <a:lnSpc>
                          <a:spcPct val="170000"/>
                        </a:lnSpc>
                        <a:buNone/>
                      </a:pPr>
                      <a:r>
                        <a:rPr lang="es-ES" sz="900" dirty="0" smtClean="0">
                          <a:latin typeface="Comic Sans MS" pitchFamily="66" charset="0"/>
                        </a:rPr>
                        <a:t>(lana, estiércol etc…)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2667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dirty="0" smtClean="0">
                          <a:latin typeface="Comic Sans MS" pitchFamily="66" charset="0"/>
                        </a:rPr>
                        <a:t>Subvenciones a la explotación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321366">
                <a:tc>
                  <a:txBody>
                    <a:bodyPr/>
                    <a:lstStyle/>
                    <a:p>
                      <a:pPr algn="ctr"/>
                      <a:r>
                        <a:rPr lang="es-ES" sz="900" dirty="0" smtClean="0">
                          <a:latin typeface="Comic Sans MS" pitchFamily="66" charset="0"/>
                        </a:rPr>
                        <a:t>Subvenciones de capital </a:t>
                      </a:r>
                      <a:endParaRPr lang="es-E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2667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dirty="0" smtClean="0">
                          <a:latin typeface="Comic Sans MS" pitchFamily="66" charset="0"/>
                        </a:rPr>
                        <a:t>(Variación valor del rebaño)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3213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dirty="0" smtClean="0">
                          <a:latin typeface="Comic Sans MS" pitchFamily="66" charset="0"/>
                        </a:rPr>
                        <a:t>Otros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xmlns="" val="1573755408"/>
              </p:ext>
            </p:extLst>
          </p:nvPr>
        </p:nvGraphicFramePr>
        <p:xfrm>
          <a:off x="4427984" y="2492896"/>
          <a:ext cx="4104456" cy="3768159"/>
        </p:xfrm>
        <a:graphic>
          <a:graphicData uri="http://schemas.openxmlformats.org/drawingml/2006/table">
            <a:tbl>
              <a:tblPr firstRow="1" bandRow="1">
                <a:tableStyleId>{5C22544A-7EE6-4342-B048-85BDC9FD1C3A}</a:tableStyleId>
              </a:tblPr>
              <a:tblGrid>
                <a:gridCol w="4104456"/>
              </a:tblGrid>
              <a:tr h="576064">
                <a:tc>
                  <a:txBody>
                    <a:bodyPr/>
                    <a:lstStyle/>
                    <a:p>
                      <a:pPr marL="0" indent="0" algn="ctr">
                        <a:lnSpc>
                          <a:spcPct val="170000"/>
                        </a:lnSpc>
                        <a:buNone/>
                      </a:pPr>
                      <a:r>
                        <a:rPr lang="es-ES" sz="900" b="0" dirty="0" smtClean="0">
                          <a:solidFill>
                            <a:sysClr val="windowText" lastClr="000000"/>
                          </a:solidFill>
                          <a:latin typeface="Comic Sans MS" pitchFamily="66" charset="0"/>
                        </a:rPr>
                        <a:t>Alimentación comprada (pienso ovejas, </a:t>
                      </a:r>
                    </a:p>
                    <a:p>
                      <a:pPr marL="0" indent="0" algn="ctr">
                        <a:lnSpc>
                          <a:spcPct val="170000"/>
                        </a:lnSpc>
                        <a:buNone/>
                      </a:pPr>
                      <a:r>
                        <a:rPr lang="es-ES" sz="900" b="0" dirty="0" smtClean="0">
                          <a:solidFill>
                            <a:sysClr val="windowText" lastClr="000000"/>
                          </a:solidFill>
                          <a:latin typeface="Comic Sans MS" pitchFamily="66" charset="0"/>
                        </a:rPr>
                        <a:t>pienso corderos, heno, silo, paja otros…)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21602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dirty="0" smtClean="0">
                          <a:latin typeface="Comic Sans MS" pitchFamily="66" charset="0"/>
                        </a:rPr>
                        <a:t>Alimentación propia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2034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dirty="0" smtClean="0">
                          <a:latin typeface="Comic Sans MS" pitchFamily="66" charset="0"/>
                        </a:rPr>
                        <a:t>Sanidad e higiene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370840">
                <a:tc>
                  <a:txBody>
                    <a:bodyPr/>
                    <a:lstStyle/>
                    <a:p>
                      <a:pPr marL="0" indent="0" algn="ctr">
                        <a:lnSpc>
                          <a:spcPct val="170000"/>
                        </a:lnSpc>
                        <a:buNone/>
                      </a:pPr>
                      <a:r>
                        <a:rPr lang="es-ES" sz="900" dirty="0" smtClean="0">
                          <a:latin typeface="Comic Sans MS" pitchFamily="66" charset="0"/>
                        </a:rPr>
                        <a:t>Seguridad social y mano de obra (tanto del personal familiar como </a:t>
                      </a:r>
                    </a:p>
                    <a:p>
                      <a:pPr marL="0" indent="0" algn="ctr">
                        <a:lnSpc>
                          <a:spcPct val="170000"/>
                        </a:lnSpc>
                        <a:buNone/>
                      </a:pPr>
                      <a:r>
                        <a:rPr lang="es-ES" sz="900" dirty="0" smtClean="0">
                          <a:latin typeface="Comic Sans MS" pitchFamily="66" charset="0"/>
                        </a:rPr>
                        <a:t>del personal asalariado)</a:t>
                      </a:r>
                      <a:endParaRPr lang="es-E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1920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dirty="0" smtClean="0">
                          <a:latin typeface="Comic Sans MS" pitchFamily="66" charset="0"/>
                        </a:rPr>
                        <a:t>Reproducción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2078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dirty="0" smtClean="0">
                          <a:latin typeface="Comic Sans MS" pitchFamily="66" charset="0"/>
                        </a:rPr>
                        <a:t>Energía, suministros y combustibles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1953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dirty="0" smtClean="0">
                          <a:latin typeface="Comic Sans MS" pitchFamily="66" charset="0"/>
                        </a:rPr>
                        <a:t>Tributos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370840">
                <a:tc>
                  <a:txBody>
                    <a:bodyPr/>
                    <a:lstStyle/>
                    <a:p>
                      <a:pPr marL="0" indent="0" algn="ctr">
                        <a:lnSpc>
                          <a:spcPct val="170000"/>
                        </a:lnSpc>
                        <a:buNone/>
                      </a:pPr>
                      <a:r>
                        <a:rPr lang="es-ES" sz="900" dirty="0" smtClean="0">
                          <a:latin typeface="Comic Sans MS" pitchFamily="66" charset="0"/>
                        </a:rPr>
                        <a:t>Servicios exteriores (Arrendamientos, Servicios profesionales independientes,</a:t>
                      </a:r>
                    </a:p>
                    <a:p>
                      <a:pPr marL="0" marR="0" indent="0" algn="ctr" defTabSz="914400" rtl="0" eaLnBrk="1" fontAlgn="auto" latinLnBrk="0" hangingPunct="1">
                        <a:lnSpc>
                          <a:spcPct val="170000"/>
                        </a:lnSpc>
                        <a:spcBef>
                          <a:spcPts val="0"/>
                        </a:spcBef>
                        <a:spcAft>
                          <a:spcPts val="0"/>
                        </a:spcAft>
                        <a:buClrTx/>
                        <a:buSzTx/>
                        <a:buFontTx/>
                        <a:buNone/>
                        <a:tabLst/>
                        <a:defRPr/>
                      </a:pPr>
                      <a:r>
                        <a:rPr lang="es-ES" sz="900" dirty="0" smtClean="0">
                          <a:latin typeface="Comic Sans MS" pitchFamily="66" charset="0"/>
                        </a:rPr>
                        <a:t> Reparaciones y conservación, Primas de seguros etc…)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1962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dirty="0" smtClean="0">
                          <a:latin typeface="Comic Sans MS" pitchFamily="66" charset="0"/>
                        </a:rPr>
                        <a:t>Gastos financieros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1837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dirty="0" smtClean="0">
                          <a:latin typeface="Comic Sans MS" pitchFamily="66" charset="0"/>
                        </a:rPr>
                        <a:t>Amortización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243155">
                <a:tc>
                  <a:txBody>
                    <a:bodyPr/>
                    <a:lstStyle/>
                    <a:p>
                      <a:pPr algn="ctr"/>
                      <a:r>
                        <a:rPr lang="es-ES" sz="900" dirty="0" smtClean="0">
                          <a:latin typeface="Comic Sans MS" pitchFamily="66" charset="0"/>
                        </a:rPr>
                        <a:t>Otros</a:t>
                      </a:r>
                      <a:endParaRPr lang="es-ES" sz="9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bl>
          </a:graphicData>
        </a:graphic>
      </p:graphicFrame>
      <p:sp>
        <p:nvSpPr>
          <p:cNvPr id="7" name="6 CuadroTexto"/>
          <p:cNvSpPr txBox="1"/>
          <p:nvPr/>
        </p:nvSpPr>
        <p:spPr>
          <a:xfrm>
            <a:off x="395536" y="1987411"/>
            <a:ext cx="3600400" cy="307777"/>
          </a:xfrm>
          <a:prstGeom prst="rect">
            <a:avLst/>
          </a:prstGeom>
          <a:solidFill>
            <a:schemeClr val="bg2">
              <a:lumMod val="50000"/>
            </a:schemeClr>
          </a:solidFill>
          <a:ln>
            <a:noFill/>
          </a:ln>
        </p:spPr>
        <p:txBody>
          <a:bodyPr wrap="square" rtlCol="0">
            <a:spAutoFit/>
          </a:bodyPr>
          <a:lstStyle/>
          <a:p>
            <a:pPr algn="ctr"/>
            <a:r>
              <a:rPr lang="es-ES" sz="1400" b="1" dirty="0" smtClean="0">
                <a:solidFill>
                  <a:schemeClr val="bg1"/>
                </a:solidFill>
                <a:latin typeface="Comic Sans MS" pitchFamily="66" charset="0"/>
              </a:rPr>
              <a:t>Partidas de Ingreso</a:t>
            </a:r>
          </a:p>
        </p:txBody>
      </p:sp>
      <p:sp>
        <p:nvSpPr>
          <p:cNvPr id="8" name="7 CuadroTexto"/>
          <p:cNvSpPr txBox="1"/>
          <p:nvPr/>
        </p:nvSpPr>
        <p:spPr>
          <a:xfrm>
            <a:off x="4427984" y="1987411"/>
            <a:ext cx="4104456" cy="307776"/>
          </a:xfrm>
          <a:prstGeom prst="rect">
            <a:avLst/>
          </a:prstGeom>
          <a:solidFill>
            <a:schemeClr val="bg2">
              <a:lumMod val="50000"/>
            </a:schemeClr>
          </a:solidFill>
          <a:ln>
            <a:noFill/>
          </a:ln>
        </p:spPr>
        <p:txBody>
          <a:bodyPr wrap="square" rtlCol="0">
            <a:spAutoFit/>
          </a:bodyPr>
          <a:lstStyle/>
          <a:p>
            <a:pPr algn="ctr"/>
            <a:r>
              <a:rPr lang="es-ES" sz="1400" b="1" dirty="0" smtClean="0">
                <a:solidFill>
                  <a:schemeClr val="bg1"/>
                </a:solidFill>
                <a:latin typeface="Comic Sans MS" pitchFamily="66" charset="0"/>
              </a:rPr>
              <a:t>Partidas de Gasto</a:t>
            </a:r>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57</a:t>
            </a:fld>
            <a:endParaRPr lang="es-ES"/>
          </a:p>
        </p:txBody>
      </p:sp>
      <p:sp>
        <p:nvSpPr>
          <p:cNvPr id="9" name="1 Título"/>
          <p:cNvSpPr txBox="1">
            <a:spLocks/>
          </p:cNvSpPr>
          <p:nvPr/>
        </p:nvSpPr>
        <p:spPr>
          <a:xfrm>
            <a:off x="251521" y="17718"/>
            <a:ext cx="8892479" cy="1143000"/>
          </a:xfrm>
          <a:prstGeom prst="rect">
            <a:avLst/>
          </a:prstGeom>
          <a:no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300" b="1" dirty="0" smtClean="0">
                <a:solidFill>
                  <a:schemeClr val="accent2"/>
                </a:solidFill>
                <a:latin typeface="Comic Sans MS" pitchFamily="66" charset="0"/>
              </a:rPr>
              <a:t> </a:t>
            </a:r>
            <a:r>
              <a:rPr lang="es-ES" sz="2400" dirty="0" smtClean="0">
                <a:solidFill>
                  <a:schemeClr val="tx2"/>
                </a:solidFill>
                <a:latin typeface="Comic Sans MS" pitchFamily="66" charset="0"/>
              </a:rPr>
              <a:t>                                                      </a:t>
            </a:r>
          </a:p>
          <a:p>
            <a:pPr algn="r">
              <a:tabLst>
                <a:tab pos="7629525" algn="l"/>
              </a:tabLst>
            </a:pPr>
            <a:r>
              <a:rPr lang="es-ES" sz="2300" b="1" dirty="0">
                <a:solidFill>
                  <a:schemeClr val="accent2"/>
                </a:solidFill>
                <a:latin typeface="Comic Sans MS" pitchFamily="66" charset="0"/>
              </a:rPr>
              <a:t>Aspectos Económicos.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19026052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3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764705"/>
            <a:ext cx="8435280" cy="4608512"/>
          </a:xfrm>
        </p:spPr>
        <p:txBody>
          <a:bodyPr>
            <a:normAutofit/>
          </a:bodyPr>
          <a:lstStyle/>
          <a:p>
            <a:pPr marL="0" indent="0" algn="just">
              <a:buNone/>
            </a:pPr>
            <a:endParaRPr lang="es-ES" sz="1600" dirty="0" smtClean="0">
              <a:latin typeface="Comic Sans MS" pitchFamily="66" charset="0"/>
            </a:endParaRPr>
          </a:p>
          <a:p>
            <a:pPr marL="0" indent="0" algn="just">
              <a:buNone/>
            </a:pPr>
            <a:endParaRPr lang="es-ES" sz="1600" dirty="0">
              <a:latin typeface="Comic Sans MS" pitchFamily="66" charset="0"/>
            </a:endParaRPr>
          </a:p>
          <a:p>
            <a:pPr marL="0" indent="0">
              <a:lnSpc>
                <a:spcPct val="80000"/>
              </a:lnSpc>
              <a:buNone/>
            </a:pPr>
            <a:r>
              <a:rPr lang="es-ES" sz="2000" u="sng" dirty="0">
                <a:solidFill>
                  <a:schemeClr val="accent1">
                    <a:lumMod val="75000"/>
                  </a:schemeClr>
                </a:solidFill>
                <a:latin typeface="Comic Sans MS" pitchFamily="66" charset="0"/>
              </a:rPr>
              <a:t>P</a:t>
            </a:r>
            <a:r>
              <a:rPr lang="es-ES" sz="2000" u="sng" dirty="0" smtClean="0">
                <a:solidFill>
                  <a:schemeClr val="accent1">
                    <a:lumMod val="75000"/>
                  </a:schemeClr>
                </a:solidFill>
                <a:latin typeface="Comic Sans MS" pitchFamily="66" charset="0"/>
              </a:rPr>
              <a:t>rincipios </a:t>
            </a:r>
            <a:r>
              <a:rPr lang="es-ES" sz="2000" u="sng" dirty="0">
                <a:solidFill>
                  <a:schemeClr val="accent1">
                    <a:lumMod val="75000"/>
                  </a:schemeClr>
                </a:solidFill>
                <a:latin typeface="Comic Sans MS" pitchFamily="66" charset="0"/>
              </a:rPr>
              <a:t>F</a:t>
            </a:r>
            <a:r>
              <a:rPr lang="es-ES" sz="2000" u="sng" dirty="0" smtClean="0">
                <a:solidFill>
                  <a:schemeClr val="accent1">
                    <a:lumMod val="75000"/>
                  </a:schemeClr>
                </a:solidFill>
                <a:latin typeface="Comic Sans MS" pitchFamily="66" charset="0"/>
              </a:rPr>
              <a:t>undamentales</a:t>
            </a:r>
          </a:p>
          <a:p>
            <a:pPr marL="0" indent="0" algn="just">
              <a:buNone/>
            </a:pPr>
            <a:endParaRPr lang="es-ES" sz="1600" dirty="0" smtClean="0">
              <a:latin typeface="Comic Sans MS" pitchFamily="66" charset="0"/>
            </a:endParaRPr>
          </a:p>
          <a:p>
            <a:pPr algn="just"/>
            <a:r>
              <a:rPr lang="es-ES" sz="1400" dirty="0" smtClean="0">
                <a:latin typeface="Comic Sans MS" pitchFamily="66" charset="0"/>
              </a:rPr>
              <a:t>ADECUADA PLANIFICACIÓN DEL SISTEMA PRODUCTIVO</a:t>
            </a:r>
          </a:p>
          <a:p>
            <a:pPr marL="0" lvl="1" indent="0" algn="just">
              <a:buNone/>
            </a:pPr>
            <a:r>
              <a:rPr lang="es-ES" sz="1400" dirty="0" smtClean="0">
                <a:latin typeface="Comic Sans MS" pitchFamily="66" charset="0"/>
              </a:rPr>
              <a:t> </a:t>
            </a:r>
            <a:endParaRPr lang="es-ES" sz="1000" dirty="0" smtClean="0">
              <a:latin typeface="Comic Sans MS" pitchFamily="66" charset="0"/>
            </a:endParaRPr>
          </a:p>
          <a:p>
            <a:pPr algn="just"/>
            <a:r>
              <a:rPr lang="es-ES" sz="1400" dirty="0" smtClean="0">
                <a:latin typeface="Comic Sans MS" pitchFamily="66" charset="0"/>
              </a:rPr>
              <a:t>OPTIMIZAR LOS COSTES DE ALIMENTACIÓN</a:t>
            </a:r>
          </a:p>
          <a:p>
            <a:pPr marL="457200" lvl="1" indent="0" algn="just">
              <a:buNone/>
            </a:pPr>
            <a:endParaRPr lang="es-ES" sz="1000" dirty="0">
              <a:latin typeface="Comic Sans MS" pitchFamily="66" charset="0"/>
            </a:endParaRPr>
          </a:p>
          <a:p>
            <a:pPr marL="0" indent="0" algn="just">
              <a:buNone/>
            </a:pPr>
            <a:r>
              <a:rPr lang="es-ES" sz="1600" dirty="0" smtClean="0">
                <a:latin typeface="Comic Sans MS" pitchFamily="66" charset="0"/>
              </a:rPr>
              <a:t>	</a:t>
            </a:r>
            <a:r>
              <a:rPr lang="es-ES" sz="1800" dirty="0">
                <a:solidFill>
                  <a:schemeClr val="accent1">
                    <a:lumMod val="75000"/>
                  </a:schemeClr>
                </a:solidFill>
                <a:latin typeface="Comic Sans MS" pitchFamily="66" charset="0"/>
              </a:rPr>
              <a:t>¿Qué significa</a:t>
            </a:r>
            <a:r>
              <a:rPr lang="es-ES" sz="1800" dirty="0" smtClean="0">
                <a:solidFill>
                  <a:schemeClr val="accent1">
                    <a:lumMod val="75000"/>
                  </a:schemeClr>
                </a:solidFill>
                <a:latin typeface="Comic Sans MS" pitchFamily="66" charset="0"/>
              </a:rPr>
              <a:t>?</a:t>
            </a:r>
          </a:p>
          <a:p>
            <a:pPr marL="0" indent="0" algn="just">
              <a:buNone/>
            </a:pPr>
            <a:endParaRPr lang="es-ES" sz="1000" dirty="0" smtClean="0">
              <a:solidFill>
                <a:schemeClr val="accent1">
                  <a:lumMod val="75000"/>
                </a:schemeClr>
              </a:solidFill>
              <a:latin typeface="Comic Sans MS" pitchFamily="66" charset="0"/>
            </a:endParaRPr>
          </a:p>
          <a:p>
            <a:pPr marL="627063" indent="-271463" algn="just">
              <a:spcAft>
                <a:spcPts val="600"/>
              </a:spcAft>
              <a:buClr>
                <a:schemeClr val="tx2">
                  <a:lumMod val="50000"/>
                </a:schemeClr>
              </a:buClr>
              <a:buFont typeface="Wingdings" pitchFamily="2" charset="2"/>
              <a:buChar char="ü"/>
              <a:tabLst>
                <a:tab pos="627063" algn="l"/>
              </a:tabLst>
            </a:pPr>
            <a:r>
              <a:rPr lang="es-ES" sz="1400" dirty="0" smtClean="0">
                <a:latin typeface="Comic Sans MS" pitchFamily="66" charset="0"/>
              </a:rPr>
              <a:t>Adecuada rotación de los cultivos.</a:t>
            </a:r>
          </a:p>
          <a:p>
            <a:pPr marL="627063" lvl="1" indent="-271463" algn="just">
              <a:spcAft>
                <a:spcPts val="600"/>
              </a:spcAft>
              <a:buClr>
                <a:schemeClr val="tx2">
                  <a:lumMod val="50000"/>
                </a:schemeClr>
              </a:buClr>
              <a:buFont typeface="Wingdings" pitchFamily="2" charset="2"/>
              <a:buChar char="ü"/>
              <a:tabLst>
                <a:tab pos="627063" algn="l"/>
              </a:tabLst>
            </a:pPr>
            <a:r>
              <a:rPr lang="es-ES" sz="1400" dirty="0" smtClean="0">
                <a:latin typeface="Comic Sans MS" pitchFamily="66" charset="0"/>
              </a:rPr>
              <a:t>Sustitución </a:t>
            </a:r>
            <a:r>
              <a:rPr lang="es-ES" sz="1400" dirty="0">
                <a:latin typeface="Comic Sans MS" pitchFamily="66" charset="0"/>
              </a:rPr>
              <a:t>de pastoreo dirigido por la adecuación de fincas para el cultivo de cereales y de praderas con especies perennes </a:t>
            </a:r>
            <a:r>
              <a:rPr lang="es-ES" sz="1400" dirty="0" smtClean="0">
                <a:latin typeface="Comic Sans MS" pitchFamily="66" charset="0"/>
              </a:rPr>
              <a:t>y de autorresiembra.</a:t>
            </a:r>
          </a:p>
          <a:p>
            <a:pPr marL="627063" lvl="1" indent="-271463" algn="just">
              <a:spcAft>
                <a:spcPts val="600"/>
              </a:spcAft>
              <a:buClr>
                <a:schemeClr val="tx2">
                  <a:lumMod val="50000"/>
                </a:schemeClr>
              </a:buClr>
              <a:buFont typeface="Wingdings" pitchFamily="2" charset="2"/>
              <a:buChar char="ü"/>
              <a:tabLst>
                <a:tab pos="627063" algn="l"/>
              </a:tabLst>
            </a:pPr>
            <a:r>
              <a:rPr lang="es-ES" sz="1400" dirty="0" smtClean="0">
                <a:latin typeface="Comic Sans MS" pitchFamily="66" charset="0"/>
              </a:rPr>
              <a:t>Formulación </a:t>
            </a:r>
            <a:r>
              <a:rPr lang="es-ES" sz="1400" dirty="0">
                <a:latin typeface="Comic Sans MS" pitchFamily="66" charset="0"/>
              </a:rPr>
              <a:t>adecuada de la </a:t>
            </a:r>
            <a:r>
              <a:rPr lang="es-ES" sz="1400" dirty="0" smtClean="0">
                <a:latin typeface="Comic Sans MS" pitchFamily="66" charset="0"/>
              </a:rPr>
              <a:t>ración.</a:t>
            </a:r>
          </a:p>
          <a:p>
            <a:pPr marL="627063" lvl="1" indent="-271463" algn="just">
              <a:spcAft>
                <a:spcPts val="600"/>
              </a:spcAft>
              <a:buClr>
                <a:schemeClr val="tx2">
                  <a:lumMod val="50000"/>
                </a:schemeClr>
              </a:buClr>
              <a:buFont typeface="Wingdings" pitchFamily="2" charset="2"/>
              <a:buChar char="ü"/>
              <a:tabLst>
                <a:tab pos="627063" algn="l"/>
              </a:tabLst>
            </a:pPr>
            <a:r>
              <a:rPr lang="es-ES" sz="1400" dirty="0" smtClean="0">
                <a:latin typeface="Comic Sans MS" pitchFamily="66" charset="0"/>
              </a:rPr>
              <a:t>Procurar que la mayor parte del aporte nutritivo provenga de la propia cosecha y equilibrarlo con las materias primas o subproductos más económicos en cada momento</a:t>
            </a:r>
            <a:r>
              <a:rPr lang="es-ES" sz="1600" dirty="0" smtClean="0">
                <a:latin typeface="Comic Sans MS" pitchFamily="66" charset="0"/>
              </a:rPr>
              <a:t>.</a:t>
            </a:r>
          </a:p>
          <a:p>
            <a:pPr marL="457200" lvl="1" indent="0">
              <a:buNone/>
            </a:pPr>
            <a:endParaRPr lang="es-ES" dirty="0" smtClean="0"/>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58</a:t>
            </a:fld>
            <a:endParaRPr lang="es-ES"/>
          </a:p>
        </p:txBody>
      </p:sp>
      <p:sp>
        <p:nvSpPr>
          <p:cNvPr id="5" name="1 Título"/>
          <p:cNvSpPr txBox="1">
            <a:spLocks/>
          </p:cNvSpPr>
          <p:nvPr/>
        </p:nvSpPr>
        <p:spPr>
          <a:xfrm>
            <a:off x="251521" y="0"/>
            <a:ext cx="8892479" cy="1143000"/>
          </a:xfrm>
          <a:prstGeom prst="rect">
            <a:avLst/>
          </a:prstGeom>
          <a:no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300" b="1" dirty="0" smtClean="0">
                <a:solidFill>
                  <a:schemeClr val="accent2"/>
                </a:solidFill>
                <a:latin typeface="Comic Sans MS" pitchFamily="66" charset="0"/>
              </a:rPr>
              <a:t> </a:t>
            </a:r>
            <a:r>
              <a:rPr lang="es-ES" sz="2400" dirty="0" smtClean="0">
                <a:solidFill>
                  <a:schemeClr val="tx2"/>
                </a:solidFill>
                <a:latin typeface="Comic Sans MS" pitchFamily="66" charset="0"/>
              </a:rPr>
              <a:t>                                                      </a:t>
            </a:r>
          </a:p>
          <a:p>
            <a:pPr algn="r">
              <a:tabLst>
                <a:tab pos="7629525" algn="l"/>
              </a:tabLst>
            </a:pPr>
            <a:r>
              <a:rPr lang="es-ES" sz="2300" b="1" dirty="0">
                <a:solidFill>
                  <a:schemeClr val="accent2"/>
                </a:solidFill>
                <a:latin typeface="Comic Sans MS" pitchFamily="66" charset="0"/>
              </a:rPr>
              <a:t>Aspectos Económicos.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_________________________________________________</a:t>
            </a:r>
            <a:endParaRPr lang="es-ES" sz="2400" dirty="0">
              <a:solidFill>
                <a:schemeClr val="tx2"/>
              </a:solidFill>
              <a:latin typeface="Comic Sans MS" pitchFamily="66" charset="0"/>
            </a:endParaRPr>
          </a:p>
        </p:txBody>
      </p:sp>
      <p:pic>
        <p:nvPicPr>
          <p:cNvPr id="2052" name="Picture 4" descr="http://ua.all.biz/img/ua/catalog/1108149.jpeg">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029" y="5238750"/>
            <a:ext cx="2520279" cy="1619251"/>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http://www.larepublica.co/sites/default/files/larepublica/imagenes/noticias/1/ovinos1115-1000.jpg">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27984" y="5238750"/>
            <a:ext cx="2528184" cy="1619250"/>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http://ar.all.biz/img/ar/catalog/99929.jpeg">
            <a:hlinkClick r:id="rId6"/>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956168" y="5238748"/>
            <a:ext cx="2093035" cy="1588525"/>
          </a:xfrm>
          <a:prstGeom prst="rect">
            <a:avLst/>
          </a:prstGeom>
          <a:noFill/>
          <a:extLst>
            <a:ext uri="{909E8E84-426E-40DD-AFC4-6F175D3DCCD1}">
              <a14:hiddenFill xmlns:a14="http://schemas.microsoft.com/office/drawing/2010/main" xmlns="">
                <a:solidFill>
                  <a:srgbClr val="FFFFFF"/>
                </a:solidFill>
              </a14:hiddenFill>
            </a:ext>
          </a:extLst>
        </p:spPr>
      </p:pic>
      <p:pic>
        <p:nvPicPr>
          <p:cNvPr id="2060" name="Picture 12" descr="http://images02.olx.cl/ui/6/31/69/1364828245_493892269_1-Fardos-de-Alfalfa-El-Cisne.jpg">
            <a:hlinkClick r:id="rId8"/>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123728" y="5238751"/>
            <a:ext cx="2448272" cy="1619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025205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3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700808"/>
            <a:ext cx="8229600" cy="2016223"/>
          </a:xfrm>
        </p:spPr>
        <p:txBody>
          <a:bodyPr anchor="ctr"/>
          <a:lstStyle/>
          <a:p>
            <a:pPr marL="0" lvl="1" indent="0" algn="ctr">
              <a:buNone/>
            </a:pPr>
            <a:r>
              <a:rPr lang="es-ES" sz="2400" dirty="0">
                <a:latin typeface="Comic Sans MS" pitchFamily="66" charset="0"/>
              </a:rPr>
              <a:t>La </a:t>
            </a:r>
            <a:r>
              <a:rPr lang="es-ES" sz="2400" dirty="0" smtClean="0">
                <a:solidFill>
                  <a:srgbClr val="FF0000"/>
                </a:solidFill>
                <a:latin typeface="Comic Sans MS" pitchFamily="66" charset="0"/>
              </a:rPr>
              <a:t>RENTABILIDAD</a:t>
            </a:r>
            <a:r>
              <a:rPr lang="es-ES" sz="2400" dirty="0" smtClean="0">
                <a:latin typeface="Comic Sans MS" pitchFamily="66" charset="0"/>
              </a:rPr>
              <a:t> </a:t>
            </a:r>
            <a:r>
              <a:rPr lang="es-ES" sz="2400" dirty="0">
                <a:latin typeface="Comic Sans MS" pitchFamily="66" charset="0"/>
              </a:rPr>
              <a:t>de una explotación no depende de la calidad de sus instalaciones , raza y cuantía del ganado, depende del “ganadero” de su  </a:t>
            </a:r>
            <a:r>
              <a:rPr lang="es-ES" sz="2400" dirty="0" smtClean="0">
                <a:solidFill>
                  <a:srgbClr val="FF0000"/>
                </a:solidFill>
                <a:latin typeface="Comic Sans MS" pitchFamily="66" charset="0"/>
              </a:rPr>
              <a:t>IMPLICACIÓN </a:t>
            </a:r>
            <a:r>
              <a:rPr lang="es-ES" sz="2400" dirty="0">
                <a:latin typeface="Comic Sans MS" pitchFamily="66" charset="0"/>
              </a:rPr>
              <a:t>y su </a:t>
            </a:r>
            <a:r>
              <a:rPr lang="es-ES" sz="2400" dirty="0" smtClean="0">
                <a:solidFill>
                  <a:srgbClr val="FF0000"/>
                </a:solidFill>
                <a:latin typeface="Comic Sans MS" pitchFamily="66" charset="0"/>
              </a:rPr>
              <a:t>BUEN HACER. </a:t>
            </a:r>
            <a:endParaRPr lang="es-ES" sz="2400" dirty="0">
              <a:solidFill>
                <a:srgbClr val="FF0000"/>
              </a:solidFill>
              <a:latin typeface="Comic Sans MS" pitchFamily="66" charset="0"/>
            </a:endParaRPr>
          </a:p>
          <a:p>
            <a:endParaRPr lang="es-ES" dirty="0"/>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59</a:t>
            </a:fld>
            <a:endParaRPr lang="es-ES"/>
          </a:p>
        </p:txBody>
      </p:sp>
      <p:sp>
        <p:nvSpPr>
          <p:cNvPr id="5" name="1 Título"/>
          <p:cNvSpPr txBox="1">
            <a:spLocks/>
          </p:cNvSpPr>
          <p:nvPr/>
        </p:nvSpPr>
        <p:spPr>
          <a:xfrm>
            <a:off x="277905" y="19793"/>
            <a:ext cx="8892479" cy="1143000"/>
          </a:xfrm>
          <a:prstGeom prst="rect">
            <a:avLst/>
          </a:prstGeom>
          <a:no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300" b="1" dirty="0" smtClean="0">
                <a:solidFill>
                  <a:schemeClr val="accent2"/>
                </a:solidFill>
                <a:latin typeface="Comic Sans MS" pitchFamily="66" charset="0"/>
              </a:rPr>
              <a:t> </a:t>
            </a:r>
            <a:r>
              <a:rPr lang="es-ES" sz="2400" dirty="0" smtClean="0">
                <a:solidFill>
                  <a:schemeClr val="tx2"/>
                </a:solidFill>
                <a:latin typeface="Comic Sans MS" pitchFamily="66" charset="0"/>
              </a:rPr>
              <a:t>                                                      </a:t>
            </a:r>
          </a:p>
          <a:p>
            <a:pPr algn="r">
              <a:tabLst>
                <a:tab pos="7629525" algn="l"/>
              </a:tabLst>
            </a:pPr>
            <a:r>
              <a:rPr lang="es-ES" sz="2300" b="1" dirty="0">
                <a:solidFill>
                  <a:schemeClr val="accent2"/>
                </a:solidFill>
                <a:latin typeface="Comic Sans MS" pitchFamily="66" charset="0"/>
              </a:rPr>
              <a:t>Aspectos Económicos.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_________________________________________________</a:t>
            </a:r>
            <a:endParaRPr lang="es-ES" sz="2400" dirty="0">
              <a:solidFill>
                <a:schemeClr val="tx2"/>
              </a:solidFill>
              <a:latin typeface="Comic Sans MS" pitchFamily="66" charset="0"/>
            </a:endParaRPr>
          </a:p>
        </p:txBody>
      </p:sp>
      <p:pic>
        <p:nvPicPr>
          <p:cNvPr id="5122" name="Picture 2" descr="http://www.alcozar.net/etnografia/perropastor02.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0746"/>
          <a:stretch/>
        </p:blipFill>
        <p:spPr bwMode="auto">
          <a:xfrm>
            <a:off x="0" y="3429000"/>
            <a:ext cx="3400567" cy="2857500"/>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http://imanesparalanevera.es/files/2011/11/pastor.jpg">
            <a:hlinkClick r:id="rId3"/>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5571"/>
          <a:stretch/>
        </p:blipFill>
        <p:spPr bwMode="auto">
          <a:xfrm>
            <a:off x="5612379" y="3429000"/>
            <a:ext cx="3531621" cy="2909843"/>
          </a:xfrm>
          <a:prstGeom prst="rect">
            <a:avLst/>
          </a:prstGeom>
          <a:noFill/>
          <a:extLst>
            <a:ext uri="{909E8E84-426E-40DD-AFC4-6F175D3DCCD1}">
              <a14:hiddenFill xmlns:a14="http://schemas.microsoft.com/office/drawing/2010/main" xmlns="">
                <a:solidFill>
                  <a:srgbClr val="FFFFFF"/>
                </a:solidFill>
              </a14:hiddenFill>
            </a:ext>
          </a:extLst>
        </p:spPr>
      </p:pic>
      <p:pic>
        <p:nvPicPr>
          <p:cNvPr id="5126" name="Picture 6" descr="http://estaticos03.fueradeserie.expansion.com/imagenes/2013/04/19/gastroteca/1366364887_extras_ladillos_1_0.jpg">
            <a:hlinkClick r:id="rId5"/>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131840" y="3429000"/>
            <a:ext cx="2857500" cy="2857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525653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65000"/>
          </a:schemeClr>
        </a:solidFill>
        <a:effectLst/>
      </p:bgPr>
    </p:bg>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xmlns="" val="944027354"/>
              </p:ext>
            </p:extLst>
          </p:nvPr>
        </p:nvGraphicFramePr>
        <p:xfrm>
          <a:off x="323528" y="620688"/>
          <a:ext cx="8568952" cy="5575300"/>
        </p:xfrm>
        <a:graphic>
          <a:graphicData uri="http://schemas.openxmlformats.org/drawingml/2006/table">
            <a:tbl>
              <a:tblPr firstRow="1" bandRow="1">
                <a:tableStyleId>{5C22544A-7EE6-4342-B048-85BDC9FD1C3A}</a:tableStyleId>
              </a:tblPr>
              <a:tblGrid>
                <a:gridCol w="4064662"/>
                <a:gridCol w="4504290"/>
              </a:tblGrid>
              <a:tr h="0">
                <a:tc>
                  <a:txBody>
                    <a:bodyPr/>
                    <a:lstStyle/>
                    <a:p>
                      <a:pPr algn="ctr"/>
                      <a:r>
                        <a:rPr lang="es-ES" sz="1000" b="1" dirty="0" smtClean="0">
                          <a:solidFill>
                            <a:schemeClr val="tx1"/>
                          </a:solidFill>
                          <a:latin typeface="Comic Sans MS" pitchFamily="66" charset="0"/>
                        </a:rPr>
                        <a:t>VENTAJAS </a:t>
                      </a:r>
                      <a:endParaRPr lang="es-ES" sz="1000" b="1"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s-ES" sz="1000" b="1" dirty="0" smtClean="0">
                          <a:solidFill>
                            <a:schemeClr val="tx1"/>
                          </a:solidFill>
                          <a:latin typeface="Comic Sans MS" pitchFamily="66" charset="0"/>
                        </a:rPr>
                        <a:t>INCONVENIENTES</a:t>
                      </a:r>
                      <a:endParaRPr lang="es-ES" sz="1000" b="1"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r>
              <a:tr h="370840">
                <a:tc>
                  <a:txBody>
                    <a:bodyPr/>
                    <a:lstStyle/>
                    <a:p>
                      <a:r>
                        <a:rPr lang="es-ES" sz="1050" b="0" dirty="0" smtClean="0">
                          <a:solidFill>
                            <a:schemeClr val="tx1"/>
                          </a:solidFill>
                          <a:latin typeface="Comic Sans MS" pitchFamily="66" charset="0"/>
                        </a:rPr>
                        <a:t>Es una </a:t>
                      </a:r>
                      <a:r>
                        <a:rPr lang="es-ES" sz="1050" b="0" dirty="0" smtClean="0">
                          <a:solidFill>
                            <a:schemeClr val="tx1"/>
                          </a:solidFill>
                          <a:effectLst>
                            <a:outerShdw blurRad="38100" dist="38100" dir="2700000" algn="tl">
                              <a:srgbClr val="000000">
                                <a:alpha val="43137"/>
                              </a:srgbClr>
                            </a:outerShdw>
                          </a:effectLst>
                          <a:latin typeface="Comic Sans MS" pitchFamily="66" charset="0"/>
                        </a:rPr>
                        <a:t>posibilidad real</a:t>
                      </a:r>
                      <a:r>
                        <a:rPr lang="es-ES" sz="1050" b="0" baseline="0" dirty="0" smtClean="0">
                          <a:solidFill>
                            <a:schemeClr val="tx1"/>
                          </a:solidFill>
                          <a:effectLst>
                            <a:outerShdw blurRad="38100" dist="38100" dir="2700000" algn="tl">
                              <a:srgbClr val="000000">
                                <a:alpha val="43137"/>
                              </a:srgbClr>
                            </a:outerShdw>
                          </a:effectLst>
                          <a:latin typeface="Comic Sans MS" pitchFamily="66" charset="0"/>
                        </a:rPr>
                        <a:t> </a:t>
                      </a:r>
                      <a:r>
                        <a:rPr lang="es-ES" sz="1050" b="0" baseline="0" dirty="0" smtClean="0">
                          <a:solidFill>
                            <a:schemeClr val="tx1"/>
                          </a:solidFill>
                          <a:latin typeface="Comic Sans MS" pitchFamily="66" charset="0"/>
                        </a:rPr>
                        <a:t>la reimplantación de explotaciones ganaderas en Teruel así como el establecimiento de explotaciones en aquellos pueblos que reúnen las condiciones dentro de la provincia.</a:t>
                      </a:r>
                      <a:endParaRPr lang="es-ES" sz="105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
                          <a:schemeClr val="bg2">
                            <a:lumMod val="75000"/>
                          </a:schemeClr>
                        </a:gs>
                        <a:gs pos="27000">
                          <a:schemeClr val="accent1">
                            <a:tint val="44500"/>
                            <a:satMod val="160000"/>
                          </a:schemeClr>
                        </a:gs>
                        <a:gs pos="100000">
                          <a:schemeClr val="accent1">
                            <a:tint val="23500"/>
                            <a:satMod val="160000"/>
                          </a:schemeClr>
                        </a:gs>
                      </a:gsLst>
                      <a:lin ang="5400000" scaled="0"/>
                    </a:gradFill>
                  </a:tcPr>
                </a:tc>
                <a:tc>
                  <a:txBody>
                    <a:bodyPr/>
                    <a:lstStyle/>
                    <a:p>
                      <a:r>
                        <a:rPr lang="es-ES" sz="1050" b="0" dirty="0" smtClean="0">
                          <a:solidFill>
                            <a:schemeClr val="tx1"/>
                          </a:solidFill>
                          <a:latin typeface="Comic Sans MS" pitchFamily="66" charset="0"/>
                        </a:rPr>
                        <a:t>Resulta</a:t>
                      </a:r>
                      <a:r>
                        <a:rPr lang="es-ES" sz="1050" b="0" baseline="0" dirty="0" smtClean="0">
                          <a:solidFill>
                            <a:schemeClr val="tx1"/>
                          </a:solidFill>
                          <a:latin typeface="Comic Sans MS" pitchFamily="66" charset="0"/>
                        </a:rPr>
                        <a:t> </a:t>
                      </a:r>
                      <a:r>
                        <a:rPr lang="es-ES" sz="1050" b="0" baseline="0" dirty="0" smtClean="0">
                          <a:solidFill>
                            <a:schemeClr val="tx1"/>
                          </a:solidFill>
                          <a:effectLst>
                            <a:outerShdw blurRad="38100" dist="38100" dir="2700000" algn="tl">
                              <a:srgbClr val="000000">
                                <a:alpha val="43137"/>
                              </a:srgbClr>
                            </a:outerShdw>
                          </a:effectLst>
                          <a:latin typeface="Comic Sans MS" pitchFamily="66" charset="0"/>
                        </a:rPr>
                        <a:t>necesaria una formación </a:t>
                      </a:r>
                      <a:r>
                        <a:rPr lang="es-ES" sz="1050" b="0" baseline="0" dirty="0" smtClean="0">
                          <a:solidFill>
                            <a:schemeClr val="tx1"/>
                          </a:solidFill>
                          <a:latin typeface="Comic Sans MS" pitchFamily="66" charset="0"/>
                        </a:rPr>
                        <a:t>general así como específica para que las experiencias resulten exitosas, no se puede iniciar sin tutelaje. </a:t>
                      </a:r>
                      <a:endParaRPr lang="es-ES" sz="105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
                          <a:schemeClr val="bg2">
                            <a:lumMod val="75000"/>
                          </a:schemeClr>
                        </a:gs>
                        <a:gs pos="27000">
                          <a:schemeClr val="accent1">
                            <a:tint val="44500"/>
                            <a:satMod val="160000"/>
                          </a:schemeClr>
                        </a:gs>
                        <a:gs pos="100000">
                          <a:schemeClr val="accent1">
                            <a:tint val="23500"/>
                            <a:satMod val="160000"/>
                          </a:schemeClr>
                        </a:gs>
                      </a:gsLst>
                      <a:lin ang="5400000" scaled="0"/>
                    </a:gradFill>
                  </a:tcPr>
                </a:tc>
              </a:tr>
              <a:tr h="370840">
                <a:tc>
                  <a:txBody>
                    <a:bodyPr/>
                    <a:lstStyle/>
                    <a:p>
                      <a:r>
                        <a:rPr lang="es-ES" sz="1050" b="0" dirty="0" smtClean="0">
                          <a:solidFill>
                            <a:schemeClr val="tx1"/>
                          </a:solidFill>
                          <a:effectLst>
                            <a:outerShdw blurRad="38100" dist="38100" dir="2700000" algn="tl">
                              <a:srgbClr val="000000">
                                <a:alpha val="43137"/>
                              </a:srgbClr>
                            </a:outerShdw>
                          </a:effectLst>
                          <a:latin typeface="Comic Sans MS" pitchFamily="66" charset="0"/>
                        </a:rPr>
                        <a:t>No se parte de cero:</a:t>
                      </a:r>
                      <a:r>
                        <a:rPr lang="es-ES" sz="1050" b="0" baseline="0" dirty="0" smtClean="0">
                          <a:solidFill>
                            <a:schemeClr val="tx1"/>
                          </a:solidFill>
                          <a:effectLst>
                            <a:outerShdw blurRad="38100" dist="38100" dir="2700000" algn="tl">
                              <a:srgbClr val="000000">
                                <a:alpha val="43137"/>
                              </a:srgbClr>
                            </a:outerShdw>
                          </a:effectLst>
                          <a:latin typeface="Comic Sans MS" pitchFamily="66" charset="0"/>
                        </a:rPr>
                        <a:t> </a:t>
                      </a:r>
                    </a:p>
                    <a:p>
                      <a:pPr marL="171450" indent="-171450">
                        <a:buFontTx/>
                        <a:buChar char="-"/>
                      </a:pPr>
                      <a:r>
                        <a:rPr lang="es-ES" sz="1050" b="0" dirty="0" smtClean="0">
                          <a:solidFill>
                            <a:schemeClr val="tx1"/>
                          </a:solidFill>
                          <a:latin typeface="Comic Sans MS" pitchFamily="66" charset="0"/>
                        </a:rPr>
                        <a:t>Hay demanda</a:t>
                      </a:r>
                      <a:r>
                        <a:rPr lang="es-ES" sz="1050" b="0" baseline="0" dirty="0" smtClean="0">
                          <a:solidFill>
                            <a:schemeClr val="tx1"/>
                          </a:solidFill>
                          <a:latin typeface="Comic Sans MS" pitchFamily="66" charset="0"/>
                        </a:rPr>
                        <a:t> de ovino por cubrir</a:t>
                      </a:r>
                    </a:p>
                    <a:p>
                      <a:pPr marL="171450" indent="-171450">
                        <a:buFontTx/>
                        <a:buChar char="-"/>
                      </a:pPr>
                      <a:r>
                        <a:rPr lang="es-ES" sz="1050" b="0" baseline="0" dirty="0" smtClean="0">
                          <a:solidFill>
                            <a:schemeClr val="tx1"/>
                          </a:solidFill>
                          <a:latin typeface="Comic Sans MS" pitchFamily="66" charset="0"/>
                        </a:rPr>
                        <a:t>Falta de producción para vender</a:t>
                      </a:r>
                    </a:p>
                    <a:p>
                      <a:pPr marL="171450" indent="-171450">
                        <a:buFontTx/>
                        <a:buChar char="-"/>
                      </a:pPr>
                      <a:r>
                        <a:rPr lang="es-ES" sz="1050" b="0" baseline="0" dirty="0" smtClean="0">
                          <a:solidFill>
                            <a:schemeClr val="tx1"/>
                          </a:solidFill>
                          <a:latin typeface="Comic Sans MS" pitchFamily="66" charset="0"/>
                        </a:rPr>
                        <a:t>Hay mercado que satisfacer</a:t>
                      </a:r>
                    </a:p>
                    <a:p>
                      <a:pPr marL="171450" indent="-171450">
                        <a:buFontTx/>
                        <a:buChar char="-"/>
                      </a:pPr>
                      <a:r>
                        <a:rPr lang="es-ES" sz="1050" b="0" baseline="0" dirty="0" smtClean="0">
                          <a:solidFill>
                            <a:schemeClr val="tx1"/>
                          </a:solidFill>
                          <a:latin typeface="Comic Sans MS" pitchFamily="66" charset="0"/>
                        </a:rPr>
                        <a:t>Hay ganado pero faltan pastores </a:t>
                      </a:r>
                      <a:endParaRPr lang="es-ES" sz="105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
                          <a:schemeClr val="bg2">
                            <a:lumMod val="75000"/>
                          </a:schemeClr>
                        </a:gs>
                        <a:gs pos="27000">
                          <a:schemeClr val="accent1">
                            <a:tint val="44500"/>
                            <a:satMod val="160000"/>
                          </a:schemeClr>
                        </a:gs>
                        <a:gs pos="100000">
                          <a:schemeClr val="accent1">
                            <a:tint val="23500"/>
                            <a:satMod val="160000"/>
                          </a:schemeClr>
                        </a:gs>
                      </a:gsLst>
                      <a:lin ang="5400000" scaled="0"/>
                    </a:gradFill>
                  </a:tcPr>
                </a:tc>
                <a:tc>
                  <a:txBody>
                    <a:bodyPr/>
                    <a:lstStyle/>
                    <a:p>
                      <a:r>
                        <a:rPr lang="es-ES" sz="1050" b="0" dirty="0" smtClean="0">
                          <a:solidFill>
                            <a:schemeClr val="tx1"/>
                          </a:solidFill>
                          <a:latin typeface="Comic Sans MS" pitchFamily="66" charset="0"/>
                        </a:rPr>
                        <a:t>Estas iniciativas tienen que ponerse</a:t>
                      </a:r>
                      <a:r>
                        <a:rPr lang="es-ES" sz="1050" b="0" baseline="0" dirty="0" smtClean="0">
                          <a:solidFill>
                            <a:schemeClr val="tx1"/>
                          </a:solidFill>
                          <a:latin typeface="Comic Sans MS" pitchFamily="66" charset="0"/>
                        </a:rPr>
                        <a:t> en marcha en aquellos escenarios que </a:t>
                      </a:r>
                      <a:r>
                        <a:rPr lang="es-ES" sz="1050" b="0" baseline="0" dirty="0" smtClean="0">
                          <a:solidFill>
                            <a:schemeClr val="tx1"/>
                          </a:solidFill>
                          <a:effectLst>
                            <a:outerShdw blurRad="38100" dist="38100" dir="2700000" algn="tl">
                              <a:srgbClr val="000000">
                                <a:alpha val="43137"/>
                              </a:srgbClr>
                            </a:outerShdw>
                          </a:effectLst>
                          <a:latin typeface="Comic Sans MS" pitchFamily="66" charset="0"/>
                        </a:rPr>
                        <a:t>reúnan previamente las condiciones </a:t>
                      </a:r>
                      <a:r>
                        <a:rPr lang="es-ES" sz="1050" b="0" baseline="0" dirty="0" smtClean="0">
                          <a:solidFill>
                            <a:schemeClr val="tx1"/>
                          </a:solidFill>
                          <a:latin typeface="Comic Sans MS" pitchFamily="66" charset="0"/>
                        </a:rPr>
                        <a:t>necesarias. </a:t>
                      </a:r>
                      <a:endParaRPr lang="es-ES" sz="105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
                          <a:schemeClr val="bg2">
                            <a:lumMod val="75000"/>
                          </a:schemeClr>
                        </a:gs>
                        <a:gs pos="27000">
                          <a:schemeClr val="accent1">
                            <a:tint val="44500"/>
                            <a:satMod val="160000"/>
                          </a:schemeClr>
                        </a:gs>
                        <a:gs pos="100000">
                          <a:schemeClr val="accent1">
                            <a:tint val="23500"/>
                            <a:satMod val="160000"/>
                          </a:schemeClr>
                        </a:gs>
                      </a:gsLst>
                      <a:lin ang="5400000" scaled="0"/>
                    </a:gradFill>
                  </a:tcPr>
                </a:tc>
              </a:tr>
              <a:tr h="370840">
                <a:tc>
                  <a:txBody>
                    <a:bodyPr/>
                    <a:lstStyle/>
                    <a:p>
                      <a:r>
                        <a:rPr lang="es-ES" sz="1050" b="0" dirty="0" smtClean="0">
                          <a:solidFill>
                            <a:schemeClr val="tx1"/>
                          </a:solidFill>
                          <a:effectLst>
                            <a:outerShdw blurRad="38100" dist="38100" dir="2700000" algn="tl">
                              <a:srgbClr val="000000">
                                <a:alpha val="43137"/>
                              </a:srgbClr>
                            </a:outerShdw>
                          </a:effectLst>
                          <a:latin typeface="Comic Sans MS" pitchFamily="66" charset="0"/>
                        </a:rPr>
                        <a:t>Autoempleo</a:t>
                      </a:r>
                      <a:r>
                        <a:rPr lang="es-ES" sz="1050" b="0" baseline="0" dirty="0" smtClean="0">
                          <a:solidFill>
                            <a:schemeClr val="tx1"/>
                          </a:solidFill>
                          <a:latin typeface="Comic Sans MS" pitchFamily="66" charset="0"/>
                        </a:rPr>
                        <a:t> como oportunidad de futura frente a la situación de crisis económica y estancamiento del mercado laboral. </a:t>
                      </a:r>
                    </a:p>
                    <a:p>
                      <a:r>
                        <a:rPr lang="es-ES" sz="1050" b="0" baseline="0" dirty="0" smtClean="0">
                          <a:solidFill>
                            <a:schemeClr val="tx1"/>
                          </a:solidFill>
                          <a:latin typeface="Comic Sans MS" pitchFamily="66" charset="0"/>
                        </a:rPr>
                        <a:t>+ </a:t>
                      </a:r>
                    </a:p>
                    <a:p>
                      <a:r>
                        <a:rPr lang="es-ES" sz="1050" b="0" baseline="0" dirty="0" smtClean="0">
                          <a:solidFill>
                            <a:schemeClr val="tx1"/>
                          </a:solidFill>
                          <a:effectLst>
                            <a:outerShdw blurRad="38100" dist="38100" dir="2700000" algn="tl">
                              <a:srgbClr val="000000">
                                <a:alpha val="43137"/>
                              </a:srgbClr>
                            </a:outerShdw>
                          </a:effectLst>
                          <a:latin typeface="Comic Sans MS" pitchFamily="66" charset="0"/>
                        </a:rPr>
                        <a:t>Nuevas tecnologías de la comunicación </a:t>
                      </a:r>
                      <a:r>
                        <a:rPr lang="es-ES" sz="1050" b="0" baseline="0" dirty="0" smtClean="0">
                          <a:solidFill>
                            <a:schemeClr val="tx1"/>
                          </a:solidFill>
                          <a:latin typeface="Comic Sans MS" pitchFamily="66" charset="0"/>
                        </a:rPr>
                        <a:t>facilitan su labor. </a:t>
                      </a:r>
                      <a:endParaRPr lang="es-ES" sz="105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
                          <a:schemeClr val="bg2">
                            <a:lumMod val="75000"/>
                          </a:schemeClr>
                        </a:gs>
                        <a:gs pos="27000">
                          <a:schemeClr val="accent1">
                            <a:tint val="44500"/>
                            <a:satMod val="160000"/>
                          </a:schemeClr>
                        </a:gs>
                        <a:gs pos="100000">
                          <a:schemeClr val="accent1">
                            <a:tint val="23500"/>
                            <a:satMod val="160000"/>
                          </a:schemeClr>
                        </a:gs>
                      </a:gsLst>
                      <a:lin ang="5400000" scaled="0"/>
                    </a:gradFill>
                  </a:tcPr>
                </a:tc>
                <a:tc>
                  <a:txBody>
                    <a:bodyPr/>
                    <a:lstStyle/>
                    <a:p>
                      <a:r>
                        <a:rPr lang="es-ES" sz="1050" b="0" dirty="0" smtClean="0">
                          <a:solidFill>
                            <a:schemeClr val="tx1"/>
                          </a:solidFill>
                          <a:latin typeface="Comic Sans MS" pitchFamily="66" charset="0"/>
                        </a:rPr>
                        <a:t>Actividad ganadera requiere </a:t>
                      </a:r>
                      <a:r>
                        <a:rPr lang="es-ES" sz="1050" b="0" dirty="0" smtClean="0">
                          <a:solidFill>
                            <a:schemeClr val="tx1"/>
                          </a:solidFill>
                          <a:effectLst>
                            <a:outerShdw blurRad="38100" dist="38100" dir="2700000" algn="tl">
                              <a:srgbClr val="000000">
                                <a:alpha val="43137"/>
                              </a:srgbClr>
                            </a:outerShdw>
                          </a:effectLst>
                          <a:latin typeface="Comic Sans MS" pitchFamily="66" charset="0"/>
                        </a:rPr>
                        <a:t>un alto nivel de dedicación</a:t>
                      </a:r>
                      <a:r>
                        <a:rPr lang="es-ES" sz="1050" b="0" baseline="0" dirty="0" smtClean="0">
                          <a:solidFill>
                            <a:schemeClr val="tx1"/>
                          </a:solidFill>
                          <a:effectLst>
                            <a:outerShdw blurRad="38100" dist="38100" dir="2700000" algn="tl">
                              <a:srgbClr val="000000">
                                <a:alpha val="43137"/>
                              </a:srgbClr>
                            </a:outerShdw>
                          </a:effectLst>
                          <a:latin typeface="Comic Sans MS" pitchFamily="66" charset="0"/>
                        </a:rPr>
                        <a:t> </a:t>
                      </a:r>
                      <a:r>
                        <a:rPr lang="es-ES" sz="1050" b="0" baseline="0" dirty="0" smtClean="0">
                          <a:solidFill>
                            <a:schemeClr val="tx1"/>
                          </a:solidFill>
                          <a:latin typeface="Comic Sans MS" pitchFamily="66" charset="0"/>
                        </a:rPr>
                        <a:t>(tanto los aspectos relacionados con el manejo de animales como en relación con la gestión). Hasta cierto punto se trata de una tarea vocacional = asumir trabajo diario. </a:t>
                      </a:r>
                      <a:endParaRPr lang="es-ES" sz="105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
                          <a:schemeClr val="bg2">
                            <a:lumMod val="75000"/>
                          </a:schemeClr>
                        </a:gs>
                        <a:gs pos="27000">
                          <a:schemeClr val="accent1">
                            <a:tint val="44500"/>
                            <a:satMod val="160000"/>
                          </a:schemeClr>
                        </a:gs>
                        <a:gs pos="100000">
                          <a:schemeClr val="accent1">
                            <a:tint val="23500"/>
                            <a:satMod val="160000"/>
                          </a:schemeClr>
                        </a:gs>
                      </a:gsLst>
                      <a:lin ang="5400000" scaled="0"/>
                    </a:gradFill>
                  </a:tcPr>
                </a:tc>
              </a:tr>
              <a:tr h="370840">
                <a:tc>
                  <a:txBody>
                    <a:bodyPr/>
                    <a:lstStyle/>
                    <a:p>
                      <a:r>
                        <a:rPr lang="es-ES" sz="1050" b="0" dirty="0" smtClean="0">
                          <a:solidFill>
                            <a:schemeClr val="tx1"/>
                          </a:solidFill>
                          <a:latin typeface="Comic Sans MS" pitchFamily="66" charset="0"/>
                        </a:rPr>
                        <a:t>Se trata de proyectos</a:t>
                      </a:r>
                      <a:r>
                        <a:rPr lang="es-ES" sz="1050" b="0" baseline="0" dirty="0" smtClean="0">
                          <a:solidFill>
                            <a:schemeClr val="tx1"/>
                          </a:solidFill>
                          <a:latin typeface="Comic Sans MS" pitchFamily="66" charset="0"/>
                        </a:rPr>
                        <a:t> que contribuyen al mismo tiempo a di</a:t>
                      </a:r>
                      <a:r>
                        <a:rPr lang="es-ES" sz="1050" b="0" dirty="0" smtClean="0">
                          <a:solidFill>
                            <a:schemeClr val="tx1"/>
                          </a:solidFill>
                          <a:latin typeface="Comic Sans MS" pitchFamily="66" charset="0"/>
                        </a:rPr>
                        <a:t>namizar la </a:t>
                      </a:r>
                      <a:r>
                        <a:rPr lang="es-ES" sz="1050" b="0" dirty="0" smtClean="0">
                          <a:solidFill>
                            <a:schemeClr val="tx1"/>
                          </a:solidFill>
                          <a:effectLst>
                            <a:outerShdw blurRad="38100" dist="38100" dir="2700000" algn="tl">
                              <a:srgbClr val="000000">
                                <a:alpha val="43137"/>
                              </a:srgbClr>
                            </a:outerShdw>
                          </a:effectLst>
                          <a:latin typeface="Comic Sans MS" pitchFamily="66" charset="0"/>
                        </a:rPr>
                        <a:t>economía local </a:t>
                      </a:r>
                      <a:r>
                        <a:rPr lang="es-ES" sz="1050" b="0" dirty="0" smtClean="0">
                          <a:solidFill>
                            <a:schemeClr val="tx1"/>
                          </a:solidFill>
                          <a:latin typeface="Comic Sans MS" pitchFamily="66" charset="0"/>
                        </a:rPr>
                        <a:t>y luchar contra la </a:t>
                      </a:r>
                      <a:r>
                        <a:rPr lang="es-ES" sz="1050" b="0" dirty="0" smtClean="0">
                          <a:solidFill>
                            <a:schemeClr val="tx1"/>
                          </a:solidFill>
                          <a:effectLst>
                            <a:outerShdw blurRad="38100" dist="38100" dir="2700000" algn="tl">
                              <a:srgbClr val="000000">
                                <a:alpha val="43137"/>
                              </a:srgbClr>
                            </a:outerShdw>
                          </a:effectLst>
                          <a:latin typeface="Comic Sans MS" pitchFamily="66" charset="0"/>
                        </a:rPr>
                        <a:t>despoblación</a:t>
                      </a:r>
                      <a:r>
                        <a:rPr lang="es-ES" sz="1050" b="0" dirty="0" smtClean="0">
                          <a:solidFill>
                            <a:schemeClr val="tx1"/>
                          </a:solidFill>
                          <a:latin typeface="Comic Sans MS" pitchFamily="66" charset="0"/>
                        </a:rPr>
                        <a:t>. </a:t>
                      </a:r>
                      <a:endParaRPr lang="es-ES" sz="105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
                          <a:schemeClr val="bg2">
                            <a:lumMod val="75000"/>
                          </a:schemeClr>
                        </a:gs>
                        <a:gs pos="27000">
                          <a:schemeClr val="accent1">
                            <a:tint val="44500"/>
                            <a:satMod val="160000"/>
                          </a:schemeClr>
                        </a:gs>
                        <a:gs pos="100000">
                          <a:schemeClr val="accent1">
                            <a:tint val="23500"/>
                            <a:satMod val="160000"/>
                          </a:schemeClr>
                        </a:gs>
                      </a:gsLst>
                      <a:lin ang="5400000" scaled="0"/>
                    </a:gradFill>
                  </a:tcPr>
                </a:tc>
                <a:tc>
                  <a:txBody>
                    <a:bodyPr/>
                    <a:lstStyle/>
                    <a:p>
                      <a:r>
                        <a:rPr lang="es-ES" sz="1050" b="0" dirty="0" smtClean="0">
                          <a:solidFill>
                            <a:schemeClr val="tx1"/>
                          </a:solidFill>
                          <a:effectLst>
                            <a:outerShdw blurRad="38100" dist="38100" dir="2700000" algn="tl">
                              <a:srgbClr val="000000">
                                <a:alpha val="43137"/>
                              </a:srgbClr>
                            </a:outerShdw>
                          </a:effectLst>
                          <a:latin typeface="Comic Sans MS" pitchFamily="66" charset="0"/>
                        </a:rPr>
                        <a:t>Dificultad</a:t>
                      </a:r>
                      <a:r>
                        <a:rPr lang="es-ES" sz="1050" b="0" baseline="0" dirty="0" smtClean="0">
                          <a:solidFill>
                            <a:schemeClr val="tx1"/>
                          </a:solidFill>
                          <a:latin typeface="Comic Sans MS" pitchFamily="66" charset="0"/>
                        </a:rPr>
                        <a:t> de encontrar y </a:t>
                      </a:r>
                      <a:r>
                        <a:rPr lang="es-ES" sz="1050" b="0" baseline="0" dirty="0" smtClean="0">
                          <a:solidFill>
                            <a:schemeClr val="tx1"/>
                          </a:solidFill>
                          <a:effectLst/>
                          <a:latin typeface="Comic Sans MS" pitchFamily="66" charset="0"/>
                        </a:rPr>
                        <a:t>compatibilizar </a:t>
                      </a:r>
                      <a:r>
                        <a:rPr lang="es-ES" sz="1050" b="0" baseline="0" dirty="0" smtClean="0">
                          <a:solidFill>
                            <a:schemeClr val="tx1"/>
                          </a:solidFill>
                          <a:effectLst>
                            <a:outerShdw blurRad="38100" dist="38100" dir="2700000" algn="tl">
                              <a:srgbClr val="000000">
                                <a:alpha val="43137"/>
                              </a:srgbClr>
                            </a:outerShdw>
                          </a:effectLst>
                          <a:latin typeface="Comic Sans MS" pitchFamily="66" charset="0"/>
                        </a:rPr>
                        <a:t>actividades complementarias </a:t>
                      </a:r>
                      <a:r>
                        <a:rPr lang="es-ES" sz="1050" b="0" baseline="0" dirty="0" smtClean="0">
                          <a:solidFill>
                            <a:schemeClr val="tx1"/>
                          </a:solidFill>
                          <a:latin typeface="Comic Sans MS" pitchFamily="66" charset="0"/>
                        </a:rPr>
                        <a:t>en una explotación ganadera que permitan fuentes de ingresos adicionales. </a:t>
                      </a:r>
                      <a:endParaRPr lang="es-ES" sz="105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
                          <a:schemeClr val="bg2">
                            <a:lumMod val="75000"/>
                          </a:schemeClr>
                        </a:gs>
                        <a:gs pos="27000">
                          <a:schemeClr val="accent1">
                            <a:tint val="44500"/>
                            <a:satMod val="160000"/>
                          </a:schemeClr>
                        </a:gs>
                        <a:gs pos="100000">
                          <a:schemeClr val="accent1">
                            <a:tint val="23500"/>
                            <a:satMod val="160000"/>
                          </a:schemeClr>
                        </a:gs>
                      </a:gsLst>
                      <a:lin ang="5400000" scaled="0"/>
                    </a:gradFill>
                  </a:tcPr>
                </a:tc>
              </a:tr>
              <a:tr h="370840">
                <a:tc>
                  <a:txBody>
                    <a:bodyPr/>
                    <a:lstStyle/>
                    <a:p>
                      <a:r>
                        <a:rPr lang="es-ES" sz="1050" b="0" dirty="0" smtClean="0">
                          <a:solidFill>
                            <a:schemeClr val="tx1"/>
                          </a:solidFill>
                          <a:latin typeface="Comic Sans MS" pitchFamily="66" charset="0"/>
                        </a:rPr>
                        <a:t>Figura clave: </a:t>
                      </a:r>
                      <a:r>
                        <a:rPr lang="es-ES" sz="1050" b="0" dirty="0" smtClean="0">
                          <a:solidFill>
                            <a:schemeClr val="tx1"/>
                          </a:solidFill>
                          <a:effectLst>
                            <a:outerShdw blurRad="38100" dist="38100" dir="2700000" algn="tl">
                              <a:srgbClr val="000000">
                                <a:alpha val="43137"/>
                              </a:srgbClr>
                            </a:outerShdw>
                          </a:effectLst>
                          <a:latin typeface="Comic Sans MS" pitchFamily="66" charset="0"/>
                        </a:rPr>
                        <a:t>EMPRENDEDOR.</a:t>
                      </a:r>
                      <a:endParaRPr lang="es-ES" sz="1050" b="0" dirty="0">
                        <a:solidFill>
                          <a:schemeClr val="tx1"/>
                        </a:solidFill>
                        <a:effectLst>
                          <a:outerShdw blurRad="38100" dist="38100" dir="2700000" algn="tl">
                            <a:srgbClr val="000000">
                              <a:alpha val="43137"/>
                            </a:srgbClr>
                          </a:outerShdw>
                        </a:effectLst>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
                          <a:schemeClr val="bg2">
                            <a:lumMod val="75000"/>
                          </a:schemeClr>
                        </a:gs>
                        <a:gs pos="27000">
                          <a:schemeClr val="accent1">
                            <a:tint val="44500"/>
                            <a:satMod val="160000"/>
                          </a:schemeClr>
                        </a:gs>
                        <a:gs pos="100000">
                          <a:schemeClr val="accent1">
                            <a:tint val="23500"/>
                            <a:satMod val="160000"/>
                          </a:schemeClr>
                        </a:gs>
                      </a:gsLst>
                      <a:lin ang="5400000" scaled="0"/>
                    </a:gradFill>
                  </a:tcPr>
                </a:tc>
                <a:tc>
                  <a:txBody>
                    <a:bodyPr/>
                    <a:lstStyle/>
                    <a:p>
                      <a:r>
                        <a:rPr lang="es-ES" sz="1050" b="0" dirty="0" smtClean="0">
                          <a:solidFill>
                            <a:schemeClr val="tx1"/>
                          </a:solidFill>
                          <a:latin typeface="Comic Sans MS" pitchFamily="66" charset="0"/>
                        </a:rPr>
                        <a:t>Debe</a:t>
                      </a:r>
                      <a:r>
                        <a:rPr lang="es-ES" sz="1050" b="0" baseline="0" dirty="0" smtClean="0">
                          <a:solidFill>
                            <a:schemeClr val="tx1"/>
                          </a:solidFill>
                          <a:latin typeface="Comic Sans MS" pitchFamily="66" charset="0"/>
                        </a:rPr>
                        <a:t> existir un </a:t>
                      </a:r>
                      <a:r>
                        <a:rPr lang="es-ES" sz="1050" b="0" baseline="0" dirty="0" smtClean="0">
                          <a:solidFill>
                            <a:schemeClr val="tx1"/>
                          </a:solidFill>
                          <a:effectLst>
                            <a:outerShdw blurRad="38100" dist="38100" dir="2700000" algn="tl">
                              <a:srgbClr val="000000">
                                <a:alpha val="43137"/>
                              </a:srgbClr>
                            </a:outerShdw>
                          </a:effectLst>
                          <a:latin typeface="Comic Sans MS" pitchFamily="66" charset="0"/>
                        </a:rPr>
                        <a:t>compromiso</a:t>
                      </a:r>
                      <a:r>
                        <a:rPr lang="es-ES" sz="1050" b="0" baseline="0" dirty="0" smtClean="0">
                          <a:solidFill>
                            <a:schemeClr val="tx1"/>
                          </a:solidFill>
                          <a:latin typeface="Comic Sans MS" pitchFamily="66" charset="0"/>
                        </a:rPr>
                        <a:t> firme por parte del emprendedor. </a:t>
                      </a:r>
                      <a:endParaRPr lang="es-ES" sz="105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
                          <a:schemeClr val="bg2">
                            <a:lumMod val="75000"/>
                          </a:schemeClr>
                        </a:gs>
                        <a:gs pos="27000">
                          <a:schemeClr val="accent1">
                            <a:tint val="44500"/>
                            <a:satMod val="160000"/>
                          </a:schemeClr>
                        </a:gs>
                        <a:gs pos="100000">
                          <a:schemeClr val="accent1">
                            <a:tint val="23500"/>
                            <a:satMod val="160000"/>
                          </a:schemeClr>
                        </a:gs>
                      </a:gsLst>
                      <a:lin ang="5400000" scaled="0"/>
                    </a:gradFill>
                  </a:tcPr>
                </a:tc>
              </a:tr>
              <a:tr h="370840">
                <a:tc>
                  <a:txBody>
                    <a:bodyPr/>
                    <a:lstStyle/>
                    <a:p>
                      <a:r>
                        <a:rPr lang="es-ES" sz="1050" b="0" dirty="0" smtClean="0">
                          <a:solidFill>
                            <a:schemeClr val="tx1"/>
                          </a:solidFill>
                          <a:effectLst>
                            <a:outerShdw blurRad="38100" dist="38100" dir="2700000" algn="tl">
                              <a:srgbClr val="000000">
                                <a:alpha val="43137"/>
                              </a:srgbClr>
                            </a:outerShdw>
                          </a:effectLst>
                          <a:latin typeface="Comic Sans MS" pitchFamily="66" charset="0"/>
                        </a:rPr>
                        <a:t>Impulso</a:t>
                      </a:r>
                      <a:r>
                        <a:rPr lang="es-ES" sz="1050" b="0" dirty="0" smtClean="0">
                          <a:solidFill>
                            <a:schemeClr val="tx1"/>
                          </a:solidFill>
                          <a:latin typeface="Comic Sans MS" pitchFamily="66" charset="0"/>
                        </a:rPr>
                        <a:t> actual</a:t>
                      </a:r>
                      <a:r>
                        <a:rPr lang="es-ES" sz="1050" b="0" baseline="0" dirty="0" smtClean="0">
                          <a:solidFill>
                            <a:schemeClr val="tx1"/>
                          </a:solidFill>
                          <a:latin typeface="Comic Sans MS" pitchFamily="66" charset="0"/>
                        </a:rPr>
                        <a:t> desde las </a:t>
                      </a:r>
                      <a:r>
                        <a:rPr lang="es-ES" sz="1050" b="0" baseline="0" dirty="0" smtClean="0">
                          <a:solidFill>
                            <a:schemeClr val="tx1"/>
                          </a:solidFill>
                          <a:effectLst>
                            <a:outerShdw blurRad="38100" dist="38100" dir="2700000" algn="tl">
                              <a:srgbClr val="000000">
                                <a:alpha val="43137"/>
                              </a:srgbClr>
                            </a:outerShdw>
                          </a:effectLst>
                          <a:latin typeface="Comic Sans MS" pitchFamily="66" charset="0"/>
                        </a:rPr>
                        <a:t>instituciones</a:t>
                      </a:r>
                      <a:r>
                        <a:rPr lang="es-ES" sz="1050" b="0" baseline="0" dirty="0" smtClean="0">
                          <a:solidFill>
                            <a:schemeClr val="tx1"/>
                          </a:solidFill>
                          <a:latin typeface="Comic Sans MS" pitchFamily="66" charset="0"/>
                        </a:rPr>
                        <a:t>, </a:t>
                      </a:r>
                      <a:r>
                        <a:rPr lang="es-ES" sz="1050" b="0" baseline="0" dirty="0" smtClean="0">
                          <a:solidFill>
                            <a:schemeClr val="tx1"/>
                          </a:solidFill>
                          <a:effectLst>
                            <a:outerShdw blurRad="38100" dist="38100" dir="2700000" algn="tl">
                              <a:srgbClr val="000000">
                                <a:alpha val="43137"/>
                              </a:srgbClr>
                            </a:outerShdw>
                          </a:effectLst>
                          <a:latin typeface="Comic Sans MS" pitchFamily="66" charset="0"/>
                        </a:rPr>
                        <a:t>entidades financieras, agentes sociales</a:t>
                      </a:r>
                      <a:r>
                        <a:rPr lang="es-ES" sz="1050" b="0" baseline="0" dirty="0" smtClean="0">
                          <a:solidFill>
                            <a:schemeClr val="tx1"/>
                          </a:solidFill>
                          <a:latin typeface="Comic Sans MS" pitchFamily="66" charset="0"/>
                        </a:rPr>
                        <a:t> para la actividad de reimplantación. </a:t>
                      </a:r>
                      <a:endParaRPr lang="es-ES" sz="105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
                          <a:schemeClr val="bg2">
                            <a:lumMod val="75000"/>
                          </a:schemeClr>
                        </a:gs>
                        <a:gs pos="27000">
                          <a:schemeClr val="accent1">
                            <a:tint val="44500"/>
                            <a:satMod val="160000"/>
                          </a:schemeClr>
                        </a:gs>
                        <a:gs pos="100000">
                          <a:schemeClr val="accent1">
                            <a:tint val="23500"/>
                            <a:satMod val="160000"/>
                          </a:schemeClr>
                        </a:gs>
                      </a:gsLst>
                      <a:lin ang="5400000" scaled="0"/>
                    </a:gradFill>
                  </a:tcPr>
                </a:tc>
                <a:tc>
                  <a:txBody>
                    <a:bodyPr/>
                    <a:lstStyle/>
                    <a:p>
                      <a:pPr marL="171450" indent="-171450">
                        <a:buFontTx/>
                        <a:buChar char="-"/>
                      </a:pPr>
                      <a:r>
                        <a:rPr lang="es-ES" sz="1050" b="0" baseline="0" dirty="0" smtClean="0">
                          <a:solidFill>
                            <a:schemeClr val="tx1"/>
                          </a:solidFill>
                          <a:latin typeface="Comic Sans MS" pitchFamily="66" charset="0"/>
                        </a:rPr>
                        <a:t>Resulta imposible en el contexto actual acceder a la financiación necesaria sin </a:t>
                      </a:r>
                      <a:r>
                        <a:rPr lang="es-ES" sz="1050" b="0" baseline="0" dirty="0" smtClean="0">
                          <a:solidFill>
                            <a:schemeClr val="tx1"/>
                          </a:solidFill>
                          <a:effectLst>
                            <a:outerShdw blurRad="38100" dist="38100" dir="2700000" algn="tl">
                              <a:srgbClr val="000000">
                                <a:alpha val="43137"/>
                              </a:srgbClr>
                            </a:outerShdw>
                          </a:effectLst>
                          <a:latin typeface="Comic Sans MS" pitchFamily="66" charset="0"/>
                        </a:rPr>
                        <a:t>avales. </a:t>
                      </a:r>
                    </a:p>
                    <a:p>
                      <a:pPr marL="171450" indent="-171450">
                        <a:buFontTx/>
                        <a:buChar char="-"/>
                      </a:pPr>
                      <a:r>
                        <a:rPr lang="es-ES" sz="1050" b="0" baseline="0" dirty="0" smtClean="0">
                          <a:solidFill>
                            <a:schemeClr val="tx1"/>
                          </a:solidFill>
                          <a:effectLst>
                            <a:outerShdw blurRad="38100" dist="38100" dir="2700000" algn="tl">
                              <a:srgbClr val="000000">
                                <a:alpha val="43137"/>
                              </a:srgbClr>
                            </a:outerShdw>
                          </a:effectLst>
                          <a:latin typeface="Comic Sans MS" pitchFamily="66" charset="0"/>
                        </a:rPr>
                        <a:t>Inversión inicial elevada</a:t>
                      </a:r>
                      <a:r>
                        <a:rPr lang="es-ES" sz="1050" b="0" baseline="0" dirty="0" smtClean="0">
                          <a:solidFill>
                            <a:schemeClr val="tx1"/>
                          </a:solidFill>
                          <a:latin typeface="Comic Sans MS" pitchFamily="66" charset="0"/>
                        </a:rPr>
                        <a:t>, por lo que es un sector que requiere saber sacar la mayor rentabilidad posible desde el principio. </a:t>
                      </a:r>
                      <a:endParaRPr lang="es-ES" sz="105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
                          <a:schemeClr val="bg2">
                            <a:lumMod val="75000"/>
                          </a:schemeClr>
                        </a:gs>
                        <a:gs pos="27000">
                          <a:schemeClr val="accent1">
                            <a:tint val="44500"/>
                            <a:satMod val="160000"/>
                          </a:schemeClr>
                        </a:gs>
                        <a:gs pos="100000">
                          <a:schemeClr val="accent1">
                            <a:tint val="23500"/>
                            <a:satMod val="160000"/>
                          </a:schemeClr>
                        </a:gs>
                      </a:gsLst>
                      <a:lin ang="5400000" scaled="0"/>
                    </a:gradFill>
                  </a:tcPr>
                </a:tc>
              </a:tr>
              <a:tr h="370840">
                <a:tc>
                  <a:txBody>
                    <a:bodyPr/>
                    <a:lstStyle/>
                    <a:p>
                      <a:r>
                        <a:rPr lang="es-ES" sz="1050" b="0" dirty="0" smtClean="0">
                          <a:solidFill>
                            <a:schemeClr val="tx1"/>
                          </a:solidFill>
                          <a:latin typeface="Comic Sans MS" pitchFamily="66" charset="0"/>
                        </a:rPr>
                        <a:t>El </a:t>
                      </a:r>
                      <a:r>
                        <a:rPr lang="es-ES" sz="1050" b="0" dirty="0" smtClean="0">
                          <a:solidFill>
                            <a:schemeClr val="tx1"/>
                          </a:solidFill>
                          <a:effectLst>
                            <a:outerShdw blurRad="38100" dist="38100" dir="2700000" algn="tl">
                              <a:srgbClr val="000000">
                                <a:alpha val="43137"/>
                              </a:srgbClr>
                            </a:outerShdw>
                          </a:effectLst>
                          <a:latin typeface="Comic Sans MS" pitchFamily="66" charset="0"/>
                        </a:rPr>
                        <a:t>sector ganadero </a:t>
                      </a:r>
                      <a:r>
                        <a:rPr lang="es-ES" sz="1050" b="0" dirty="0" smtClean="0">
                          <a:solidFill>
                            <a:schemeClr val="tx1"/>
                          </a:solidFill>
                          <a:latin typeface="Comic Sans MS" pitchFamily="66" charset="0"/>
                        </a:rPr>
                        <a:t>de la provincia de </a:t>
                      </a:r>
                      <a:r>
                        <a:rPr lang="es-ES" sz="1050" b="0" dirty="0" smtClean="0">
                          <a:solidFill>
                            <a:schemeClr val="tx1"/>
                          </a:solidFill>
                          <a:effectLst>
                            <a:outerShdw blurRad="38100" dist="38100" dir="2700000" algn="tl">
                              <a:srgbClr val="000000">
                                <a:alpha val="43137"/>
                              </a:srgbClr>
                            </a:outerShdw>
                          </a:effectLst>
                          <a:latin typeface="Comic Sans MS" pitchFamily="66" charset="0"/>
                        </a:rPr>
                        <a:t>Teruel</a:t>
                      </a:r>
                      <a:r>
                        <a:rPr lang="es-ES" sz="1050" b="0" dirty="0" smtClean="0">
                          <a:solidFill>
                            <a:schemeClr val="tx1"/>
                          </a:solidFill>
                          <a:latin typeface="Comic Sans MS" pitchFamily="66" charset="0"/>
                        </a:rPr>
                        <a:t> posee</a:t>
                      </a:r>
                      <a:r>
                        <a:rPr lang="es-ES" sz="1050" b="0" baseline="0" dirty="0" smtClean="0">
                          <a:solidFill>
                            <a:schemeClr val="tx1"/>
                          </a:solidFill>
                          <a:latin typeface="Comic Sans MS" pitchFamily="66" charset="0"/>
                        </a:rPr>
                        <a:t> a nivel nacional e internacional un </a:t>
                      </a:r>
                      <a:r>
                        <a:rPr lang="es-ES" sz="1050" b="0" baseline="0" dirty="0" smtClean="0">
                          <a:solidFill>
                            <a:schemeClr val="tx1"/>
                          </a:solidFill>
                          <a:effectLst>
                            <a:outerShdw blurRad="38100" dist="38100" dir="2700000" algn="tl">
                              <a:srgbClr val="000000">
                                <a:alpha val="43137"/>
                              </a:srgbClr>
                            </a:outerShdw>
                          </a:effectLst>
                          <a:latin typeface="Comic Sans MS" pitchFamily="66" charset="0"/>
                        </a:rPr>
                        <a:t>reconocimiento</a:t>
                      </a:r>
                      <a:r>
                        <a:rPr lang="es-ES" sz="1050" b="0" baseline="0" dirty="0" smtClean="0">
                          <a:solidFill>
                            <a:schemeClr val="tx1"/>
                          </a:solidFill>
                          <a:latin typeface="Comic Sans MS" pitchFamily="66" charset="0"/>
                        </a:rPr>
                        <a:t> en calidad de sus productos. </a:t>
                      </a:r>
                      <a:endParaRPr lang="es-ES" sz="105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
                          <a:schemeClr val="bg2">
                            <a:lumMod val="75000"/>
                          </a:schemeClr>
                        </a:gs>
                        <a:gs pos="27000">
                          <a:schemeClr val="accent1">
                            <a:tint val="44500"/>
                            <a:satMod val="160000"/>
                          </a:schemeClr>
                        </a:gs>
                        <a:gs pos="100000">
                          <a:schemeClr val="accent1">
                            <a:tint val="23500"/>
                            <a:satMod val="160000"/>
                          </a:schemeClr>
                        </a:gs>
                      </a:gsLst>
                      <a:lin ang="5400000" scaled="0"/>
                    </a:gradFill>
                  </a:tcPr>
                </a:tc>
                <a:tc>
                  <a:txBody>
                    <a:bodyPr/>
                    <a:lstStyle/>
                    <a:p>
                      <a:r>
                        <a:rPr lang="es-ES" sz="1050" b="0" dirty="0" smtClean="0">
                          <a:solidFill>
                            <a:schemeClr val="tx1"/>
                          </a:solidFill>
                          <a:latin typeface="Comic Sans MS" pitchFamily="66" charset="0"/>
                        </a:rPr>
                        <a:t>Para obtener</a:t>
                      </a:r>
                      <a:r>
                        <a:rPr lang="es-ES" sz="1050" b="0" baseline="0" dirty="0" smtClean="0">
                          <a:solidFill>
                            <a:schemeClr val="tx1"/>
                          </a:solidFill>
                          <a:latin typeface="Comic Sans MS" pitchFamily="66" charset="0"/>
                        </a:rPr>
                        <a:t> rentabilidad no solo hay que apostar por el enfoque de producto de calidad sino además saber posicionar y diferenciar en el mercado correctamente el producto. </a:t>
                      </a:r>
                    </a:p>
                    <a:p>
                      <a:r>
                        <a:rPr lang="es-ES" sz="1050" b="0" baseline="0" dirty="0" smtClean="0">
                          <a:solidFill>
                            <a:schemeClr val="tx1"/>
                          </a:solidFill>
                          <a:latin typeface="Comic Sans MS" pitchFamily="66" charset="0"/>
                        </a:rPr>
                        <a:t>La </a:t>
                      </a:r>
                      <a:r>
                        <a:rPr lang="es-ES" sz="1050" b="0" baseline="0" dirty="0" smtClean="0">
                          <a:solidFill>
                            <a:schemeClr val="tx1"/>
                          </a:solidFill>
                          <a:effectLst>
                            <a:outerShdw blurRad="38100" dist="38100" dir="2700000" algn="tl">
                              <a:srgbClr val="000000">
                                <a:alpha val="43137"/>
                              </a:srgbClr>
                            </a:outerShdw>
                          </a:effectLst>
                          <a:latin typeface="Comic Sans MS" pitchFamily="66" charset="0"/>
                        </a:rPr>
                        <a:t>calidad aunque es un símbolo, no lo es todo. </a:t>
                      </a:r>
                      <a:endParaRPr lang="es-ES" sz="1050" b="0" dirty="0">
                        <a:solidFill>
                          <a:schemeClr val="tx1"/>
                        </a:solidFill>
                        <a:effectLst>
                          <a:outerShdw blurRad="38100" dist="38100" dir="2700000" algn="tl">
                            <a:srgbClr val="000000">
                              <a:alpha val="43137"/>
                            </a:srgbClr>
                          </a:outerShdw>
                        </a:effectLst>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
                          <a:schemeClr val="bg2">
                            <a:lumMod val="75000"/>
                          </a:schemeClr>
                        </a:gs>
                        <a:gs pos="27000">
                          <a:schemeClr val="accent1">
                            <a:tint val="44500"/>
                            <a:satMod val="160000"/>
                          </a:schemeClr>
                        </a:gs>
                        <a:gs pos="100000">
                          <a:schemeClr val="accent1">
                            <a:tint val="23500"/>
                            <a:satMod val="160000"/>
                          </a:schemeClr>
                        </a:gs>
                      </a:gsLst>
                      <a:lin ang="5400000" scaled="0"/>
                    </a:gradFill>
                  </a:tcPr>
                </a:tc>
              </a:tr>
              <a:tr h="370840">
                <a:tc>
                  <a:txBody>
                    <a:bodyPr/>
                    <a:lstStyle/>
                    <a:p>
                      <a:r>
                        <a:rPr lang="es-ES" sz="1050" b="0" dirty="0" smtClean="0">
                          <a:solidFill>
                            <a:schemeClr val="tx1"/>
                          </a:solidFill>
                          <a:latin typeface="Comic Sans MS" pitchFamily="66" charset="0"/>
                        </a:rPr>
                        <a:t>Iniciativa no estrictamente</a:t>
                      </a:r>
                      <a:r>
                        <a:rPr lang="es-ES" sz="1050" b="0" baseline="0" dirty="0" smtClean="0">
                          <a:solidFill>
                            <a:schemeClr val="tx1"/>
                          </a:solidFill>
                          <a:latin typeface="Comic Sans MS" pitchFamily="66" charset="0"/>
                        </a:rPr>
                        <a:t> económica/financiera ya que conlleva </a:t>
                      </a:r>
                      <a:r>
                        <a:rPr lang="es-ES" sz="1050" b="0" baseline="0" dirty="0" smtClean="0">
                          <a:solidFill>
                            <a:schemeClr val="tx1"/>
                          </a:solidFill>
                          <a:effectLst>
                            <a:outerShdw blurRad="38100" dist="38100" dir="2700000" algn="tl">
                              <a:srgbClr val="000000">
                                <a:alpha val="43137"/>
                              </a:srgbClr>
                            </a:outerShdw>
                          </a:effectLst>
                          <a:latin typeface="Comic Sans MS" pitchFamily="66" charset="0"/>
                        </a:rPr>
                        <a:t>implicaciones</a:t>
                      </a:r>
                      <a:r>
                        <a:rPr lang="es-ES" sz="1050" b="0" baseline="0" dirty="0" smtClean="0">
                          <a:solidFill>
                            <a:schemeClr val="tx1"/>
                          </a:solidFill>
                          <a:latin typeface="Comic Sans MS" pitchFamily="66" charset="0"/>
                        </a:rPr>
                        <a:t> en el campo </a:t>
                      </a:r>
                      <a:r>
                        <a:rPr lang="es-ES" sz="1050" b="0" baseline="0" dirty="0" smtClean="0">
                          <a:solidFill>
                            <a:schemeClr val="tx1"/>
                          </a:solidFill>
                          <a:effectLst>
                            <a:outerShdw blurRad="38100" dist="38100" dir="2700000" algn="tl">
                              <a:srgbClr val="000000">
                                <a:alpha val="43137"/>
                              </a:srgbClr>
                            </a:outerShdw>
                          </a:effectLst>
                          <a:latin typeface="Comic Sans MS" pitchFamily="66" charset="0"/>
                        </a:rPr>
                        <a:t>medioambiental</a:t>
                      </a:r>
                      <a:r>
                        <a:rPr lang="es-ES" sz="1050" b="0" baseline="0" dirty="0" smtClean="0">
                          <a:solidFill>
                            <a:schemeClr val="tx1"/>
                          </a:solidFill>
                          <a:latin typeface="Comic Sans MS" pitchFamily="66" charset="0"/>
                        </a:rPr>
                        <a:t>: se trata de una </a:t>
                      </a:r>
                      <a:r>
                        <a:rPr lang="es-ES" sz="1050" b="0" baseline="0" dirty="0" smtClean="0">
                          <a:solidFill>
                            <a:schemeClr val="tx1"/>
                          </a:solidFill>
                          <a:effectLst>
                            <a:outerShdw blurRad="38100" dist="38100" dir="2700000" algn="tl">
                              <a:srgbClr val="000000">
                                <a:alpha val="43137"/>
                              </a:srgbClr>
                            </a:outerShdw>
                          </a:effectLst>
                          <a:latin typeface="Comic Sans MS" pitchFamily="66" charset="0"/>
                        </a:rPr>
                        <a:t>apuesta integral de desarrollo </a:t>
                      </a:r>
                      <a:r>
                        <a:rPr lang="es-ES" sz="1050" b="0" baseline="0" dirty="0" smtClean="0">
                          <a:solidFill>
                            <a:schemeClr val="tx1"/>
                          </a:solidFill>
                          <a:latin typeface="Comic Sans MS" pitchFamily="66" charset="0"/>
                        </a:rPr>
                        <a:t>del territorio.</a:t>
                      </a:r>
                      <a:endParaRPr lang="es-ES" sz="105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
                          <a:schemeClr val="bg2">
                            <a:lumMod val="75000"/>
                          </a:schemeClr>
                        </a:gs>
                        <a:gs pos="27000">
                          <a:schemeClr val="accent1">
                            <a:tint val="44500"/>
                            <a:satMod val="160000"/>
                          </a:schemeClr>
                        </a:gs>
                        <a:gs pos="100000">
                          <a:schemeClr val="accent1">
                            <a:tint val="23500"/>
                            <a:satMod val="160000"/>
                          </a:schemeClr>
                        </a:gs>
                      </a:gsLst>
                      <a:lin ang="5400000" scaled="0"/>
                    </a:gradFill>
                  </a:tcPr>
                </a:tc>
                <a:tc>
                  <a:txBody>
                    <a:bodyPr/>
                    <a:lstStyle/>
                    <a:p>
                      <a:r>
                        <a:rPr lang="es-ES" sz="1050" b="0" dirty="0" smtClean="0">
                          <a:solidFill>
                            <a:schemeClr val="tx1"/>
                          </a:solidFill>
                          <a:latin typeface="Comic Sans MS" pitchFamily="66" charset="0"/>
                        </a:rPr>
                        <a:t>Subvenciones: cada vez</a:t>
                      </a:r>
                      <a:r>
                        <a:rPr lang="es-ES" sz="1050" b="0" baseline="0" dirty="0" smtClean="0">
                          <a:solidFill>
                            <a:schemeClr val="tx1"/>
                          </a:solidFill>
                          <a:latin typeface="Comic Sans MS" pitchFamily="66" charset="0"/>
                        </a:rPr>
                        <a:t> existen menos ayudas ligadas al sistema productivo y sin embargo más </a:t>
                      </a:r>
                      <a:r>
                        <a:rPr lang="es-ES" sz="1050" b="0" baseline="0" dirty="0" smtClean="0">
                          <a:solidFill>
                            <a:schemeClr val="tx1"/>
                          </a:solidFill>
                          <a:effectLst>
                            <a:outerShdw blurRad="38100" dist="38100" dir="2700000" algn="tl">
                              <a:srgbClr val="000000">
                                <a:alpha val="43137"/>
                              </a:srgbClr>
                            </a:outerShdw>
                          </a:effectLst>
                          <a:latin typeface="Comic Sans MS" pitchFamily="66" charset="0"/>
                        </a:rPr>
                        <a:t>ayudas ligadas </a:t>
                      </a:r>
                      <a:r>
                        <a:rPr lang="es-ES" sz="1050" b="0" baseline="0" dirty="0" smtClean="0">
                          <a:solidFill>
                            <a:schemeClr val="tx1"/>
                          </a:solidFill>
                          <a:latin typeface="Comic Sans MS" pitchFamily="66" charset="0"/>
                        </a:rPr>
                        <a:t>al </a:t>
                      </a:r>
                      <a:r>
                        <a:rPr lang="es-ES" sz="1050" b="0" baseline="0" dirty="0" smtClean="0">
                          <a:solidFill>
                            <a:schemeClr val="tx1"/>
                          </a:solidFill>
                          <a:effectLst>
                            <a:outerShdw blurRad="38100" dist="38100" dir="2700000" algn="tl">
                              <a:srgbClr val="000000">
                                <a:alpha val="43137"/>
                              </a:srgbClr>
                            </a:outerShdw>
                          </a:effectLst>
                          <a:latin typeface="Comic Sans MS" pitchFamily="66" charset="0"/>
                        </a:rPr>
                        <a:t>mantenimiento ambiental. </a:t>
                      </a:r>
                      <a:endParaRPr lang="es-ES" sz="1050" b="0" dirty="0">
                        <a:solidFill>
                          <a:schemeClr val="tx1"/>
                        </a:solidFill>
                        <a:effectLst>
                          <a:outerShdw blurRad="38100" dist="38100" dir="2700000" algn="tl">
                            <a:srgbClr val="000000">
                              <a:alpha val="43137"/>
                            </a:srgbClr>
                          </a:outerShdw>
                        </a:effectLst>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
                          <a:schemeClr val="bg2">
                            <a:lumMod val="75000"/>
                          </a:schemeClr>
                        </a:gs>
                        <a:gs pos="27000">
                          <a:schemeClr val="accent1">
                            <a:tint val="44500"/>
                            <a:satMod val="160000"/>
                          </a:schemeClr>
                        </a:gs>
                        <a:gs pos="100000">
                          <a:schemeClr val="accent1">
                            <a:tint val="23500"/>
                            <a:satMod val="160000"/>
                          </a:schemeClr>
                        </a:gs>
                      </a:gsLst>
                      <a:lin ang="5400000" scaled="0"/>
                    </a:gradFill>
                  </a:tcPr>
                </a:tc>
              </a:tr>
            </a:tbl>
          </a:graphicData>
        </a:graphic>
      </p:graphicFrame>
      <p:sp>
        <p:nvSpPr>
          <p:cNvPr id="2" name="1 Marcador de número de diapositiva"/>
          <p:cNvSpPr>
            <a:spLocks noGrp="1"/>
          </p:cNvSpPr>
          <p:nvPr>
            <p:ph type="sldNum" sz="quarter" idx="12"/>
          </p:nvPr>
        </p:nvSpPr>
        <p:spPr/>
        <p:txBody>
          <a:bodyPr/>
          <a:lstStyle/>
          <a:p>
            <a:fld id="{7CE80CD3-30BC-4483-9D44-C7BBE6F797AC}" type="slidenum">
              <a:rPr lang="es-ES" smtClean="0"/>
              <a:pPr/>
              <a:t>6</a:t>
            </a:fld>
            <a:endParaRPr lang="es-ES"/>
          </a:p>
        </p:txBody>
      </p:sp>
      <p:sp>
        <p:nvSpPr>
          <p:cNvPr id="4" name="1 Título"/>
          <p:cNvSpPr txBox="1">
            <a:spLocks/>
          </p:cNvSpPr>
          <p:nvPr/>
        </p:nvSpPr>
        <p:spPr>
          <a:xfrm>
            <a:off x="251520" y="20423"/>
            <a:ext cx="8592889" cy="456249"/>
          </a:xfrm>
          <a:prstGeom prst="rect">
            <a:avLst/>
          </a:prstGeom>
        </p:spPr>
        <p:txBody>
          <a:bodyPr vert="horz" lIns="91440" tIns="45720" rIns="91440" bIns="45720" rtlCol="0" anchor="ctr">
            <a:normAutofit fontScale="5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ES" sz="3000" dirty="0" smtClean="0">
                <a:solidFill>
                  <a:schemeClr val="tx2"/>
                </a:solidFill>
                <a:latin typeface="Comic Sans MS" pitchFamily="66" charset="0"/>
              </a:rPr>
              <a:t>INTRODUCCIÓN</a:t>
            </a:r>
            <a:r>
              <a:rPr lang="es-ES" sz="2700" dirty="0" smtClean="0">
                <a:solidFill>
                  <a:schemeClr val="tx2"/>
                </a:solidFill>
                <a:latin typeface="Comic Sans MS" pitchFamily="66" charset="0"/>
              </a:rPr>
              <a:t> </a:t>
            </a:r>
            <a:br>
              <a:rPr lang="es-ES" sz="2700" dirty="0" smtClean="0">
                <a:solidFill>
                  <a:schemeClr val="tx2"/>
                </a:solidFill>
                <a:latin typeface="Comic Sans MS" pitchFamily="66" charset="0"/>
              </a:rPr>
            </a:br>
            <a:r>
              <a:rPr lang="es-ES" sz="2400" dirty="0" smtClean="0">
                <a:solidFill>
                  <a:schemeClr val="tx2"/>
                </a:solidFill>
                <a:latin typeface="Comic Sans MS" pitchFamily="66" charset="0"/>
              </a:rPr>
              <a:t>________________________________________________________________________________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21464978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2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3267" y="2420888"/>
            <a:ext cx="8229600" cy="4569371"/>
          </a:xfrm>
        </p:spPr>
        <p:txBody>
          <a:bodyPr>
            <a:normAutofit lnSpcReduction="10000"/>
          </a:bodyPr>
          <a:lstStyle/>
          <a:p>
            <a:pPr lvl="0"/>
            <a:endParaRPr lang="es-ES" dirty="0" smtClean="0">
              <a:latin typeface="Comic Sans MS" pitchFamily="66" charset="0"/>
            </a:endParaRPr>
          </a:p>
          <a:p>
            <a:pPr lvl="0" algn="ctr">
              <a:buClr>
                <a:schemeClr val="tx2">
                  <a:lumMod val="75000"/>
                </a:schemeClr>
              </a:buClr>
              <a:buFont typeface="Wingdings" pitchFamily="2" charset="2"/>
              <a:buChar char="ü"/>
            </a:pPr>
            <a:r>
              <a:rPr lang="es-ES" dirty="0" smtClean="0">
                <a:latin typeface="Comic Sans MS" pitchFamily="66" charset="0"/>
              </a:rPr>
              <a:t>Medios </a:t>
            </a:r>
            <a:r>
              <a:rPr lang="es-ES" dirty="0">
                <a:latin typeface="Comic Sans MS" pitchFamily="66" charset="0"/>
              </a:rPr>
              <a:t>de </a:t>
            </a:r>
            <a:r>
              <a:rPr lang="es-ES" dirty="0" smtClean="0">
                <a:latin typeface="Comic Sans MS" pitchFamily="66" charset="0"/>
              </a:rPr>
              <a:t>identificación</a:t>
            </a:r>
          </a:p>
          <a:p>
            <a:pPr lvl="0">
              <a:buClr>
                <a:schemeClr val="tx2">
                  <a:lumMod val="75000"/>
                </a:schemeClr>
              </a:buClr>
              <a:buFont typeface="Wingdings" pitchFamily="2" charset="2"/>
              <a:buChar char="ü"/>
            </a:pPr>
            <a:endParaRPr lang="es-ES" dirty="0">
              <a:latin typeface="Comic Sans MS" pitchFamily="66" charset="0"/>
            </a:endParaRPr>
          </a:p>
          <a:p>
            <a:pPr lvl="0" algn="ctr">
              <a:buClr>
                <a:schemeClr val="tx2">
                  <a:lumMod val="75000"/>
                </a:schemeClr>
              </a:buClr>
              <a:buFont typeface="Wingdings" pitchFamily="2" charset="2"/>
              <a:buChar char="ü"/>
            </a:pPr>
            <a:r>
              <a:rPr lang="es-ES" dirty="0">
                <a:latin typeface="Comic Sans MS" pitchFamily="66" charset="0"/>
              </a:rPr>
              <a:t>Base de datos </a:t>
            </a:r>
            <a:r>
              <a:rPr lang="es-ES" dirty="0" smtClean="0">
                <a:latin typeface="Comic Sans MS" pitchFamily="66" charset="0"/>
              </a:rPr>
              <a:t>informatizada</a:t>
            </a:r>
          </a:p>
          <a:p>
            <a:pPr lvl="0">
              <a:buClr>
                <a:schemeClr val="tx2">
                  <a:lumMod val="75000"/>
                </a:schemeClr>
              </a:buClr>
              <a:buFont typeface="Wingdings" pitchFamily="2" charset="2"/>
              <a:buChar char="ü"/>
            </a:pPr>
            <a:endParaRPr lang="es-ES" dirty="0">
              <a:latin typeface="Comic Sans MS" pitchFamily="66" charset="0"/>
            </a:endParaRPr>
          </a:p>
          <a:p>
            <a:pPr lvl="0" algn="ctr">
              <a:buClr>
                <a:schemeClr val="tx2">
                  <a:lumMod val="75000"/>
                </a:schemeClr>
              </a:buClr>
              <a:buFont typeface="Wingdings" pitchFamily="2" charset="2"/>
              <a:buChar char="ü"/>
            </a:pPr>
            <a:r>
              <a:rPr lang="es-ES" dirty="0">
                <a:latin typeface="Comic Sans MS" pitchFamily="66" charset="0"/>
              </a:rPr>
              <a:t>Documentos de </a:t>
            </a:r>
            <a:r>
              <a:rPr lang="es-ES" dirty="0" smtClean="0">
                <a:latin typeface="Comic Sans MS" pitchFamily="66" charset="0"/>
              </a:rPr>
              <a:t>movimiento</a:t>
            </a:r>
          </a:p>
          <a:p>
            <a:pPr marL="0" lvl="0" indent="0">
              <a:buNone/>
            </a:pPr>
            <a:endParaRPr lang="es-ES" dirty="0">
              <a:latin typeface="Comic Sans MS" pitchFamily="66" charset="0"/>
            </a:endParaRPr>
          </a:p>
          <a:p>
            <a:pPr marL="0" indent="0" algn="ctr">
              <a:buNone/>
            </a:pPr>
            <a:r>
              <a:rPr lang="es-ES" sz="1600" dirty="0" smtClean="0">
                <a:solidFill>
                  <a:srgbClr val="FF0000"/>
                </a:solidFill>
                <a:latin typeface="Comic Sans MS" pitchFamily="66" charset="0"/>
              </a:rPr>
              <a:t>Real Decreto 947/2005, de 29 de Julio por el que se establece un sistema de identificación y registro de los animales de la especie ovina y caprina.</a:t>
            </a:r>
            <a:endParaRPr lang="es-ES" sz="1600" dirty="0">
              <a:solidFill>
                <a:srgbClr val="FF0000"/>
              </a:solidFill>
              <a:latin typeface="Comic Sans MS" pitchFamily="66" charset="0"/>
            </a:endParaRPr>
          </a:p>
        </p:txBody>
      </p:sp>
      <p:sp>
        <p:nvSpPr>
          <p:cNvPr id="5" name="4 Llamada de flecha hacia abajo"/>
          <p:cNvSpPr/>
          <p:nvPr/>
        </p:nvSpPr>
        <p:spPr>
          <a:xfrm>
            <a:off x="1333711" y="1340768"/>
            <a:ext cx="6408712" cy="1440160"/>
          </a:xfrm>
          <a:prstGeom prst="downArrowCallou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smtClean="0">
                <a:solidFill>
                  <a:schemeClr val="bg1"/>
                </a:solidFill>
                <a:latin typeface="Comic Sans MS" pitchFamily="66" charset="0"/>
              </a:rPr>
              <a:t>Punto de partida para el manejo de los animales</a:t>
            </a:r>
            <a:endParaRPr lang="es-ES" sz="2400" dirty="0">
              <a:solidFill>
                <a:schemeClr val="bg1"/>
              </a:solidFill>
              <a:latin typeface="Comic Sans MS" pitchFamily="66" charset="0"/>
            </a:endParaRPr>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60</a:t>
            </a:fld>
            <a:endParaRPr lang="es-ES"/>
          </a:p>
        </p:txBody>
      </p:sp>
      <p:sp>
        <p:nvSpPr>
          <p:cNvPr id="7" name="1 Título"/>
          <p:cNvSpPr txBox="1">
            <a:spLocks/>
          </p:cNvSpPr>
          <p:nvPr/>
        </p:nvSpPr>
        <p:spPr>
          <a:xfrm>
            <a:off x="277905" y="19793"/>
            <a:ext cx="8892479" cy="1143000"/>
          </a:xfrm>
          <a:prstGeom prst="rect">
            <a:avLst/>
          </a:prstGeom>
          <a:no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300" b="1" dirty="0" smtClean="0">
                <a:solidFill>
                  <a:schemeClr val="accent2"/>
                </a:solidFill>
                <a:latin typeface="Comic Sans MS" pitchFamily="66" charset="0"/>
              </a:rPr>
              <a:t> </a:t>
            </a:r>
            <a:r>
              <a:rPr lang="es-ES" sz="2400" dirty="0" smtClean="0">
                <a:solidFill>
                  <a:schemeClr val="tx2"/>
                </a:solidFill>
                <a:latin typeface="Comic Sans MS" pitchFamily="66" charset="0"/>
              </a:rPr>
              <a:t>                                                      </a:t>
            </a:r>
          </a:p>
          <a:p>
            <a:pPr algn="r">
              <a:tabLst>
                <a:tab pos="7629525" algn="l"/>
              </a:tabLst>
            </a:pPr>
            <a:r>
              <a:rPr lang="es-ES" sz="2300" b="1" dirty="0" smtClean="0">
                <a:solidFill>
                  <a:schemeClr val="accent2"/>
                </a:solidFill>
                <a:latin typeface="Comic Sans MS" pitchFamily="66" charset="0"/>
              </a:rPr>
              <a:t>Identificación y Trazabilidad.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8410814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2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836711"/>
            <a:ext cx="8640960" cy="3528393"/>
          </a:xfrm>
        </p:spPr>
        <p:txBody>
          <a:bodyPr>
            <a:normAutofit fontScale="70000" lnSpcReduction="20000"/>
          </a:bodyPr>
          <a:lstStyle/>
          <a:p>
            <a:pPr marL="0" indent="0" algn="just">
              <a:buNone/>
            </a:pPr>
            <a:endParaRPr lang="es-ES" sz="2300" u="sng" dirty="0" smtClean="0">
              <a:latin typeface="Comic Sans MS" pitchFamily="66" charset="0"/>
            </a:endParaRPr>
          </a:p>
          <a:p>
            <a:pPr marL="0" indent="0" algn="just">
              <a:buNone/>
            </a:pPr>
            <a:endParaRPr lang="es-ES" sz="2200" dirty="0" smtClean="0">
              <a:latin typeface="Comic Sans MS" pitchFamily="66" charset="0"/>
            </a:endParaRPr>
          </a:p>
          <a:p>
            <a:pPr marL="0" indent="0">
              <a:buNone/>
            </a:pPr>
            <a:r>
              <a:rPr lang="es-ES" sz="2600" u="sng" dirty="0">
                <a:solidFill>
                  <a:schemeClr val="accent1">
                    <a:lumMod val="75000"/>
                  </a:schemeClr>
                </a:solidFill>
                <a:latin typeface="Comic Sans MS" pitchFamily="66" charset="0"/>
              </a:rPr>
              <a:t>Se identifican mediante: </a:t>
            </a:r>
          </a:p>
          <a:p>
            <a:pPr marL="0" indent="0" algn="just">
              <a:buNone/>
            </a:pPr>
            <a:endParaRPr lang="es-ES" sz="2200" dirty="0" smtClean="0">
              <a:latin typeface="Comic Sans MS" pitchFamily="66" charset="0"/>
            </a:endParaRPr>
          </a:p>
          <a:p>
            <a:pPr algn="just">
              <a:buFontTx/>
              <a:buChar char="-"/>
            </a:pPr>
            <a:r>
              <a:rPr lang="es-ES" sz="1700" dirty="0" smtClean="0">
                <a:latin typeface="Comic Sans MS" pitchFamily="66" charset="0"/>
              </a:rPr>
              <a:t>Crotal </a:t>
            </a:r>
            <a:r>
              <a:rPr lang="es-ES" sz="1700" dirty="0">
                <a:latin typeface="Comic Sans MS" pitchFamily="66" charset="0"/>
              </a:rPr>
              <a:t>de plástico de color amarillo </a:t>
            </a:r>
            <a:r>
              <a:rPr lang="es-ES" sz="1700" dirty="0" smtClean="0">
                <a:latin typeface="Comic Sans MS" pitchFamily="66" charset="0"/>
              </a:rPr>
              <a:t>en </a:t>
            </a:r>
            <a:r>
              <a:rPr lang="es-ES" sz="1700" dirty="0">
                <a:latin typeface="Comic Sans MS" pitchFamily="66" charset="0"/>
              </a:rPr>
              <a:t>la oreja derecha del animal </a:t>
            </a:r>
            <a:r>
              <a:rPr lang="es-ES" sz="1700" dirty="0" smtClean="0">
                <a:latin typeface="Comic Sans MS" pitchFamily="66" charset="0"/>
              </a:rPr>
              <a:t> (</a:t>
            </a:r>
            <a:r>
              <a:rPr lang="es-ES" sz="1700" dirty="0">
                <a:latin typeface="Comic Sans MS" pitchFamily="66" charset="0"/>
              </a:rPr>
              <a:t>o una marca auricular electrónica</a:t>
            </a:r>
            <a:r>
              <a:rPr lang="es-ES" sz="1700" dirty="0" smtClean="0">
                <a:latin typeface="Comic Sans MS" pitchFamily="66" charset="0"/>
              </a:rPr>
              <a:t>)</a:t>
            </a:r>
          </a:p>
          <a:p>
            <a:pPr marL="0" indent="0" algn="just">
              <a:buNone/>
            </a:pPr>
            <a:endParaRPr lang="es-ES" sz="1600" dirty="0" smtClean="0">
              <a:latin typeface="Comic Sans MS" pitchFamily="66" charset="0"/>
            </a:endParaRPr>
          </a:p>
          <a:p>
            <a:pPr algn="just">
              <a:buFontTx/>
              <a:buChar char="-"/>
            </a:pPr>
            <a:r>
              <a:rPr lang="es-ES" sz="1700" dirty="0">
                <a:latin typeface="Comic Sans MS" pitchFamily="66" charset="0"/>
              </a:rPr>
              <a:t>I</a:t>
            </a:r>
            <a:r>
              <a:rPr lang="es-ES" sz="1700" dirty="0" smtClean="0">
                <a:latin typeface="Comic Sans MS" pitchFamily="66" charset="0"/>
              </a:rPr>
              <a:t>ntroducción </a:t>
            </a:r>
            <a:r>
              <a:rPr lang="es-ES" sz="1700" dirty="0">
                <a:latin typeface="Comic Sans MS" pitchFamily="66" charset="0"/>
              </a:rPr>
              <a:t>de un bolo ruminal. </a:t>
            </a:r>
          </a:p>
          <a:p>
            <a:pPr marL="0" indent="0" algn="just">
              <a:buNone/>
            </a:pPr>
            <a:endParaRPr lang="es-ES" sz="2200" dirty="0" smtClean="0">
              <a:latin typeface="Comic Sans MS" pitchFamily="66" charset="0"/>
            </a:endParaRPr>
          </a:p>
          <a:p>
            <a:pPr marL="0" indent="0" algn="just">
              <a:buNone/>
            </a:pPr>
            <a:endParaRPr lang="es-ES" sz="2200" dirty="0" smtClean="0">
              <a:latin typeface="Comic Sans MS" pitchFamily="66" charset="0"/>
            </a:endParaRPr>
          </a:p>
          <a:p>
            <a:pPr marL="0" indent="0" algn="ctr">
              <a:buNone/>
            </a:pPr>
            <a:r>
              <a:rPr lang="es-ES" sz="2000" dirty="0">
                <a:solidFill>
                  <a:schemeClr val="accent1">
                    <a:lumMod val="75000"/>
                  </a:schemeClr>
                </a:solidFill>
                <a:latin typeface="Comic Sans MS" pitchFamily="66" charset="0"/>
              </a:rPr>
              <a:t>¿Cómo está formado el CÓDIGO DE IDENTIFICACIÓN?</a:t>
            </a:r>
          </a:p>
          <a:p>
            <a:pPr marL="0" indent="0" algn="just">
              <a:buNone/>
            </a:pPr>
            <a:endParaRPr lang="es-ES" sz="1600" dirty="0">
              <a:latin typeface="Comic Sans MS" pitchFamily="66" charset="0"/>
            </a:endParaRPr>
          </a:p>
          <a:p>
            <a:pPr marL="0" lvl="0" indent="0" algn="just">
              <a:buNone/>
            </a:pPr>
            <a:r>
              <a:rPr lang="es-ES" sz="1700" dirty="0">
                <a:solidFill>
                  <a:srgbClr val="FF0000"/>
                </a:solidFill>
                <a:latin typeface="Comic Sans MS" pitchFamily="66" charset="0"/>
              </a:rPr>
              <a:t>ES </a:t>
            </a:r>
            <a:r>
              <a:rPr lang="es-ES" sz="1700" dirty="0">
                <a:latin typeface="Comic Sans MS" pitchFamily="66" charset="0"/>
              </a:rPr>
              <a:t>para el crotal o 724 en el identificador electrónico que identifica a España.</a:t>
            </a:r>
          </a:p>
          <a:p>
            <a:pPr marL="0" lvl="0" indent="0" algn="just">
              <a:buNone/>
            </a:pPr>
            <a:endParaRPr lang="es-ES" sz="1700" dirty="0" smtClean="0">
              <a:solidFill>
                <a:srgbClr val="FF0000"/>
              </a:solidFill>
              <a:latin typeface="Comic Sans MS" pitchFamily="66" charset="0"/>
            </a:endParaRPr>
          </a:p>
          <a:p>
            <a:pPr marL="0" lvl="0" indent="0" algn="just">
              <a:buNone/>
            </a:pPr>
            <a:r>
              <a:rPr lang="es-ES" sz="1700" dirty="0" smtClean="0">
                <a:solidFill>
                  <a:srgbClr val="FF0000"/>
                </a:solidFill>
                <a:latin typeface="Comic Sans MS" pitchFamily="66" charset="0"/>
              </a:rPr>
              <a:t>Dos </a:t>
            </a:r>
            <a:r>
              <a:rPr lang="es-ES" sz="1700" dirty="0">
                <a:solidFill>
                  <a:srgbClr val="FF0000"/>
                </a:solidFill>
                <a:latin typeface="Comic Sans MS" pitchFamily="66" charset="0"/>
              </a:rPr>
              <a:t>dígitos</a:t>
            </a:r>
            <a:r>
              <a:rPr lang="es-ES" sz="1700" dirty="0">
                <a:latin typeface="Comic Sans MS" pitchFamily="66" charset="0"/>
              </a:rPr>
              <a:t> que identifican a la </a:t>
            </a:r>
            <a:r>
              <a:rPr lang="es-ES" sz="1700" dirty="0">
                <a:solidFill>
                  <a:srgbClr val="FF0000"/>
                </a:solidFill>
                <a:latin typeface="Comic Sans MS" pitchFamily="66" charset="0"/>
              </a:rPr>
              <a:t>Comunidad </a:t>
            </a:r>
            <a:r>
              <a:rPr lang="es-ES" sz="1700" dirty="0" smtClean="0">
                <a:solidFill>
                  <a:srgbClr val="FF0000"/>
                </a:solidFill>
                <a:latin typeface="Comic Sans MS" pitchFamily="66" charset="0"/>
              </a:rPr>
              <a:t>Autónoma</a:t>
            </a:r>
            <a:r>
              <a:rPr lang="es-ES" sz="1700" dirty="0" smtClean="0">
                <a:latin typeface="Comic Sans MS" pitchFamily="66" charset="0"/>
              </a:rPr>
              <a:t>.</a:t>
            </a:r>
            <a:endParaRPr lang="es-ES" sz="1700" dirty="0">
              <a:latin typeface="Comic Sans MS" pitchFamily="66" charset="0"/>
            </a:endParaRPr>
          </a:p>
          <a:p>
            <a:pPr marL="0" lvl="0" indent="0" algn="just">
              <a:buNone/>
            </a:pPr>
            <a:endParaRPr lang="es-ES" sz="1700" dirty="0" smtClean="0">
              <a:solidFill>
                <a:srgbClr val="FF0000"/>
              </a:solidFill>
              <a:latin typeface="Comic Sans MS" pitchFamily="66" charset="0"/>
            </a:endParaRPr>
          </a:p>
          <a:p>
            <a:pPr marL="0" lvl="0" indent="0" algn="just">
              <a:buNone/>
            </a:pPr>
            <a:r>
              <a:rPr lang="es-ES" sz="1700" dirty="0" smtClean="0">
                <a:solidFill>
                  <a:srgbClr val="FF0000"/>
                </a:solidFill>
                <a:latin typeface="Comic Sans MS" pitchFamily="66" charset="0"/>
              </a:rPr>
              <a:t>Diez </a:t>
            </a:r>
            <a:r>
              <a:rPr lang="es-ES" sz="1700" dirty="0">
                <a:solidFill>
                  <a:srgbClr val="FF0000"/>
                </a:solidFill>
                <a:latin typeface="Comic Sans MS" pitchFamily="66" charset="0"/>
              </a:rPr>
              <a:t>dígitos</a:t>
            </a:r>
            <a:r>
              <a:rPr lang="es-ES" sz="1700" dirty="0">
                <a:latin typeface="Comic Sans MS" pitchFamily="66" charset="0"/>
              </a:rPr>
              <a:t> de identificación individual del </a:t>
            </a:r>
            <a:r>
              <a:rPr lang="es-ES" sz="1700" dirty="0" smtClean="0">
                <a:latin typeface="Comic Sans MS" pitchFamily="66" charset="0"/>
              </a:rPr>
              <a:t>animal.</a:t>
            </a:r>
            <a:endParaRPr lang="es-ES" sz="1700" dirty="0">
              <a:latin typeface="Comic Sans MS" pitchFamily="66" charset="0"/>
            </a:endParaRPr>
          </a:p>
          <a:p>
            <a:pPr marL="0" indent="0" algn="just">
              <a:buNone/>
            </a:pPr>
            <a:endParaRPr lang="es-ES" sz="2200" dirty="0" smtClean="0">
              <a:latin typeface="Comic Sans MS" pitchFamily="66" charset="0"/>
            </a:endParaRPr>
          </a:p>
        </p:txBody>
      </p:sp>
      <p:pic>
        <p:nvPicPr>
          <p:cNvPr id="2050" name="Picture 2" descr="http://www.felixcan.com/imagenes/Crotales/Crotal_OfiOvino_PM_Hembra1.gif"/>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7956376" y="1488681"/>
            <a:ext cx="1009272" cy="1009272"/>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img.alibaba.com/photo/316484571/Rumen_Bolus_Tag.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100000" l="0" r="100000">
                        <a14:backgroundMark x1="18750" y1="39041" x2="8333" y2="74658"/>
                        <a14:backgroundMark x1="15625" y1="81507" x2="47917" y2="91781"/>
                        <a14:backgroundMark x1="28646" y1="53425" x2="15625" y2="56164"/>
                        <a14:backgroundMark x1="16667" y1="43151" x2="25521" y2="5068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915816" y="1931044"/>
            <a:ext cx="1224136" cy="93085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2 Marcador de contenido"/>
          <p:cNvSpPr txBox="1">
            <a:spLocks/>
          </p:cNvSpPr>
          <p:nvPr/>
        </p:nvSpPr>
        <p:spPr>
          <a:xfrm>
            <a:off x="1260150" y="4265925"/>
            <a:ext cx="7488832" cy="238488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endParaRPr lang="es-ES" sz="1200" dirty="0" smtClean="0">
              <a:latin typeface="Comic Sans MS" pitchFamily="66" charset="0"/>
            </a:endParaRPr>
          </a:p>
          <a:p>
            <a:pPr marL="0" indent="0" algn="just">
              <a:buFont typeface="Arial" pitchFamily="34" charset="0"/>
              <a:buNone/>
            </a:pPr>
            <a:r>
              <a:rPr lang="es-ES" sz="1300" dirty="0" smtClean="0">
                <a:latin typeface="Comic Sans MS" pitchFamily="66" charset="0"/>
              </a:rPr>
              <a:t>Los animales nacidos antes del 9 de julio de 2005 están identificados según el Real Decreto 205/1996, por el que se establece un sistema de identificación y registro de los animales de las especies bovina, porcina, ovina y caprina. </a:t>
            </a:r>
          </a:p>
          <a:p>
            <a:pPr marL="0" indent="0" algn="just">
              <a:buFont typeface="Arial" pitchFamily="34" charset="0"/>
              <a:buNone/>
            </a:pPr>
            <a:endParaRPr lang="es-ES" sz="1300" dirty="0">
              <a:latin typeface="Comic Sans MS" pitchFamily="66" charset="0"/>
            </a:endParaRPr>
          </a:p>
          <a:p>
            <a:pPr marL="0" indent="0" algn="just">
              <a:buFont typeface="Arial" pitchFamily="34" charset="0"/>
              <a:buNone/>
            </a:pPr>
            <a:r>
              <a:rPr lang="es-ES" sz="1300" dirty="0" smtClean="0">
                <a:latin typeface="Comic Sans MS" pitchFamily="66" charset="0"/>
              </a:rPr>
              <a:t>Esta identificación consiste en un crotal auricular o un tatuaje con un código alfanumérico que identifica a la explotación. Este código está formado por: </a:t>
            </a:r>
          </a:p>
          <a:p>
            <a:pPr marL="0" indent="0" algn="just">
              <a:buFont typeface="Arial" pitchFamily="34" charset="0"/>
              <a:buNone/>
            </a:pPr>
            <a:endParaRPr lang="es-ES" sz="600" dirty="0" smtClean="0">
              <a:latin typeface="Comic Sans MS" pitchFamily="66" charset="0"/>
            </a:endParaRPr>
          </a:p>
          <a:p>
            <a:pPr algn="just">
              <a:buClr>
                <a:schemeClr val="tx2">
                  <a:lumMod val="75000"/>
                </a:schemeClr>
              </a:buClr>
              <a:buFont typeface="Wingdings" pitchFamily="2" charset="2"/>
              <a:buChar char="ü"/>
            </a:pPr>
            <a:r>
              <a:rPr lang="es-ES" sz="1300" dirty="0" smtClean="0">
                <a:latin typeface="Comic Sans MS" pitchFamily="66" charset="0"/>
              </a:rPr>
              <a:t>Tres dígitos como máximo correspondientes al municipio</a:t>
            </a:r>
          </a:p>
          <a:p>
            <a:pPr algn="just">
              <a:buClr>
                <a:schemeClr val="tx2">
                  <a:lumMod val="75000"/>
                </a:schemeClr>
              </a:buClr>
              <a:buFont typeface="Wingdings" pitchFamily="2" charset="2"/>
              <a:buChar char="ü"/>
            </a:pPr>
            <a:r>
              <a:rPr lang="es-ES" sz="1300" dirty="0" smtClean="0">
                <a:latin typeface="Comic Sans MS" pitchFamily="66" charset="0"/>
              </a:rPr>
              <a:t>Las siglas de la provincia</a:t>
            </a:r>
          </a:p>
          <a:p>
            <a:pPr algn="just">
              <a:buClr>
                <a:schemeClr val="tx2">
                  <a:lumMod val="75000"/>
                </a:schemeClr>
              </a:buClr>
              <a:buFont typeface="Wingdings" pitchFamily="2" charset="2"/>
              <a:buChar char="ü"/>
            </a:pPr>
            <a:r>
              <a:rPr lang="es-ES" sz="1300" dirty="0" smtClean="0">
                <a:latin typeface="Comic Sans MS" pitchFamily="66" charset="0"/>
              </a:rPr>
              <a:t>Siete dígitos como máximo para un número que se asigna a cada explotación dentro de la Comunidad Autónoma.</a:t>
            </a:r>
          </a:p>
          <a:p>
            <a:pPr>
              <a:buClr>
                <a:schemeClr val="tx2">
                  <a:lumMod val="75000"/>
                </a:schemeClr>
              </a:buClr>
              <a:buFont typeface="Wingdings" pitchFamily="2" charset="2"/>
              <a:buChar char="ü"/>
            </a:pPr>
            <a:endParaRPr lang="es-ES" dirty="0"/>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61</a:t>
            </a:fld>
            <a:endParaRPr lang="es-ES"/>
          </a:p>
        </p:txBody>
      </p:sp>
      <p:sp>
        <p:nvSpPr>
          <p:cNvPr id="12" name="1 Título"/>
          <p:cNvSpPr txBox="1">
            <a:spLocks/>
          </p:cNvSpPr>
          <p:nvPr/>
        </p:nvSpPr>
        <p:spPr>
          <a:xfrm>
            <a:off x="277905" y="19793"/>
            <a:ext cx="8892479" cy="1143000"/>
          </a:xfrm>
          <a:prstGeom prst="rect">
            <a:avLst/>
          </a:prstGeom>
          <a:no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300" b="1" dirty="0" smtClean="0">
                <a:solidFill>
                  <a:schemeClr val="accent3">
                    <a:lumMod val="75000"/>
                  </a:schemeClr>
                </a:solidFill>
                <a:latin typeface="Comic Sans MS" pitchFamily="66" charset="0"/>
              </a:rPr>
              <a:t>Medios de Identificación. </a:t>
            </a:r>
            <a:r>
              <a:rPr lang="es-ES" sz="2300" b="1" dirty="0" smtClean="0">
                <a:solidFill>
                  <a:schemeClr val="accent2"/>
                </a:solidFill>
                <a:latin typeface="Comic Sans MS" pitchFamily="66" charset="0"/>
              </a:rPr>
              <a:t>Identificación </a:t>
            </a:r>
            <a:r>
              <a:rPr lang="es-ES" sz="2300" b="1" dirty="0">
                <a:solidFill>
                  <a:schemeClr val="accent2"/>
                </a:solidFill>
                <a:latin typeface="Comic Sans MS" pitchFamily="66" charset="0"/>
              </a:rPr>
              <a:t>y Trazabilidad. </a:t>
            </a:r>
            <a:r>
              <a:rPr lang="es-ES" sz="2400" dirty="0" smtClean="0">
                <a:solidFill>
                  <a:schemeClr val="tx2"/>
                </a:solidFill>
                <a:latin typeface="Comic Sans MS" pitchFamily="66" charset="0"/>
              </a:rPr>
              <a:t>                                                      </a:t>
            </a:r>
          </a:p>
          <a:p>
            <a:pPr algn="r">
              <a:tabLst>
                <a:tab pos="7629525" algn="l"/>
              </a:tabLst>
            </a:pP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_________________________________________________</a:t>
            </a:r>
            <a:endParaRPr lang="es-ES" sz="2400" dirty="0">
              <a:solidFill>
                <a:schemeClr val="tx2"/>
              </a:solidFill>
              <a:latin typeface="Comic Sans MS" pitchFamily="66" charset="0"/>
            </a:endParaRPr>
          </a:p>
        </p:txBody>
      </p:sp>
      <p:pic>
        <p:nvPicPr>
          <p:cNvPr id="13" name="Picture 4" descr="http://josechamorro.es/wp-content/uploads/2013/06/atencion.jpg">
            <a:hlinkClick r:id="rId6"/>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718" y="4797152"/>
            <a:ext cx="1231712" cy="103257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366065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lumMod val="75000"/>
            <a:alpha val="2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764704"/>
            <a:ext cx="8640960" cy="3384377"/>
          </a:xfrm>
        </p:spPr>
        <p:txBody>
          <a:bodyPr>
            <a:normAutofit/>
          </a:bodyPr>
          <a:lstStyle/>
          <a:p>
            <a:pPr marL="0" indent="0" algn="just">
              <a:buNone/>
            </a:pPr>
            <a:endParaRPr lang="es-ES" sz="2300" u="sng" dirty="0" smtClean="0">
              <a:latin typeface="Comic Sans MS" pitchFamily="66" charset="0"/>
            </a:endParaRPr>
          </a:p>
          <a:p>
            <a:pPr marL="0" indent="0" algn="just">
              <a:buNone/>
            </a:pPr>
            <a:endParaRPr lang="es-ES" sz="1100" dirty="0" smtClean="0">
              <a:latin typeface="Comic Sans MS" pitchFamily="66" charset="0"/>
            </a:endParaRPr>
          </a:p>
          <a:p>
            <a:pPr marL="0" indent="0" algn="just">
              <a:buNone/>
            </a:pPr>
            <a:r>
              <a:rPr lang="es-ES" sz="2000" dirty="0" smtClean="0">
                <a:solidFill>
                  <a:schemeClr val="tx2"/>
                </a:solidFill>
                <a:latin typeface="Comic Sans MS" pitchFamily="66" charset="0"/>
              </a:rPr>
              <a:t>SITRAN </a:t>
            </a:r>
            <a:r>
              <a:rPr lang="es-ES" sz="1400" dirty="0">
                <a:latin typeface="Comic Sans MS" pitchFamily="66" charset="0"/>
              </a:rPr>
              <a:t>es el Sistema Integrado de Trazabilidad Animal que contiene la identificación de todas las explotaciones de interés ganadero, sus titulares, datos de animales, movimientos, etc…en España</a:t>
            </a:r>
            <a:r>
              <a:rPr lang="es-ES" sz="1400" dirty="0" smtClean="0">
                <a:latin typeface="Comic Sans MS" pitchFamily="66" charset="0"/>
              </a:rPr>
              <a:t>.</a:t>
            </a:r>
          </a:p>
          <a:p>
            <a:pPr marL="0" indent="0" algn="just">
              <a:buNone/>
            </a:pPr>
            <a:endParaRPr lang="es-ES" sz="1100" dirty="0" smtClean="0">
              <a:latin typeface="Comic Sans MS" pitchFamily="66" charset="0"/>
            </a:endParaRPr>
          </a:p>
          <a:p>
            <a:pPr marL="0" indent="0" algn="just">
              <a:buNone/>
            </a:pPr>
            <a:r>
              <a:rPr lang="es-ES" sz="1400" dirty="0" smtClean="0">
                <a:solidFill>
                  <a:schemeClr val="tx2"/>
                </a:solidFill>
                <a:latin typeface="Comic Sans MS" pitchFamily="66" charset="0"/>
              </a:rPr>
              <a:t>Agrupa</a:t>
            </a:r>
            <a:r>
              <a:rPr lang="es-ES" sz="1400" dirty="0">
                <a:solidFill>
                  <a:schemeClr val="tx2"/>
                </a:solidFill>
                <a:latin typeface="Comic Sans MS" pitchFamily="66" charset="0"/>
              </a:rPr>
              <a:t>:</a:t>
            </a:r>
          </a:p>
          <a:p>
            <a:pPr lvl="0" algn="just"/>
            <a:r>
              <a:rPr lang="es-ES" sz="1400" b="1" dirty="0">
                <a:latin typeface="Comic Sans MS" pitchFamily="66" charset="0"/>
              </a:rPr>
              <a:t>REGA</a:t>
            </a:r>
            <a:r>
              <a:rPr lang="es-ES" sz="1400" dirty="0">
                <a:latin typeface="Comic Sans MS" pitchFamily="66" charset="0"/>
              </a:rPr>
              <a:t> Registro de Explotaciones Ganaderas: Contiene los datos de las explotaciones, titulares, ubicación (incluyendo coordenadas geográficas), etc.</a:t>
            </a:r>
          </a:p>
          <a:p>
            <a:pPr lvl="0" algn="just"/>
            <a:r>
              <a:rPr lang="es-ES" sz="1400" b="1" dirty="0">
                <a:latin typeface="Comic Sans MS" pitchFamily="66" charset="0"/>
              </a:rPr>
              <a:t>RIIA</a:t>
            </a:r>
            <a:r>
              <a:rPr lang="es-ES" sz="1400" dirty="0">
                <a:latin typeface="Comic Sans MS" pitchFamily="66" charset="0"/>
              </a:rPr>
              <a:t> Registro de Identificación Individual de Animales: Para aquellas especies para las que la legislación exige identificación individual; contiene toda la información referida a cada animal.</a:t>
            </a:r>
          </a:p>
          <a:p>
            <a:pPr lvl="0" algn="just"/>
            <a:r>
              <a:rPr lang="es-ES" sz="1400" b="1" dirty="0">
                <a:latin typeface="Comic Sans MS" pitchFamily="66" charset="0"/>
              </a:rPr>
              <a:t>REMO</a:t>
            </a:r>
            <a:r>
              <a:rPr lang="es-ES" sz="1400" dirty="0">
                <a:latin typeface="Comic Sans MS" pitchFamily="66" charset="0"/>
              </a:rPr>
              <a:t> Registro de Movimientos de animales.</a:t>
            </a:r>
          </a:p>
          <a:p>
            <a:pPr marL="0" indent="0" algn="just">
              <a:buNone/>
            </a:pPr>
            <a:endParaRPr lang="es-ES" sz="2200" dirty="0" smtClean="0">
              <a:latin typeface="Comic Sans MS" pitchFamily="66" charset="0"/>
            </a:endParaRPr>
          </a:p>
        </p:txBody>
      </p:sp>
      <p:pic>
        <p:nvPicPr>
          <p:cNvPr id="8" name="7 Imagen" descr="C:\Documents and Settings\usuario\Escritorio\Manual de procesos ganaderia\IMÁGENES\Imagen SITRAN.png"/>
          <p:cNvPicPr/>
          <p:nvPr/>
        </p:nvPicPr>
        <p:blipFill>
          <a:blip r:embed="rId2">
            <a:extLst>
              <a:ext uri="{28A0092B-C50C-407E-A947-70E740481C1C}">
                <a14:useLocalDpi xmlns:a14="http://schemas.microsoft.com/office/drawing/2010/main" xmlns="" val="0"/>
              </a:ext>
            </a:extLst>
          </a:blip>
          <a:srcRect/>
          <a:stretch>
            <a:fillRect/>
          </a:stretch>
        </p:blipFill>
        <p:spPr bwMode="auto">
          <a:xfrm>
            <a:off x="2359110" y="3789040"/>
            <a:ext cx="4730068" cy="2924944"/>
          </a:xfrm>
          <a:prstGeom prst="rect">
            <a:avLst/>
          </a:prstGeom>
          <a:noFill/>
          <a:ln w="19050">
            <a:solidFill>
              <a:schemeClr val="tx1"/>
            </a:solidFill>
          </a:ln>
        </p:spPr>
      </p:pic>
      <p:sp>
        <p:nvSpPr>
          <p:cNvPr id="2" name="1 Marcador de número de diapositiva"/>
          <p:cNvSpPr>
            <a:spLocks noGrp="1"/>
          </p:cNvSpPr>
          <p:nvPr>
            <p:ph type="sldNum" sz="quarter" idx="12"/>
          </p:nvPr>
        </p:nvSpPr>
        <p:spPr/>
        <p:txBody>
          <a:bodyPr/>
          <a:lstStyle/>
          <a:p>
            <a:fld id="{7CE80CD3-30BC-4483-9D44-C7BBE6F797AC}" type="slidenum">
              <a:rPr lang="es-ES" smtClean="0"/>
              <a:pPr/>
              <a:t>62</a:t>
            </a:fld>
            <a:endParaRPr lang="es-ES"/>
          </a:p>
        </p:txBody>
      </p:sp>
      <p:sp>
        <p:nvSpPr>
          <p:cNvPr id="9" name="1 Título"/>
          <p:cNvSpPr txBox="1">
            <a:spLocks/>
          </p:cNvSpPr>
          <p:nvPr/>
        </p:nvSpPr>
        <p:spPr>
          <a:xfrm>
            <a:off x="277905" y="19793"/>
            <a:ext cx="8892479" cy="1143000"/>
          </a:xfrm>
          <a:prstGeom prst="rect">
            <a:avLst/>
          </a:prstGeom>
          <a:no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300" b="1" dirty="0" smtClean="0">
                <a:solidFill>
                  <a:schemeClr val="accent3">
                    <a:lumMod val="75000"/>
                  </a:schemeClr>
                </a:solidFill>
                <a:latin typeface="Comic Sans MS" pitchFamily="66" charset="0"/>
              </a:rPr>
              <a:t>Base de Datos Informatizada. </a:t>
            </a:r>
            <a:r>
              <a:rPr lang="es-ES" sz="2300" b="1" dirty="0" smtClean="0">
                <a:solidFill>
                  <a:schemeClr val="accent2"/>
                </a:solidFill>
                <a:latin typeface="Comic Sans MS" pitchFamily="66" charset="0"/>
              </a:rPr>
              <a:t>Identificación </a:t>
            </a:r>
            <a:r>
              <a:rPr lang="es-ES" sz="2300" b="1" dirty="0">
                <a:solidFill>
                  <a:schemeClr val="accent2"/>
                </a:solidFill>
                <a:latin typeface="Comic Sans MS" pitchFamily="66" charset="0"/>
              </a:rPr>
              <a:t>y Trazabilidad. </a:t>
            </a:r>
            <a:r>
              <a:rPr lang="es-ES" sz="2400" dirty="0" smtClean="0">
                <a:solidFill>
                  <a:schemeClr val="tx2"/>
                </a:solidFill>
                <a:latin typeface="Comic Sans MS" pitchFamily="66" charset="0"/>
              </a:rPr>
              <a:t>                                                      </a:t>
            </a:r>
          </a:p>
          <a:p>
            <a:pPr algn="r">
              <a:tabLst>
                <a:tab pos="7629525" algn="l"/>
              </a:tabLst>
            </a:pP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22966810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2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764704"/>
            <a:ext cx="8640960" cy="5832648"/>
          </a:xfrm>
        </p:spPr>
        <p:txBody>
          <a:bodyPr>
            <a:normAutofit fontScale="25000" lnSpcReduction="20000"/>
          </a:bodyPr>
          <a:lstStyle/>
          <a:p>
            <a:pPr marL="0" indent="0" algn="just">
              <a:buNone/>
            </a:pPr>
            <a:endParaRPr lang="es-ES" sz="6400" u="sng" dirty="0" smtClean="0">
              <a:latin typeface="Comic Sans MS" pitchFamily="66" charset="0"/>
            </a:endParaRPr>
          </a:p>
          <a:p>
            <a:pPr marL="0" indent="0" algn="just">
              <a:buNone/>
            </a:pPr>
            <a:endParaRPr lang="es-ES" sz="4400" dirty="0" smtClean="0">
              <a:latin typeface="Comic Sans MS" pitchFamily="66" charset="0"/>
            </a:endParaRPr>
          </a:p>
          <a:p>
            <a:pPr marL="0" indent="0" algn="just">
              <a:buNone/>
            </a:pPr>
            <a:endParaRPr lang="es-ES" sz="4400" dirty="0">
              <a:latin typeface="Comic Sans MS" pitchFamily="66" charset="0"/>
            </a:endParaRPr>
          </a:p>
          <a:p>
            <a:pPr marL="0" indent="0" algn="just">
              <a:buNone/>
            </a:pPr>
            <a:endParaRPr lang="es-ES" sz="4400" dirty="0" smtClean="0">
              <a:latin typeface="Comic Sans MS" pitchFamily="66" charset="0"/>
            </a:endParaRPr>
          </a:p>
          <a:p>
            <a:pPr algn="just"/>
            <a:r>
              <a:rPr lang="es-ES" sz="7200" dirty="0">
                <a:latin typeface="Comic Sans MS" pitchFamily="66" charset="0"/>
              </a:rPr>
              <a:t>Datos de la explotación de origen, de destino y del movimiento</a:t>
            </a:r>
            <a:r>
              <a:rPr lang="es-ES" sz="7200" dirty="0" smtClean="0">
                <a:latin typeface="Comic Sans MS" pitchFamily="66" charset="0"/>
              </a:rPr>
              <a:t>.</a:t>
            </a:r>
          </a:p>
          <a:p>
            <a:pPr marL="0" indent="0" algn="just">
              <a:buNone/>
            </a:pPr>
            <a:endParaRPr lang="es-ES" sz="7200" dirty="0">
              <a:latin typeface="Comic Sans MS" pitchFamily="66" charset="0"/>
            </a:endParaRPr>
          </a:p>
          <a:p>
            <a:pPr lvl="1" algn="just"/>
            <a:r>
              <a:rPr lang="es-ES" sz="7200" dirty="0">
                <a:latin typeface="Comic Sans MS" pitchFamily="66" charset="0"/>
              </a:rPr>
              <a:t>A</a:t>
            </a:r>
            <a:r>
              <a:rPr lang="es-ES" sz="7200" dirty="0" smtClean="0">
                <a:latin typeface="Comic Sans MS" pitchFamily="66" charset="0"/>
              </a:rPr>
              <a:t>nimales </a:t>
            </a:r>
            <a:r>
              <a:rPr lang="es-ES" sz="7200" dirty="0">
                <a:latin typeface="Comic Sans MS" pitchFamily="66" charset="0"/>
              </a:rPr>
              <a:t>nacidos </a:t>
            </a:r>
            <a:r>
              <a:rPr lang="es-ES" sz="7200" u="sng" dirty="0">
                <a:latin typeface="Comic Sans MS" pitchFamily="66" charset="0"/>
              </a:rPr>
              <a:t>antes</a:t>
            </a:r>
            <a:r>
              <a:rPr lang="es-ES" sz="7200" dirty="0">
                <a:latin typeface="Comic Sans MS" pitchFamily="66" charset="0"/>
              </a:rPr>
              <a:t> del </a:t>
            </a:r>
            <a:r>
              <a:rPr lang="es-ES" sz="7200" dirty="0" smtClean="0">
                <a:latin typeface="Comic Sans MS" pitchFamily="66" charset="0"/>
              </a:rPr>
              <a:t>31/12/2009 </a:t>
            </a:r>
            <a:r>
              <a:rPr lang="es-ES" sz="7200" dirty="0">
                <a:latin typeface="Comic Sans MS" pitchFamily="66" charset="0"/>
              </a:rPr>
              <a:t>no es obligatorio indicar el código de identificación individual en el documento de traslado hasta el </a:t>
            </a:r>
            <a:r>
              <a:rPr lang="es-ES" sz="7200" dirty="0" smtClean="0">
                <a:latin typeface="Comic Sans MS" pitchFamily="66" charset="0"/>
              </a:rPr>
              <a:t>31/12/2011.</a:t>
            </a:r>
          </a:p>
          <a:p>
            <a:pPr marL="457200" lvl="1" indent="0" algn="just">
              <a:buNone/>
            </a:pPr>
            <a:endParaRPr lang="es-ES" sz="7200" dirty="0">
              <a:latin typeface="Comic Sans MS" pitchFamily="66" charset="0"/>
            </a:endParaRPr>
          </a:p>
          <a:p>
            <a:pPr lvl="1" algn="just"/>
            <a:r>
              <a:rPr lang="es-ES" sz="7200" dirty="0">
                <a:latin typeface="Comic Sans MS" pitchFamily="66" charset="0"/>
              </a:rPr>
              <a:t>Para los animales nacidos </a:t>
            </a:r>
            <a:r>
              <a:rPr lang="es-ES" sz="7200" u="sng" dirty="0">
                <a:latin typeface="Comic Sans MS" pitchFamily="66" charset="0"/>
              </a:rPr>
              <a:t>después</a:t>
            </a:r>
            <a:r>
              <a:rPr lang="es-ES" sz="7200" dirty="0">
                <a:latin typeface="Comic Sans MS" pitchFamily="66" charset="0"/>
              </a:rPr>
              <a:t> del </a:t>
            </a:r>
            <a:r>
              <a:rPr lang="es-ES" sz="7200" dirty="0" smtClean="0">
                <a:latin typeface="Comic Sans MS" pitchFamily="66" charset="0"/>
              </a:rPr>
              <a:t>31/12/2009 no </a:t>
            </a:r>
            <a:r>
              <a:rPr lang="es-ES" sz="7200" dirty="0">
                <a:latin typeface="Comic Sans MS" pitchFamily="66" charset="0"/>
              </a:rPr>
              <a:t>es obligatorio indicar el código de identificación individual en el documento de traslado hasta el </a:t>
            </a:r>
            <a:r>
              <a:rPr lang="es-ES" sz="7200" dirty="0" smtClean="0">
                <a:latin typeface="Comic Sans MS" pitchFamily="66" charset="0"/>
              </a:rPr>
              <a:t>31/12/2010.</a:t>
            </a:r>
          </a:p>
          <a:p>
            <a:pPr marL="457200" lvl="1" indent="0" algn="just">
              <a:buNone/>
            </a:pPr>
            <a:endParaRPr lang="es-ES" sz="14400" dirty="0">
              <a:latin typeface="Comic Sans MS" pitchFamily="66" charset="0"/>
            </a:endParaRPr>
          </a:p>
          <a:p>
            <a:pPr marL="0" indent="0" algn="ctr">
              <a:buNone/>
            </a:pPr>
            <a:r>
              <a:rPr lang="es-ES" sz="4800" dirty="0">
                <a:solidFill>
                  <a:schemeClr val="tx2"/>
                </a:solidFill>
                <a:latin typeface="Comic Sans MS" pitchFamily="66" charset="0"/>
              </a:rPr>
              <a:t>Cuando el identificador electrónico no sea el bolo ruminal, se incluirá en el documento de traslado el tipo de dispositivo y su localización exacta en el animal.</a:t>
            </a:r>
          </a:p>
          <a:p>
            <a:pPr marL="0" indent="0" algn="just">
              <a:buNone/>
            </a:pPr>
            <a:endParaRPr lang="es-ES" sz="9600" dirty="0" smtClean="0">
              <a:latin typeface="Comic Sans MS" pitchFamily="66" charset="0"/>
            </a:endParaRPr>
          </a:p>
          <a:p>
            <a:pPr marL="0" indent="0" algn="just">
              <a:buNone/>
            </a:pPr>
            <a:r>
              <a:rPr lang="es-ES" sz="7200" dirty="0" smtClean="0">
                <a:latin typeface="Comic Sans MS" pitchFamily="66" charset="0"/>
              </a:rPr>
              <a:t>	Obligación de  conservar los documentos de </a:t>
            </a:r>
            <a:r>
              <a:rPr lang="es-ES" sz="7200" dirty="0">
                <a:latin typeface="Comic Sans MS" pitchFamily="66" charset="0"/>
              </a:rPr>
              <a:t>movimiento de los animales </a:t>
            </a:r>
            <a:r>
              <a:rPr lang="es-ES" sz="7200" dirty="0" smtClean="0">
                <a:latin typeface="Comic Sans MS" pitchFamily="66" charset="0"/>
              </a:rPr>
              <a:t>	que </a:t>
            </a:r>
            <a:r>
              <a:rPr lang="es-ES" sz="7200" dirty="0">
                <a:latin typeface="Comic Sans MS" pitchFamily="66" charset="0"/>
              </a:rPr>
              <a:t>entran en la explotación y un duplicado de los que salen durante un </a:t>
            </a:r>
            <a:r>
              <a:rPr lang="es-ES" sz="7200" dirty="0" smtClean="0">
                <a:latin typeface="Comic Sans MS" pitchFamily="66" charset="0"/>
              </a:rPr>
              <a:t>	periodo </a:t>
            </a:r>
            <a:r>
              <a:rPr lang="es-ES" sz="7200" dirty="0">
                <a:latin typeface="Comic Sans MS" pitchFamily="66" charset="0"/>
              </a:rPr>
              <a:t>mínimo de tres años desde la fecha del movimiento.</a:t>
            </a:r>
          </a:p>
          <a:p>
            <a:pPr marL="0" indent="0" algn="just">
              <a:buNone/>
            </a:pPr>
            <a:endParaRPr lang="es-ES" sz="2200" dirty="0" smtClean="0">
              <a:latin typeface="Comic Sans MS" pitchFamily="66" charset="0"/>
            </a:endParaRPr>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63</a:t>
            </a:fld>
            <a:endParaRPr lang="es-ES"/>
          </a:p>
        </p:txBody>
      </p:sp>
      <p:sp>
        <p:nvSpPr>
          <p:cNvPr id="7" name="1 Título"/>
          <p:cNvSpPr txBox="1">
            <a:spLocks/>
          </p:cNvSpPr>
          <p:nvPr/>
        </p:nvSpPr>
        <p:spPr>
          <a:xfrm>
            <a:off x="277905" y="19793"/>
            <a:ext cx="8892479" cy="1143000"/>
          </a:xfrm>
          <a:prstGeom prst="rect">
            <a:avLst/>
          </a:prstGeom>
          <a:no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300" b="1" dirty="0" smtClean="0">
                <a:solidFill>
                  <a:schemeClr val="accent3">
                    <a:lumMod val="75000"/>
                  </a:schemeClr>
                </a:solidFill>
                <a:latin typeface="Comic Sans MS" pitchFamily="66" charset="0"/>
              </a:rPr>
              <a:t>Documentos de Movimiento. </a:t>
            </a:r>
            <a:r>
              <a:rPr lang="es-ES" sz="2300" b="1" dirty="0" smtClean="0">
                <a:solidFill>
                  <a:schemeClr val="accent2"/>
                </a:solidFill>
                <a:latin typeface="Comic Sans MS" pitchFamily="66" charset="0"/>
              </a:rPr>
              <a:t>Identificación </a:t>
            </a:r>
            <a:r>
              <a:rPr lang="es-ES" sz="2300" b="1" dirty="0">
                <a:solidFill>
                  <a:schemeClr val="accent2"/>
                </a:solidFill>
                <a:latin typeface="Comic Sans MS" pitchFamily="66" charset="0"/>
              </a:rPr>
              <a:t>y Trazabilidad. </a:t>
            </a:r>
            <a:r>
              <a:rPr lang="es-ES" sz="2400" dirty="0" smtClean="0">
                <a:solidFill>
                  <a:schemeClr val="tx2"/>
                </a:solidFill>
                <a:latin typeface="Comic Sans MS" pitchFamily="66" charset="0"/>
              </a:rPr>
              <a:t>                                                      </a:t>
            </a:r>
          </a:p>
          <a:p>
            <a:pPr algn="r">
              <a:tabLst>
                <a:tab pos="7629525" algn="l"/>
              </a:tabLst>
            </a:pP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_________________________________________________</a:t>
            </a:r>
            <a:endParaRPr lang="es-ES" sz="2400" dirty="0">
              <a:solidFill>
                <a:schemeClr val="tx2"/>
              </a:solidFill>
              <a:latin typeface="Comic Sans MS" pitchFamily="66" charset="0"/>
            </a:endParaRPr>
          </a:p>
        </p:txBody>
      </p:sp>
      <p:pic>
        <p:nvPicPr>
          <p:cNvPr id="8" name="Picture 4" descr="http://josechamorro.es/wp-content/uploads/2013/06/atencion.jpg">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5301208"/>
            <a:ext cx="1043608" cy="8748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633332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25000"/>
          </a:schemeClr>
        </a:solidFill>
        <a:effectLst/>
      </p:bgPr>
    </p:bg>
    <p:spTree>
      <p:nvGrpSpPr>
        <p:cNvPr id="1" name=""/>
        <p:cNvGrpSpPr/>
        <p:nvPr/>
      </p:nvGrpSpPr>
      <p:grpSpPr>
        <a:xfrm>
          <a:off x="0" y="0"/>
          <a:ext cx="0" cy="0"/>
          <a:chOff x="0" y="0"/>
          <a:chExt cx="0" cy="0"/>
        </a:xfrm>
      </p:grpSpPr>
      <p:graphicFrame>
        <p:nvGraphicFramePr>
          <p:cNvPr id="2" name="1 Marcador de contenido"/>
          <p:cNvGraphicFramePr>
            <a:graphicFrameLocks noGrp="1"/>
          </p:cNvGraphicFramePr>
          <p:nvPr>
            <p:ph idx="1"/>
            <p:extLst>
              <p:ext uri="{D42A27DB-BD31-4B8C-83A1-F6EECF244321}">
                <p14:modId xmlns:p14="http://schemas.microsoft.com/office/powerpoint/2010/main" xmlns="" val="65396882"/>
              </p:ext>
            </p:extLst>
          </p:nvPr>
        </p:nvGraphicFramePr>
        <p:xfrm>
          <a:off x="595054" y="1017474"/>
          <a:ext cx="8514269" cy="5129500"/>
        </p:xfrm>
        <a:graphic>
          <a:graphicData uri="http://schemas.openxmlformats.org/drawingml/2006/table">
            <a:tbl>
              <a:tblPr firstRow="1" bandRow="1">
                <a:tableStyleId>{5C22544A-7EE6-4342-B048-85BDC9FD1C3A}</a:tableStyleId>
              </a:tblPr>
              <a:tblGrid>
                <a:gridCol w="2092490"/>
                <a:gridCol w="6421779"/>
              </a:tblGrid>
              <a:tr h="6857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chemeClr val="bg1"/>
                          </a:solidFill>
                          <a:effectLst/>
                          <a:latin typeface="Comic Sans MS" pitchFamily="66" charset="0"/>
                          <a:ea typeface="+mn-ea"/>
                          <a:cs typeface="+mn-cs"/>
                        </a:rPr>
                        <a:t>NACIMIENTO</a:t>
                      </a:r>
                    </a:p>
                    <a:p>
                      <a:pPr algn="ctr"/>
                      <a:endParaRPr lang="es-ES" sz="1200" dirty="0">
                        <a:solidFill>
                          <a:schemeClr val="bg1"/>
                        </a:solidFill>
                        <a:latin typeface="Comic Sans MS" pitchFamily="66" charset="0"/>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alpha val="80000"/>
                      </a:schemeClr>
                    </a:solidFill>
                  </a:tcPr>
                </a:tc>
                <a:tc>
                  <a:txBody>
                    <a:bodyPr/>
                    <a:lstStyle/>
                    <a:p>
                      <a:pPr algn="just"/>
                      <a:r>
                        <a:rPr lang="es-ES" sz="1050" b="0" kern="1200" dirty="0" smtClean="0">
                          <a:solidFill>
                            <a:schemeClr val="tx1"/>
                          </a:solidFill>
                          <a:effectLst/>
                          <a:latin typeface="Comic Sans MS" pitchFamily="66" charset="0"/>
                          <a:ea typeface="+mn-ea"/>
                          <a:cs typeface="+mn-cs"/>
                        </a:rPr>
                        <a:t>Plazo máximo para identificación: </a:t>
                      </a:r>
                      <a:r>
                        <a:rPr lang="es-ES" sz="1050" b="1" kern="1200" dirty="0" smtClean="0">
                          <a:solidFill>
                            <a:schemeClr val="tx1"/>
                          </a:solidFill>
                          <a:effectLst/>
                          <a:latin typeface="Comic Sans MS" pitchFamily="66" charset="0"/>
                          <a:ea typeface="+mn-ea"/>
                          <a:cs typeface="+mn-cs"/>
                        </a:rPr>
                        <a:t>6 MESES</a:t>
                      </a:r>
                      <a:r>
                        <a:rPr lang="es-ES" sz="1050" b="0" kern="1200" dirty="0" smtClean="0">
                          <a:solidFill>
                            <a:schemeClr val="tx1"/>
                          </a:solidFill>
                          <a:effectLst/>
                          <a:latin typeface="Comic Sans MS" pitchFamily="66" charset="0"/>
                          <a:ea typeface="+mn-ea"/>
                          <a:cs typeface="+mn-cs"/>
                        </a:rPr>
                        <a:t>.</a:t>
                      </a:r>
                    </a:p>
                    <a:p>
                      <a:pPr algn="just"/>
                      <a:endParaRPr lang="es-ES" sz="1050" b="0" kern="1200" dirty="0" smtClean="0">
                        <a:solidFill>
                          <a:schemeClr val="tx1"/>
                        </a:solidFill>
                        <a:effectLst/>
                        <a:latin typeface="Comic Sans MS" pitchFamily="66" charset="0"/>
                        <a:ea typeface="+mn-ea"/>
                        <a:cs typeface="+mn-cs"/>
                      </a:endParaRPr>
                    </a:p>
                    <a:p>
                      <a:pPr algn="just"/>
                      <a:r>
                        <a:rPr lang="es-ES" sz="1050" b="0" kern="1200" dirty="0" smtClean="0">
                          <a:solidFill>
                            <a:schemeClr val="tx1"/>
                          </a:solidFill>
                          <a:effectLst/>
                          <a:latin typeface="Comic Sans MS" pitchFamily="66" charset="0"/>
                          <a:ea typeface="+mn-ea"/>
                          <a:cs typeface="+mn-cs"/>
                        </a:rPr>
                        <a:t>(Con carácter excepcional, las autoridades competentes pueden ampliar el plazo hasta nueve meses para los animales criados en sistemas de ganadería extensiva).</a:t>
                      </a:r>
                      <a:endParaRPr lang="es-ES" sz="1050" b="0" dirty="0">
                        <a:solidFill>
                          <a:schemeClr val="tx1"/>
                        </a:solidFill>
                        <a:latin typeface="Comic Sans MS" pitchFamily="66"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2000096">
                <a:tc>
                  <a:txBody>
                    <a:bodyPr/>
                    <a:lstStyle/>
                    <a:p>
                      <a:pPr algn="ctr"/>
                      <a:r>
                        <a:rPr lang="es-ES" sz="1200" kern="1200" dirty="0" smtClean="0">
                          <a:solidFill>
                            <a:schemeClr val="bg1"/>
                          </a:solidFill>
                          <a:effectLst/>
                          <a:latin typeface="Comic Sans MS" pitchFamily="66" charset="0"/>
                          <a:ea typeface="+mn-ea"/>
                          <a:cs typeface="+mn-cs"/>
                        </a:rPr>
                        <a:t>IMPORTACIÓN</a:t>
                      </a:r>
                      <a:r>
                        <a:rPr lang="es-ES" sz="1200" kern="1200" baseline="0" dirty="0" smtClean="0">
                          <a:solidFill>
                            <a:schemeClr val="bg1"/>
                          </a:solidFill>
                          <a:effectLst/>
                          <a:latin typeface="Comic Sans MS" pitchFamily="66" charset="0"/>
                          <a:ea typeface="+mn-ea"/>
                          <a:cs typeface="+mn-cs"/>
                        </a:rPr>
                        <a:t> PROCEDENTE DE UN PAIS TERCERO</a:t>
                      </a:r>
                      <a:endParaRPr lang="es-ES" sz="1200" dirty="0">
                        <a:solidFill>
                          <a:schemeClr val="bg1"/>
                        </a:solidFill>
                        <a:latin typeface="Comic Sans MS" pitchFamily="66" charset="0"/>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alpha val="80000"/>
                      </a:schemeClr>
                    </a:solidFill>
                  </a:tcPr>
                </a:tc>
                <a:tc>
                  <a:txBody>
                    <a:bodyPr/>
                    <a:lstStyle/>
                    <a:p>
                      <a:pPr algn="just"/>
                      <a:r>
                        <a:rPr lang="es-ES" sz="1050" kern="1200" dirty="0" smtClean="0">
                          <a:solidFill>
                            <a:schemeClr val="dk1"/>
                          </a:solidFill>
                          <a:effectLst/>
                          <a:latin typeface="Comic Sans MS" pitchFamily="66" charset="0"/>
                          <a:ea typeface="+mn-ea"/>
                          <a:cs typeface="+mn-cs"/>
                        </a:rPr>
                        <a:t>Plazo máximo para notificar</a:t>
                      </a:r>
                      <a:r>
                        <a:rPr lang="es-ES" sz="1050" kern="1200" baseline="0" dirty="0" smtClean="0">
                          <a:solidFill>
                            <a:schemeClr val="dk1"/>
                          </a:solidFill>
                          <a:effectLst/>
                          <a:latin typeface="Comic Sans MS" pitchFamily="66" charset="0"/>
                          <a:ea typeface="+mn-ea"/>
                          <a:cs typeface="+mn-cs"/>
                        </a:rPr>
                        <a:t> a la C.A </a:t>
                      </a:r>
                      <a:r>
                        <a:rPr lang="es-ES" sz="1050" kern="1200" dirty="0" smtClean="0">
                          <a:solidFill>
                            <a:schemeClr val="dk1"/>
                          </a:solidFill>
                          <a:effectLst/>
                          <a:latin typeface="Comic Sans MS" pitchFamily="66" charset="0"/>
                          <a:ea typeface="+mn-ea"/>
                          <a:cs typeface="+mn-cs"/>
                        </a:rPr>
                        <a:t>la información : </a:t>
                      </a:r>
                      <a:r>
                        <a:rPr lang="es-ES" sz="1050" b="1" kern="1200" dirty="0" smtClean="0">
                          <a:solidFill>
                            <a:schemeClr val="dk1"/>
                          </a:solidFill>
                          <a:effectLst/>
                          <a:latin typeface="Comic Sans MS" pitchFamily="66" charset="0"/>
                          <a:ea typeface="+mn-ea"/>
                          <a:cs typeface="+mn-cs"/>
                        </a:rPr>
                        <a:t>7 DÍAS</a:t>
                      </a:r>
                      <a:r>
                        <a:rPr lang="es-ES" sz="1050" b="1" kern="1200" baseline="0" dirty="0" smtClean="0">
                          <a:solidFill>
                            <a:schemeClr val="dk1"/>
                          </a:solidFill>
                          <a:effectLst/>
                          <a:latin typeface="Comic Sans MS" pitchFamily="66" charset="0"/>
                          <a:ea typeface="+mn-ea"/>
                          <a:cs typeface="+mn-cs"/>
                        </a:rPr>
                        <a:t> </a:t>
                      </a:r>
                      <a:r>
                        <a:rPr lang="es-ES" sz="1050" b="1" kern="1200" dirty="0" smtClean="0">
                          <a:solidFill>
                            <a:schemeClr val="dk1"/>
                          </a:solidFill>
                          <a:effectLst/>
                          <a:latin typeface="Comic Sans MS" pitchFamily="66" charset="0"/>
                          <a:ea typeface="+mn-ea"/>
                          <a:cs typeface="+mn-cs"/>
                        </a:rPr>
                        <a:t> </a:t>
                      </a:r>
                      <a:r>
                        <a:rPr lang="es-ES" sz="1050" kern="1200" dirty="0" smtClean="0">
                          <a:solidFill>
                            <a:schemeClr val="dk1"/>
                          </a:solidFill>
                          <a:effectLst/>
                          <a:latin typeface="Comic Sans MS" pitchFamily="66" charset="0"/>
                          <a:ea typeface="+mn-ea"/>
                          <a:cs typeface="+mn-cs"/>
                        </a:rPr>
                        <a:t>desde que se produzca la entrada de los animales a la explotación.</a:t>
                      </a:r>
                    </a:p>
                    <a:p>
                      <a:pPr algn="just"/>
                      <a:endParaRPr lang="es-ES" sz="1050" kern="1200" dirty="0" smtClean="0">
                        <a:solidFill>
                          <a:schemeClr val="dk1"/>
                        </a:solidFill>
                        <a:effectLst/>
                        <a:latin typeface="Comic Sans MS" pitchFamily="66" charset="0"/>
                        <a:ea typeface="+mn-ea"/>
                        <a:cs typeface="+mn-cs"/>
                      </a:endParaRPr>
                    </a:p>
                    <a:p>
                      <a:pPr algn="just"/>
                      <a:r>
                        <a:rPr lang="es-ES" sz="1050" kern="1200" dirty="0" smtClean="0">
                          <a:solidFill>
                            <a:schemeClr val="dk1"/>
                          </a:solidFill>
                          <a:effectLst/>
                          <a:latin typeface="Comic Sans MS" pitchFamily="66" charset="0"/>
                          <a:ea typeface="+mn-ea"/>
                          <a:cs typeface="+mn-cs"/>
                        </a:rPr>
                        <a:t>Se identificará en la primera explotación de destino en España en un plazo máximo de 14 DÍAS</a:t>
                      </a:r>
                      <a:r>
                        <a:rPr lang="es-ES" sz="1050" kern="1200" baseline="0" dirty="0" smtClean="0">
                          <a:solidFill>
                            <a:schemeClr val="dk1"/>
                          </a:solidFill>
                          <a:effectLst/>
                          <a:latin typeface="Comic Sans MS" pitchFamily="66" charset="0"/>
                          <a:ea typeface="+mn-ea"/>
                          <a:cs typeface="+mn-cs"/>
                        </a:rPr>
                        <a:t> </a:t>
                      </a:r>
                      <a:r>
                        <a:rPr lang="es-ES" sz="1050" kern="1200" dirty="0" smtClean="0">
                          <a:solidFill>
                            <a:schemeClr val="dk1"/>
                          </a:solidFill>
                          <a:effectLst/>
                          <a:latin typeface="Comic Sans MS" pitchFamily="66" charset="0"/>
                          <a:ea typeface="+mn-ea"/>
                          <a:cs typeface="+mn-cs"/>
                        </a:rPr>
                        <a:t>desde la realización de los controles en el punto de inspección fronterizo (PIF) y en todo caso, antes de abandonar la explotación.</a:t>
                      </a:r>
                    </a:p>
                    <a:p>
                      <a:pPr algn="just"/>
                      <a:endParaRPr lang="es-ES" sz="1050" kern="1200" dirty="0" smtClean="0">
                        <a:solidFill>
                          <a:schemeClr val="dk1"/>
                        </a:solidFill>
                        <a:effectLst/>
                        <a:latin typeface="Comic Sans MS" pitchFamily="66" charset="0"/>
                        <a:ea typeface="+mn-ea"/>
                        <a:cs typeface="+mn-cs"/>
                      </a:endParaRPr>
                    </a:p>
                    <a:p>
                      <a:pPr algn="just"/>
                      <a:r>
                        <a:rPr lang="es-ES" sz="1050" kern="1200" dirty="0" smtClean="0">
                          <a:solidFill>
                            <a:schemeClr val="dk1"/>
                          </a:solidFill>
                          <a:effectLst/>
                          <a:latin typeface="Comic Sans MS" pitchFamily="66" charset="0"/>
                          <a:ea typeface="+mn-ea"/>
                          <a:cs typeface="+mn-cs"/>
                        </a:rPr>
                        <a:t>No es necesario identificar a los animales que vayan a un matadero ubicado en España y se sacrifican en el plazo de 5 días desde la realización de los controles.</a:t>
                      </a:r>
                    </a:p>
                    <a:p>
                      <a:pPr algn="just"/>
                      <a:endParaRPr lang="es-ES" sz="1050" kern="1200" dirty="0" smtClean="0">
                        <a:solidFill>
                          <a:schemeClr val="dk1"/>
                        </a:solidFill>
                        <a:effectLst/>
                        <a:latin typeface="Comic Sans MS" pitchFamily="66" charset="0"/>
                        <a:ea typeface="+mn-ea"/>
                        <a:cs typeface="+mn-cs"/>
                      </a:endParaRPr>
                    </a:p>
                    <a:p>
                      <a:pPr algn="just"/>
                      <a:r>
                        <a:rPr lang="es-ES" sz="1050" kern="1200" dirty="0" smtClean="0">
                          <a:solidFill>
                            <a:schemeClr val="dk1"/>
                          </a:solidFill>
                          <a:effectLst/>
                          <a:latin typeface="Comic Sans MS" pitchFamily="66" charset="0"/>
                          <a:ea typeface="+mn-ea"/>
                          <a:cs typeface="+mn-cs"/>
                        </a:rPr>
                        <a:t>La identificación original del país tercero y el código de identificación asignado en España se incluirá en el libro de registro de la explotación.</a:t>
                      </a:r>
                    </a:p>
                    <a:p>
                      <a:endParaRPr lang="es-ES" sz="800" dirty="0">
                        <a:latin typeface="Comic Sans MS" pitchFamily="66"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1353122">
                <a:tc>
                  <a:txBody>
                    <a:bodyPr/>
                    <a:lstStyle/>
                    <a:p>
                      <a:pPr algn="ctr"/>
                      <a:r>
                        <a:rPr lang="es-ES" sz="1200" kern="1200" dirty="0" smtClean="0">
                          <a:solidFill>
                            <a:schemeClr val="bg1"/>
                          </a:solidFill>
                          <a:effectLst/>
                          <a:latin typeface="Comic Sans MS" pitchFamily="66" charset="0"/>
                          <a:ea typeface="+mn-ea"/>
                          <a:cs typeface="+mn-cs"/>
                        </a:rPr>
                        <a:t>IMPORTACIÓN</a:t>
                      </a:r>
                      <a:r>
                        <a:rPr lang="es-ES" sz="1200" kern="1200" baseline="0" dirty="0" smtClean="0">
                          <a:solidFill>
                            <a:schemeClr val="bg1"/>
                          </a:solidFill>
                          <a:effectLst/>
                          <a:latin typeface="Comic Sans MS" pitchFamily="66" charset="0"/>
                          <a:ea typeface="+mn-ea"/>
                          <a:cs typeface="+mn-cs"/>
                        </a:rPr>
                        <a:t> PROCEDENTE DE UN PAÍS COMUNITARIO</a:t>
                      </a:r>
                      <a:endParaRPr lang="es-ES" sz="1200" dirty="0">
                        <a:solidFill>
                          <a:schemeClr val="bg1"/>
                        </a:solidFill>
                        <a:latin typeface="Comic Sans MS" pitchFamily="66" charset="0"/>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alpha val="80000"/>
                      </a:schemeClr>
                    </a:solidFill>
                  </a:tcPr>
                </a:tc>
                <a:tc>
                  <a:txBody>
                    <a:bodyPr/>
                    <a:lstStyle/>
                    <a:p>
                      <a:pPr algn="just"/>
                      <a:r>
                        <a:rPr lang="es-ES" sz="1050" kern="1200" dirty="0" smtClean="0">
                          <a:solidFill>
                            <a:schemeClr val="dk1"/>
                          </a:solidFill>
                          <a:effectLst/>
                          <a:latin typeface="Comic Sans MS" pitchFamily="66" charset="0"/>
                          <a:ea typeface="+mn-ea"/>
                          <a:cs typeface="+mn-cs"/>
                        </a:rPr>
                        <a:t>Plazo máximo</a:t>
                      </a:r>
                      <a:r>
                        <a:rPr lang="es-ES" sz="1050" kern="1200" baseline="0" dirty="0" smtClean="0">
                          <a:solidFill>
                            <a:schemeClr val="dk1"/>
                          </a:solidFill>
                          <a:effectLst/>
                          <a:latin typeface="Comic Sans MS" pitchFamily="66" charset="0"/>
                          <a:ea typeface="+mn-ea"/>
                          <a:cs typeface="+mn-cs"/>
                        </a:rPr>
                        <a:t> para notificar a la C.A la información: </a:t>
                      </a:r>
                      <a:r>
                        <a:rPr lang="es-ES" sz="1050" b="1" kern="1200" baseline="0" dirty="0" smtClean="0">
                          <a:solidFill>
                            <a:schemeClr val="dk1"/>
                          </a:solidFill>
                          <a:effectLst/>
                          <a:latin typeface="Comic Sans MS" pitchFamily="66" charset="0"/>
                          <a:ea typeface="+mn-ea"/>
                          <a:cs typeface="+mn-cs"/>
                        </a:rPr>
                        <a:t>7 DÍAS </a:t>
                      </a:r>
                      <a:r>
                        <a:rPr lang="es-ES" sz="1050" kern="1200" baseline="0" dirty="0" smtClean="0">
                          <a:solidFill>
                            <a:schemeClr val="dk1"/>
                          </a:solidFill>
                          <a:effectLst/>
                          <a:latin typeface="Comic Sans MS" pitchFamily="66" charset="0"/>
                          <a:ea typeface="+mn-ea"/>
                          <a:cs typeface="+mn-cs"/>
                        </a:rPr>
                        <a:t>desde que se produzca la entra</a:t>
                      </a:r>
                      <a:r>
                        <a:rPr lang="es-ES" sz="1050" kern="1200" dirty="0" smtClean="0">
                          <a:solidFill>
                            <a:schemeClr val="dk1"/>
                          </a:solidFill>
                          <a:effectLst/>
                          <a:latin typeface="Comic Sans MS" pitchFamily="66" charset="0"/>
                          <a:ea typeface="+mn-ea"/>
                          <a:cs typeface="+mn-cs"/>
                        </a:rPr>
                        <a:t>da de los animales a la explotación.</a:t>
                      </a:r>
                    </a:p>
                    <a:p>
                      <a:pPr algn="just"/>
                      <a:endParaRPr lang="es-ES" sz="1050" kern="1200" dirty="0" smtClean="0">
                        <a:solidFill>
                          <a:schemeClr val="dk1"/>
                        </a:solidFill>
                        <a:effectLst/>
                        <a:latin typeface="Comic Sans MS" pitchFamily="66" charset="0"/>
                        <a:ea typeface="+mn-ea"/>
                        <a:cs typeface="+mn-cs"/>
                      </a:endParaRPr>
                    </a:p>
                    <a:p>
                      <a:pPr algn="just"/>
                      <a:r>
                        <a:rPr lang="es-ES" sz="1050" kern="1200" dirty="0" smtClean="0">
                          <a:solidFill>
                            <a:schemeClr val="dk1"/>
                          </a:solidFill>
                          <a:effectLst/>
                          <a:latin typeface="Comic Sans MS" pitchFamily="66" charset="0"/>
                          <a:ea typeface="+mn-ea"/>
                          <a:cs typeface="+mn-cs"/>
                        </a:rPr>
                        <a:t>Los animales procedentes de un Estado Miembro conservarán su identificación de origen.</a:t>
                      </a:r>
                    </a:p>
                    <a:p>
                      <a:pPr algn="just"/>
                      <a:endParaRPr lang="es-ES" sz="1050" kern="1200" dirty="0" smtClean="0">
                        <a:solidFill>
                          <a:schemeClr val="dk1"/>
                        </a:solidFill>
                        <a:effectLst/>
                        <a:latin typeface="Comic Sans MS" pitchFamily="66" charset="0"/>
                        <a:ea typeface="+mn-ea"/>
                        <a:cs typeface="+mn-cs"/>
                      </a:endParaRPr>
                    </a:p>
                    <a:p>
                      <a:pPr algn="just"/>
                      <a:r>
                        <a:rPr lang="es-ES" sz="1050" kern="1200" dirty="0" smtClean="0">
                          <a:solidFill>
                            <a:schemeClr val="dk1"/>
                          </a:solidFill>
                          <a:effectLst/>
                          <a:latin typeface="Comic Sans MS" pitchFamily="66" charset="0"/>
                          <a:ea typeface="+mn-ea"/>
                          <a:cs typeface="+mn-cs"/>
                        </a:rPr>
                        <a:t>En caso de pérdida o deterioro de alguno de los medios de identificación, se procederá a su sustitución o reposición por otro, con idéntico código de identificación al de la marca que se repone.</a:t>
                      </a:r>
                    </a:p>
                    <a:p>
                      <a:endParaRPr lang="es-ES" sz="800" dirty="0">
                        <a:latin typeface="Comic Sans MS" pitchFamily="66"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911258">
                <a:tc>
                  <a:txBody>
                    <a:bodyPr/>
                    <a:lstStyle/>
                    <a:p>
                      <a:pPr algn="ctr"/>
                      <a:r>
                        <a:rPr lang="es-ES" sz="1200" kern="1200" dirty="0" smtClean="0">
                          <a:solidFill>
                            <a:schemeClr val="bg1"/>
                          </a:solidFill>
                          <a:effectLst/>
                          <a:latin typeface="Comic Sans MS" pitchFamily="66" charset="0"/>
                          <a:ea typeface="+mn-ea"/>
                          <a:cs typeface="+mn-cs"/>
                        </a:rPr>
                        <a:t>SALIDA</a:t>
                      </a:r>
                      <a:r>
                        <a:rPr lang="es-ES" sz="1200" kern="1200" baseline="0" dirty="0" smtClean="0">
                          <a:solidFill>
                            <a:schemeClr val="bg1"/>
                          </a:solidFill>
                          <a:effectLst/>
                          <a:latin typeface="Comic Sans MS" pitchFamily="66" charset="0"/>
                          <a:ea typeface="+mn-ea"/>
                          <a:cs typeface="+mn-cs"/>
                        </a:rPr>
                        <a:t> DE LA EXPLOTACIÓN</a:t>
                      </a:r>
                      <a:endParaRPr lang="es-ES" sz="1200" dirty="0">
                        <a:solidFill>
                          <a:schemeClr val="bg1"/>
                        </a:solidFill>
                        <a:latin typeface="Comic Sans MS" pitchFamily="66" charset="0"/>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alpha val="80000"/>
                      </a:schemeClr>
                    </a:solidFill>
                  </a:tcPr>
                </a:tc>
                <a:tc>
                  <a:txBody>
                    <a:bodyPr/>
                    <a:lstStyle/>
                    <a:p>
                      <a:pPr algn="just"/>
                      <a:r>
                        <a:rPr lang="es-ES" sz="1050" kern="1200" dirty="0" smtClean="0">
                          <a:solidFill>
                            <a:schemeClr val="dk1"/>
                          </a:solidFill>
                          <a:effectLst/>
                          <a:latin typeface="Comic Sans MS" pitchFamily="66" charset="0"/>
                          <a:ea typeface="+mn-ea"/>
                          <a:cs typeface="+mn-cs"/>
                        </a:rPr>
                        <a:t>Plazo máximo</a:t>
                      </a:r>
                      <a:r>
                        <a:rPr lang="es-ES" sz="1050" kern="1200" baseline="0" dirty="0" smtClean="0">
                          <a:solidFill>
                            <a:schemeClr val="dk1"/>
                          </a:solidFill>
                          <a:effectLst/>
                          <a:latin typeface="Comic Sans MS" pitchFamily="66" charset="0"/>
                          <a:ea typeface="+mn-ea"/>
                          <a:cs typeface="+mn-cs"/>
                        </a:rPr>
                        <a:t> para notificar a la C.A: </a:t>
                      </a:r>
                      <a:r>
                        <a:rPr lang="es-ES" sz="1050" b="1" kern="1200" baseline="0" dirty="0" smtClean="0">
                          <a:solidFill>
                            <a:schemeClr val="dk1"/>
                          </a:solidFill>
                          <a:effectLst/>
                          <a:latin typeface="Comic Sans MS" pitchFamily="66" charset="0"/>
                          <a:ea typeface="+mn-ea"/>
                          <a:cs typeface="+mn-cs"/>
                        </a:rPr>
                        <a:t>7 DÍAS </a:t>
                      </a:r>
                      <a:r>
                        <a:rPr lang="es-ES" sz="1050" kern="1200" baseline="0" dirty="0" smtClean="0">
                          <a:solidFill>
                            <a:schemeClr val="dk1"/>
                          </a:solidFill>
                          <a:effectLst/>
                          <a:latin typeface="Comic Sans MS" pitchFamily="66" charset="0"/>
                          <a:ea typeface="+mn-ea"/>
                          <a:cs typeface="+mn-cs"/>
                        </a:rPr>
                        <a:t>desde que se produzca la salida.</a:t>
                      </a:r>
                      <a:r>
                        <a:rPr lang="es-ES" sz="1050" kern="1200" dirty="0" smtClean="0">
                          <a:solidFill>
                            <a:schemeClr val="dk1"/>
                          </a:solidFill>
                          <a:effectLst/>
                          <a:latin typeface="Comic Sans MS" pitchFamily="66" charset="0"/>
                          <a:ea typeface="+mn-ea"/>
                          <a:cs typeface="+mn-cs"/>
                        </a:rPr>
                        <a:t> </a:t>
                      </a:r>
                    </a:p>
                    <a:p>
                      <a:pPr algn="just"/>
                      <a:endParaRPr lang="es-ES" sz="1050" kern="1200" dirty="0" smtClean="0">
                        <a:solidFill>
                          <a:schemeClr val="dk1"/>
                        </a:solidFill>
                        <a:effectLst/>
                        <a:latin typeface="Comic Sans MS" pitchFamily="66" charset="0"/>
                        <a:ea typeface="+mn-ea"/>
                        <a:cs typeface="+mn-cs"/>
                      </a:endParaRPr>
                    </a:p>
                    <a:p>
                      <a:pPr algn="just"/>
                      <a:r>
                        <a:rPr lang="es-ES" sz="1050" kern="1200" dirty="0" smtClean="0">
                          <a:solidFill>
                            <a:schemeClr val="dk1"/>
                          </a:solidFill>
                          <a:effectLst/>
                          <a:latin typeface="Comic Sans MS" pitchFamily="66" charset="0"/>
                          <a:ea typeface="+mn-ea"/>
                          <a:cs typeface="+mn-cs"/>
                        </a:rPr>
                        <a:t>En los animales que se destinen a intercambios intracomunitarios sólo se considerarán válidos como medios de identificación electrónica el bolo ruminal o la marca auricular electrónica.</a:t>
                      </a:r>
                    </a:p>
                    <a:p>
                      <a:endParaRPr lang="es-ES" sz="800" dirty="0">
                        <a:latin typeface="Comic Sans MS" pitchFamily="66"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bl>
          </a:graphicData>
        </a:graphic>
      </p:graphicFrame>
      <p:sp>
        <p:nvSpPr>
          <p:cNvPr id="5" name="4 Rectángulo"/>
          <p:cNvSpPr/>
          <p:nvPr/>
        </p:nvSpPr>
        <p:spPr>
          <a:xfrm>
            <a:off x="1115616" y="6238857"/>
            <a:ext cx="7108822" cy="523220"/>
          </a:xfrm>
          <a:prstGeom prst="rect">
            <a:avLst/>
          </a:prstGeom>
        </p:spPr>
        <p:txBody>
          <a:bodyPr wrap="square">
            <a:spAutoFit/>
          </a:bodyPr>
          <a:lstStyle/>
          <a:p>
            <a:pPr algn="just"/>
            <a:r>
              <a:rPr lang="es-ES" sz="1100" dirty="0"/>
              <a:t> </a:t>
            </a:r>
            <a:r>
              <a:rPr lang="es-ES" sz="1400" dirty="0" smtClean="0"/>
              <a:t>Obligación de comunicar a la autoridad competente, antes </a:t>
            </a:r>
            <a:r>
              <a:rPr lang="es-ES" sz="1400" dirty="0"/>
              <a:t>del 1 de marzo de cada año, la relación de animales presentes en la explotación a 1 de enero.</a:t>
            </a:r>
          </a:p>
        </p:txBody>
      </p:sp>
      <p:sp>
        <p:nvSpPr>
          <p:cNvPr id="3" name="2 Marcador de número de diapositiva"/>
          <p:cNvSpPr>
            <a:spLocks noGrp="1"/>
          </p:cNvSpPr>
          <p:nvPr>
            <p:ph type="sldNum" sz="quarter" idx="12"/>
          </p:nvPr>
        </p:nvSpPr>
        <p:spPr/>
        <p:txBody>
          <a:bodyPr/>
          <a:lstStyle/>
          <a:p>
            <a:fld id="{7CE80CD3-30BC-4483-9D44-C7BBE6F797AC}" type="slidenum">
              <a:rPr lang="es-ES" smtClean="0"/>
              <a:pPr/>
              <a:t>64</a:t>
            </a:fld>
            <a:endParaRPr lang="es-ES"/>
          </a:p>
        </p:txBody>
      </p:sp>
      <p:pic>
        <p:nvPicPr>
          <p:cNvPr id="7" name="Picture 4" descr="http://josechamorro.es/wp-content/uploads/2013/06/atencion.jpg">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5055" y="6330740"/>
            <a:ext cx="404918" cy="33945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1 Título"/>
          <p:cNvSpPr txBox="1">
            <a:spLocks/>
          </p:cNvSpPr>
          <p:nvPr/>
        </p:nvSpPr>
        <p:spPr>
          <a:xfrm>
            <a:off x="277905" y="19793"/>
            <a:ext cx="8892479" cy="888927"/>
          </a:xfrm>
          <a:prstGeom prst="rect">
            <a:avLst/>
          </a:prstGeom>
          <a:noFill/>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300" b="1" dirty="0" smtClean="0">
                <a:solidFill>
                  <a:schemeClr val="accent3">
                    <a:lumMod val="75000"/>
                  </a:schemeClr>
                </a:solidFill>
                <a:latin typeface="Comic Sans MS" pitchFamily="66" charset="0"/>
              </a:rPr>
              <a:t>Documentos de Movimiento. </a:t>
            </a:r>
            <a:r>
              <a:rPr lang="es-ES" sz="2300" b="1" dirty="0" smtClean="0">
                <a:solidFill>
                  <a:schemeClr val="accent2"/>
                </a:solidFill>
                <a:latin typeface="Comic Sans MS" pitchFamily="66" charset="0"/>
              </a:rPr>
              <a:t>Identificación </a:t>
            </a:r>
            <a:r>
              <a:rPr lang="es-ES" sz="2300" b="1" dirty="0">
                <a:solidFill>
                  <a:schemeClr val="accent2"/>
                </a:solidFill>
                <a:latin typeface="Comic Sans MS" pitchFamily="66" charset="0"/>
              </a:rPr>
              <a:t>y Trazabilidad. </a:t>
            </a:r>
            <a:r>
              <a:rPr lang="es-ES" sz="2400" dirty="0" smtClean="0">
                <a:solidFill>
                  <a:schemeClr val="tx2"/>
                </a:solidFill>
                <a:latin typeface="Comic Sans MS" pitchFamily="66" charset="0"/>
              </a:rPr>
              <a:t>                                                      </a:t>
            </a:r>
          </a:p>
          <a:p>
            <a:pPr algn="r">
              <a:tabLst>
                <a:tab pos="7629525" algn="l"/>
              </a:tabLst>
            </a:pPr>
            <a:endParaRPr lang="es-ES" sz="700" dirty="0" smtClean="0">
              <a:solidFill>
                <a:schemeClr val="tx2"/>
              </a:solidFill>
              <a:latin typeface="Comic Sans MS" pitchFamily="66" charset="0"/>
            </a:endParaRPr>
          </a:p>
          <a:p>
            <a:pPr algn="r">
              <a:tabLst>
                <a:tab pos="7629525" algn="l"/>
              </a:tabLst>
            </a:pP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19970450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2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85319" y="1863100"/>
            <a:ext cx="8640960" cy="4968552"/>
          </a:xfrm>
        </p:spPr>
        <p:txBody>
          <a:bodyPr>
            <a:normAutofit fontScale="55000" lnSpcReduction="20000"/>
          </a:bodyPr>
          <a:lstStyle/>
          <a:p>
            <a:pPr marL="0" indent="0" algn="just">
              <a:buNone/>
            </a:pPr>
            <a:endParaRPr lang="es-ES" sz="1800" u="sng" dirty="0" smtClean="0">
              <a:latin typeface="Comic Sans MS" pitchFamily="66" charset="0"/>
            </a:endParaRPr>
          </a:p>
          <a:p>
            <a:pPr marL="0" indent="0" algn="ctr">
              <a:buNone/>
            </a:pPr>
            <a:endParaRPr lang="es-ES" sz="1700" b="1" u="sng" dirty="0" smtClean="0">
              <a:latin typeface="Comic Sans MS" pitchFamily="66" charset="0"/>
            </a:endParaRPr>
          </a:p>
          <a:p>
            <a:pPr marL="0" indent="0">
              <a:buNone/>
            </a:pPr>
            <a:r>
              <a:rPr lang="es-ES" sz="2900" u="sng" dirty="0" smtClean="0">
                <a:solidFill>
                  <a:schemeClr val="tx2"/>
                </a:solidFill>
                <a:latin typeface="Comic Sans MS" pitchFamily="66" charset="0"/>
              </a:rPr>
              <a:t>IDENTIFICACIÓN DE LA EDAD DEL GANADO A TRAVÉS DE SUS DIENTES:</a:t>
            </a:r>
            <a:r>
              <a:rPr lang="es-ES" sz="2900" dirty="0" smtClean="0">
                <a:solidFill>
                  <a:schemeClr val="tx2"/>
                </a:solidFill>
                <a:latin typeface="Comic Sans MS" pitchFamily="66" charset="0"/>
              </a:rPr>
              <a:t> </a:t>
            </a:r>
          </a:p>
          <a:p>
            <a:pPr marL="0" indent="0" algn="just">
              <a:buNone/>
            </a:pPr>
            <a:endParaRPr lang="es-ES" sz="1900" dirty="0" smtClean="0">
              <a:latin typeface="Comic Sans MS" pitchFamily="66" charset="0"/>
            </a:endParaRPr>
          </a:p>
          <a:p>
            <a:pPr marL="0" indent="0" algn="just">
              <a:buNone/>
            </a:pPr>
            <a:r>
              <a:rPr lang="es-ES" sz="2500" dirty="0" smtClean="0">
                <a:latin typeface="Comic Sans MS" pitchFamily="66" charset="0"/>
              </a:rPr>
              <a:t>La identificación de la edad por los dientes en el ganado ovino puede resultar interesante</a:t>
            </a:r>
            <a:r>
              <a:rPr lang="es-ES" sz="1900" dirty="0" smtClean="0">
                <a:latin typeface="Comic Sans MS" pitchFamily="66" charset="0"/>
              </a:rPr>
              <a:t>:  </a:t>
            </a:r>
          </a:p>
          <a:p>
            <a:pPr marL="0" indent="0" algn="just">
              <a:buNone/>
            </a:pPr>
            <a:endParaRPr lang="es-ES" sz="1100" dirty="0">
              <a:latin typeface="Comic Sans MS" pitchFamily="66" charset="0"/>
            </a:endParaRPr>
          </a:p>
          <a:p>
            <a:pPr marL="0" indent="0" algn="just">
              <a:buNone/>
            </a:pPr>
            <a:endParaRPr lang="es-ES" sz="1100" dirty="0" smtClean="0">
              <a:latin typeface="Comic Sans MS" pitchFamily="66" charset="0"/>
            </a:endParaRPr>
          </a:p>
          <a:p>
            <a:pPr marL="0" indent="0" algn="just">
              <a:buNone/>
            </a:pPr>
            <a:endParaRPr lang="es-ES" sz="1100" dirty="0" smtClean="0">
              <a:latin typeface="Comic Sans MS" pitchFamily="66" charset="0"/>
            </a:endParaRPr>
          </a:p>
          <a:p>
            <a:pPr marL="0" indent="0" algn="just">
              <a:buNone/>
            </a:pPr>
            <a:endParaRPr lang="es-ES" sz="1100" dirty="0">
              <a:latin typeface="Comic Sans MS" pitchFamily="66" charset="0"/>
            </a:endParaRPr>
          </a:p>
          <a:p>
            <a:pPr marL="0" indent="0" algn="just">
              <a:buNone/>
            </a:pPr>
            <a:endParaRPr lang="es-ES" sz="1100" dirty="0">
              <a:latin typeface="Comic Sans MS" pitchFamily="66" charset="0"/>
            </a:endParaRPr>
          </a:p>
          <a:p>
            <a:pPr marL="0" indent="0" algn="just">
              <a:buNone/>
            </a:pPr>
            <a:endParaRPr lang="es-ES" sz="1100" dirty="0" smtClean="0">
              <a:latin typeface="Comic Sans MS" pitchFamily="66" charset="0"/>
            </a:endParaRPr>
          </a:p>
          <a:p>
            <a:pPr marL="0" indent="0" algn="just">
              <a:buNone/>
            </a:pPr>
            <a:endParaRPr lang="es-ES" sz="1100" dirty="0" smtClean="0">
              <a:latin typeface="Comic Sans MS" pitchFamily="66" charset="0"/>
            </a:endParaRPr>
          </a:p>
          <a:p>
            <a:pPr marL="0" indent="0" algn="just">
              <a:buNone/>
            </a:pPr>
            <a:endParaRPr lang="es-ES" sz="1100" dirty="0" smtClean="0">
              <a:latin typeface="Comic Sans MS" pitchFamily="66" charset="0"/>
            </a:endParaRPr>
          </a:p>
          <a:p>
            <a:pPr marL="0" indent="0" algn="just">
              <a:buNone/>
            </a:pPr>
            <a:endParaRPr lang="es-ES" sz="1100" dirty="0" smtClean="0">
              <a:latin typeface="Comic Sans MS" pitchFamily="66" charset="0"/>
            </a:endParaRPr>
          </a:p>
          <a:p>
            <a:pPr marL="0" indent="0" algn="just">
              <a:buNone/>
            </a:pPr>
            <a:endParaRPr lang="es-ES" sz="1100" dirty="0">
              <a:latin typeface="Comic Sans MS" pitchFamily="66" charset="0"/>
            </a:endParaRPr>
          </a:p>
          <a:p>
            <a:pPr marL="0" indent="0" algn="just">
              <a:buNone/>
            </a:pPr>
            <a:endParaRPr lang="es-ES" sz="1100" dirty="0" smtClean="0">
              <a:latin typeface="Comic Sans MS" pitchFamily="66" charset="0"/>
            </a:endParaRPr>
          </a:p>
          <a:p>
            <a:pPr marL="0" indent="0" algn="just">
              <a:buNone/>
            </a:pPr>
            <a:endParaRPr lang="es-ES" sz="1100" dirty="0">
              <a:latin typeface="Comic Sans MS" pitchFamily="66" charset="0"/>
            </a:endParaRPr>
          </a:p>
          <a:p>
            <a:pPr marL="0" indent="0" algn="just">
              <a:buNone/>
            </a:pPr>
            <a:endParaRPr lang="es-ES" sz="1100" dirty="0" smtClean="0">
              <a:latin typeface="Comic Sans MS" pitchFamily="66" charset="0"/>
            </a:endParaRPr>
          </a:p>
          <a:p>
            <a:pPr marL="0" indent="0" algn="just">
              <a:buNone/>
            </a:pPr>
            <a:endParaRPr lang="es-ES" sz="1100" dirty="0">
              <a:latin typeface="Comic Sans MS" pitchFamily="66" charset="0"/>
            </a:endParaRPr>
          </a:p>
          <a:p>
            <a:pPr marL="0" indent="0" algn="just">
              <a:buNone/>
            </a:pPr>
            <a:endParaRPr lang="es-ES" sz="1100" dirty="0" smtClean="0">
              <a:latin typeface="Comic Sans MS" pitchFamily="66" charset="0"/>
            </a:endParaRPr>
          </a:p>
          <a:p>
            <a:pPr marL="0" indent="0" algn="just">
              <a:buNone/>
            </a:pPr>
            <a:endParaRPr lang="es-ES" sz="1100" dirty="0">
              <a:latin typeface="Comic Sans MS" pitchFamily="66" charset="0"/>
            </a:endParaRPr>
          </a:p>
          <a:p>
            <a:pPr marL="0" indent="0" algn="just">
              <a:buNone/>
            </a:pPr>
            <a:endParaRPr lang="es-ES" sz="1800" dirty="0" smtClean="0">
              <a:latin typeface="Comic Sans MS" pitchFamily="66" charset="0"/>
            </a:endParaRPr>
          </a:p>
          <a:p>
            <a:pPr marL="0" indent="0" algn="just">
              <a:buNone/>
            </a:pPr>
            <a:endParaRPr lang="es-ES" sz="1800" dirty="0" smtClean="0">
              <a:latin typeface="Comic Sans MS" pitchFamily="66" charset="0"/>
            </a:endParaRPr>
          </a:p>
          <a:p>
            <a:pPr marL="0" indent="0" algn="just">
              <a:buNone/>
            </a:pPr>
            <a:endParaRPr lang="es-ES" sz="1800" dirty="0">
              <a:latin typeface="Comic Sans MS" pitchFamily="66" charset="0"/>
            </a:endParaRPr>
          </a:p>
          <a:p>
            <a:pPr marL="0" indent="0" algn="just">
              <a:buNone/>
            </a:pPr>
            <a:endParaRPr lang="es-ES" sz="3300" dirty="0" smtClean="0">
              <a:latin typeface="Comic Sans MS" pitchFamily="66" charset="0"/>
            </a:endParaRPr>
          </a:p>
          <a:p>
            <a:pPr marL="0" indent="0" algn="just">
              <a:buNone/>
            </a:pPr>
            <a:r>
              <a:rPr lang="es-ES" sz="2500" dirty="0">
                <a:latin typeface="Comic Sans MS" pitchFamily="66" charset="0"/>
              </a:rPr>
              <a:t>Recuerda que no se puede determinar exactamente la edad de un animal examinando sus dientes, pero sí aproximarse más o menos unos meses.</a:t>
            </a:r>
          </a:p>
          <a:p>
            <a:pPr marL="0" indent="0" algn="just">
              <a:buNone/>
            </a:pPr>
            <a:endParaRPr lang="es-ES" sz="1800" dirty="0" smtClean="0">
              <a:latin typeface="Comic Sans MS" pitchFamily="66" charset="0"/>
            </a:endParaRPr>
          </a:p>
          <a:p>
            <a:pPr marL="0" indent="0" algn="just">
              <a:buNone/>
            </a:pPr>
            <a:r>
              <a:rPr lang="es-ES" sz="2500" dirty="0" smtClean="0">
                <a:latin typeface="Comic Sans MS" pitchFamily="66" charset="0"/>
              </a:rPr>
              <a:t>Acostúmbrate a examinar regularmente los dientes del ganado, su mal estado o desgaste hacen que el animal deje de comer o de rumiar, haciendo que estos animales carezcan de utilidad. </a:t>
            </a:r>
          </a:p>
          <a:p>
            <a:pPr marL="0" indent="0" algn="ctr">
              <a:buNone/>
            </a:pPr>
            <a:endParaRPr lang="es-ES" sz="2400" dirty="0">
              <a:latin typeface="Comic Sans MS" pitchFamily="66" charset="0"/>
            </a:endParaRPr>
          </a:p>
          <a:p>
            <a:pPr marL="0" indent="0" algn="ctr">
              <a:buNone/>
            </a:pPr>
            <a:endParaRPr lang="es-ES" sz="2400" dirty="0">
              <a:latin typeface="Comic Sans MS" pitchFamily="66" charset="0"/>
            </a:endParaRPr>
          </a:p>
          <a:p>
            <a:pPr marL="0" indent="0" algn="just">
              <a:buNone/>
            </a:pPr>
            <a:endParaRPr lang="es-ES" sz="2100" dirty="0" smtClean="0">
              <a:latin typeface="Comic Sans MS" pitchFamily="66" charset="0"/>
            </a:endParaRPr>
          </a:p>
          <a:p>
            <a:pPr marL="0" indent="0" algn="just">
              <a:buNone/>
            </a:pPr>
            <a:r>
              <a:rPr lang="es-ES" sz="2100" dirty="0" smtClean="0">
                <a:latin typeface="Comic Sans MS" pitchFamily="66" charset="0"/>
              </a:rPr>
              <a:t> </a:t>
            </a:r>
          </a:p>
          <a:p>
            <a:pPr marL="0" indent="0" algn="just">
              <a:buNone/>
            </a:pPr>
            <a:endParaRPr lang="es-ES" sz="4400" dirty="0">
              <a:latin typeface="Comic Sans MS" pitchFamily="66" charset="0"/>
            </a:endParaRPr>
          </a:p>
          <a:p>
            <a:pPr marL="0" indent="0" algn="just">
              <a:buNone/>
            </a:pPr>
            <a:endParaRPr lang="es-ES" sz="4400" dirty="0" smtClean="0">
              <a:latin typeface="Comic Sans MS" pitchFamily="66" charset="0"/>
            </a:endParaRPr>
          </a:p>
          <a:p>
            <a:pPr marL="0" indent="0" algn="just">
              <a:buNone/>
            </a:pPr>
            <a:endParaRPr lang="es-ES" sz="2200" dirty="0" smtClean="0">
              <a:latin typeface="Comic Sans MS" pitchFamily="66" charset="0"/>
            </a:endParaRPr>
          </a:p>
        </p:txBody>
      </p:sp>
      <p:sp>
        <p:nvSpPr>
          <p:cNvPr id="4" name="1 Título"/>
          <p:cNvSpPr>
            <a:spLocks noGrp="1"/>
          </p:cNvSpPr>
          <p:nvPr>
            <p:ph type="title"/>
          </p:nvPr>
        </p:nvSpPr>
        <p:spPr>
          <a:xfrm>
            <a:off x="1331640" y="1037658"/>
            <a:ext cx="6480720" cy="663150"/>
          </a:xfrm>
          <a:solidFill>
            <a:schemeClr val="accent3">
              <a:lumMod val="75000"/>
            </a:schemeClr>
          </a:solidFill>
        </p:spPr>
        <p:txBody>
          <a:bodyPr>
            <a:normAutofit fontScale="90000"/>
          </a:bodyPr>
          <a:lstStyle/>
          <a:p>
            <a:pPr marL="1433513" algn="l"/>
            <a:r>
              <a:rPr lang="es-ES" sz="2000" dirty="0" smtClean="0">
                <a:solidFill>
                  <a:schemeClr val="accent1">
                    <a:lumMod val="75000"/>
                  </a:schemeClr>
                </a:solidFill>
                <a:latin typeface="Comic Sans MS" pitchFamily="66" charset="0"/>
              </a:rPr>
              <a:t/>
            </a:r>
            <a:br>
              <a:rPr lang="es-ES" sz="2000" dirty="0" smtClean="0">
                <a:solidFill>
                  <a:schemeClr val="accent1">
                    <a:lumMod val="75000"/>
                  </a:schemeClr>
                </a:solidFill>
                <a:latin typeface="Comic Sans MS" pitchFamily="66" charset="0"/>
              </a:rPr>
            </a:br>
            <a:r>
              <a:rPr lang="es-ES" sz="2000" dirty="0" smtClean="0">
                <a:solidFill>
                  <a:schemeClr val="accent1">
                    <a:lumMod val="75000"/>
                  </a:schemeClr>
                </a:solidFill>
                <a:latin typeface="Comic Sans MS" pitchFamily="66" charset="0"/>
              </a:rPr>
              <a:t/>
            </a:r>
            <a:br>
              <a:rPr lang="es-ES" sz="2000" dirty="0" smtClean="0">
                <a:solidFill>
                  <a:schemeClr val="accent1">
                    <a:lumMod val="75000"/>
                  </a:schemeClr>
                </a:solidFill>
                <a:latin typeface="Comic Sans MS" pitchFamily="66" charset="0"/>
              </a:rPr>
            </a:br>
            <a:r>
              <a:rPr lang="es-ES" sz="1800" b="1" dirty="0" smtClean="0">
                <a:solidFill>
                  <a:schemeClr val="bg1"/>
                </a:solidFill>
                <a:latin typeface="Comic Sans MS" pitchFamily="66" charset="0"/>
              </a:rPr>
              <a:t>¿QUIERES SABER MÁS SOBRE LA IDENTIFICACIÓN DE TU GANADO?</a:t>
            </a:r>
            <a:r>
              <a:rPr lang="es-ES" dirty="0" smtClean="0">
                <a:solidFill>
                  <a:schemeClr val="accent1">
                    <a:lumMod val="75000"/>
                  </a:schemeClr>
                </a:solidFill>
              </a:rPr>
              <a:t/>
            </a:r>
            <a:br>
              <a:rPr lang="es-ES" dirty="0" smtClean="0">
                <a:solidFill>
                  <a:schemeClr val="accent1">
                    <a:lumMod val="75000"/>
                  </a:schemeClr>
                </a:solidFill>
              </a:rPr>
            </a:br>
            <a:endParaRPr lang="es-ES" dirty="0">
              <a:solidFill>
                <a:schemeClr val="accent1">
                  <a:lumMod val="75000"/>
                </a:schemeClr>
              </a:solidFill>
            </a:endParaRPr>
          </a:p>
        </p:txBody>
      </p:sp>
      <p:graphicFrame>
        <p:nvGraphicFramePr>
          <p:cNvPr id="2" name="1 Tabla"/>
          <p:cNvGraphicFramePr>
            <a:graphicFrameLocks noGrp="1"/>
          </p:cNvGraphicFramePr>
          <p:nvPr>
            <p:extLst>
              <p:ext uri="{D42A27DB-BD31-4B8C-83A1-F6EECF244321}">
                <p14:modId xmlns:p14="http://schemas.microsoft.com/office/powerpoint/2010/main" xmlns="" val="793739859"/>
              </p:ext>
            </p:extLst>
          </p:nvPr>
        </p:nvGraphicFramePr>
        <p:xfrm>
          <a:off x="3995936" y="2996952"/>
          <a:ext cx="4871864" cy="1650038"/>
        </p:xfrm>
        <a:graphic>
          <a:graphicData uri="http://schemas.openxmlformats.org/drawingml/2006/table">
            <a:tbl>
              <a:tblPr firstRow="1" bandRow="1">
                <a:tableStyleId>{073A0DAA-6AF3-43AB-8588-CEC1D06C72B9}</a:tableStyleId>
              </a:tblPr>
              <a:tblGrid>
                <a:gridCol w="1944216"/>
                <a:gridCol w="2927648"/>
              </a:tblGrid>
              <a:tr h="136450">
                <a:tc>
                  <a:txBody>
                    <a:bodyPr/>
                    <a:lstStyle/>
                    <a:p>
                      <a:pPr algn="ctr"/>
                      <a:r>
                        <a:rPr lang="es-ES" sz="1200" b="0" dirty="0" smtClean="0">
                          <a:solidFill>
                            <a:schemeClr val="tx1"/>
                          </a:solidFill>
                          <a:latin typeface="Comic Sans MS" pitchFamily="66" charset="0"/>
                        </a:rPr>
                        <a:t>Animal</a:t>
                      </a:r>
                      <a:r>
                        <a:rPr lang="es-ES" sz="1200" b="0" baseline="0" dirty="0" smtClean="0">
                          <a:solidFill>
                            <a:schemeClr val="tx1"/>
                          </a:solidFill>
                          <a:latin typeface="Comic Sans MS" pitchFamily="66" charset="0"/>
                        </a:rPr>
                        <a:t> menor de un año</a:t>
                      </a:r>
                      <a:endParaRPr lang="es-ES" sz="12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s-ES" sz="1200" b="0" dirty="0" smtClean="0">
                          <a:solidFill>
                            <a:schemeClr val="tx1"/>
                          </a:solidFill>
                          <a:latin typeface="Comic Sans MS" pitchFamily="66" charset="0"/>
                        </a:rPr>
                        <a:t>Sin</a:t>
                      </a:r>
                      <a:r>
                        <a:rPr lang="es-ES" sz="1200" b="0" baseline="0" dirty="0" smtClean="0">
                          <a:solidFill>
                            <a:schemeClr val="tx1"/>
                          </a:solidFill>
                          <a:latin typeface="Comic Sans MS" pitchFamily="66" charset="0"/>
                        </a:rPr>
                        <a:t> dientes permanentes</a:t>
                      </a:r>
                      <a:endParaRPr lang="es-ES" sz="12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217943">
                <a:tc>
                  <a:txBody>
                    <a:bodyPr/>
                    <a:lstStyle/>
                    <a:p>
                      <a:pPr algn="ctr"/>
                      <a:r>
                        <a:rPr lang="es-ES" sz="1200" b="0" dirty="0" smtClean="0">
                          <a:latin typeface="Comic Sans MS" pitchFamily="66" charset="0"/>
                        </a:rPr>
                        <a:t>Un</a:t>
                      </a:r>
                      <a:r>
                        <a:rPr lang="es-ES" sz="1200" b="0" baseline="0" dirty="0" smtClean="0">
                          <a:latin typeface="Comic Sans MS" pitchFamily="66" charset="0"/>
                        </a:rPr>
                        <a:t> año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s-ES" sz="1200" b="0" dirty="0" smtClean="0">
                          <a:latin typeface="Comic Sans MS" pitchFamily="66" charset="0"/>
                        </a:rPr>
                        <a:t>Dos</a:t>
                      </a:r>
                      <a:r>
                        <a:rPr lang="es-ES" sz="1200" b="0" baseline="0" dirty="0" smtClean="0">
                          <a:latin typeface="Comic Sans MS" pitchFamily="66" charset="0"/>
                        </a:rPr>
                        <a:t> dientes permanentes</a:t>
                      </a:r>
                      <a:endParaRPr lang="es-ES" sz="1200" b="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217943">
                <a:tc>
                  <a:txBody>
                    <a:bodyPr/>
                    <a:lstStyle/>
                    <a:p>
                      <a:pPr algn="ctr"/>
                      <a:r>
                        <a:rPr lang="es-ES" sz="1200" b="0" dirty="0" smtClean="0">
                          <a:latin typeface="Comic Sans MS" pitchFamily="66" charset="0"/>
                        </a:rPr>
                        <a:t>Dos</a:t>
                      </a:r>
                      <a:r>
                        <a:rPr lang="es-ES" sz="1200" b="0" baseline="0" dirty="0" smtClean="0">
                          <a:latin typeface="Comic Sans MS" pitchFamily="66" charset="0"/>
                        </a:rPr>
                        <a:t> años</a:t>
                      </a:r>
                      <a:endParaRPr lang="es-ES" sz="1200" b="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s-ES" sz="1200" b="0" dirty="0" smtClean="0">
                          <a:latin typeface="Comic Sans MS" pitchFamily="66" charset="0"/>
                        </a:rPr>
                        <a:t>Cuatro dientes permanentes</a:t>
                      </a:r>
                      <a:endParaRPr lang="es-ES" sz="1200" b="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217943">
                <a:tc>
                  <a:txBody>
                    <a:bodyPr/>
                    <a:lstStyle/>
                    <a:p>
                      <a:pPr algn="ctr"/>
                      <a:r>
                        <a:rPr lang="es-ES" sz="1200" b="0" dirty="0" smtClean="0">
                          <a:latin typeface="Comic Sans MS" pitchFamily="66" charset="0"/>
                        </a:rPr>
                        <a:t>Tres años</a:t>
                      </a:r>
                      <a:endParaRPr lang="es-ES" sz="1200" b="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s-ES" sz="1200" b="0" dirty="0" smtClean="0">
                          <a:latin typeface="Comic Sans MS" pitchFamily="66" charset="0"/>
                        </a:rPr>
                        <a:t>Seis</a:t>
                      </a:r>
                      <a:r>
                        <a:rPr lang="es-ES" sz="1200" b="0" baseline="0" dirty="0" smtClean="0">
                          <a:latin typeface="Comic Sans MS" pitchFamily="66" charset="0"/>
                        </a:rPr>
                        <a:t> dientes permanentes</a:t>
                      </a:r>
                      <a:endParaRPr lang="es-ES" sz="1200" b="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217943">
                <a:tc>
                  <a:txBody>
                    <a:bodyPr/>
                    <a:lstStyle/>
                    <a:p>
                      <a:pPr algn="ctr"/>
                      <a:r>
                        <a:rPr lang="es-ES" sz="1200" b="0" dirty="0" smtClean="0">
                          <a:latin typeface="Comic Sans MS" pitchFamily="66" charset="0"/>
                        </a:rPr>
                        <a:t>Cuatro años</a:t>
                      </a:r>
                      <a:endParaRPr lang="es-ES" sz="1200" b="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s-ES" sz="1200" b="0" dirty="0" smtClean="0">
                          <a:latin typeface="Comic Sans MS" pitchFamily="66" charset="0"/>
                        </a:rPr>
                        <a:t>Ocho dientes permanentes</a:t>
                      </a:r>
                      <a:endParaRPr lang="es-ES" sz="1200" b="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278438">
                <a:tc>
                  <a:txBody>
                    <a:bodyPr/>
                    <a:lstStyle/>
                    <a:p>
                      <a:pPr algn="ctr"/>
                      <a:r>
                        <a:rPr lang="es-ES" sz="1200" b="0" dirty="0" smtClean="0">
                          <a:latin typeface="Comic Sans MS" pitchFamily="66" charset="0"/>
                        </a:rPr>
                        <a:t>Animales</a:t>
                      </a:r>
                      <a:r>
                        <a:rPr lang="es-ES" sz="1200" b="0" baseline="0" dirty="0" smtClean="0">
                          <a:latin typeface="Comic Sans MS" pitchFamily="66" charset="0"/>
                        </a:rPr>
                        <a:t> viejos</a:t>
                      </a:r>
                      <a:endParaRPr lang="es-ES" sz="1200" b="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s-ES" sz="1200" b="0" dirty="0" smtClean="0">
                          <a:latin typeface="Comic Sans MS" pitchFamily="66" charset="0"/>
                        </a:rPr>
                        <a:t>A partir de ocho dientes permanentes</a:t>
                      </a:r>
                      <a:endParaRPr lang="es-ES" sz="1200" b="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bl>
          </a:graphicData>
        </a:graphic>
      </p:graphicFrame>
      <p:sp>
        <p:nvSpPr>
          <p:cNvPr id="5" name="4 Marcador de número de diapositiva"/>
          <p:cNvSpPr>
            <a:spLocks noGrp="1"/>
          </p:cNvSpPr>
          <p:nvPr>
            <p:ph type="sldNum" sz="quarter" idx="12"/>
          </p:nvPr>
        </p:nvSpPr>
        <p:spPr/>
        <p:txBody>
          <a:bodyPr/>
          <a:lstStyle/>
          <a:p>
            <a:fld id="{7CE80CD3-30BC-4483-9D44-C7BBE6F797AC}" type="slidenum">
              <a:rPr lang="es-ES" smtClean="0"/>
              <a:pPr/>
              <a:t>65</a:t>
            </a:fld>
            <a:endParaRPr lang="es-ES"/>
          </a:p>
        </p:txBody>
      </p:sp>
      <p:sp>
        <p:nvSpPr>
          <p:cNvPr id="8" name="1 Título"/>
          <p:cNvSpPr txBox="1">
            <a:spLocks/>
          </p:cNvSpPr>
          <p:nvPr/>
        </p:nvSpPr>
        <p:spPr>
          <a:xfrm>
            <a:off x="285319"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200" b="1" dirty="0" smtClean="0">
                <a:solidFill>
                  <a:schemeClr val="accent2"/>
                </a:solidFill>
                <a:latin typeface="Comic Sans MS" pitchFamily="66" charset="0"/>
              </a:rPr>
              <a:t>Identificación </a:t>
            </a:r>
            <a:r>
              <a:rPr lang="es-ES" sz="2200" b="1" dirty="0">
                <a:solidFill>
                  <a:schemeClr val="accent2"/>
                </a:solidFill>
                <a:latin typeface="Comic Sans MS" pitchFamily="66" charset="0"/>
              </a:rPr>
              <a:t>y Trazabilidad.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pic>
        <p:nvPicPr>
          <p:cNvPr id="1026" name="Picture 2" descr="http://t1.gstatic.com/images?q=tbn:ANd9GcTeVCupUqwtEhSrsp97no6YWwn1AVPXFKAJmssS8_Hl7dSpcUD5IA">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64288" y="1037657"/>
            <a:ext cx="648072" cy="66984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9 Imagen" descr="http://www.monografias.com/trabajos81/dientes/image005.png">
            <a:hlinkClick r:id="rId4"/>
          </p:cNvPr>
          <p:cNvPicPr/>
          <p:nvPr/>
        </p:nvPicPr>
        <p:blipFill rotWithShape="1">
          <a:blip r:embed="rId5">
            <a:extLst>
              <a:ext uri="{28A0092B-C50C-407E-A947-70E740481C1C}">
                <a14:useLocalDpi xmlns:a14="http://schemas.microsoft.com/office/drawing/2010/main" xmlns="" val="0"/>
              </a:ext>
            </a:extLst>
          </a:blip>
          <a:srcRect l="7427" r="9239" b="7546"/>
          <a:stretch/>
        </p:blipFill>
        <p:spPr bwMode="auto">
          <a:xfrm>
            <a:off x="736149" y="2996952"/>
            <a:ext cx="2651624" cy="1622670"/>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6897984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26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pPr marL="0" indent="0">
              <a:buNone/>
            </a:pPr>
            <a:r>
              <a:rPr lang="es-ES_tradnl" sz="1800" u="sng" dirty="0">
                <a:solidFill>
                  <a:schemeClr val="tx2"/>
                </a:solidFill>
                <a:latin typeface="Comic Sans MS" pitchFamily="66" charset="0"/>
              </a:rPr>
              <a:t>Denominación del Ganado según su Edad</a:t>
            </a:r>
            <a:endParaRPr lang="es-ES" sz="1800" u="sng" dirty="0">
              <a:solidFill>
                <a:schemeClr val="tx2"/>
              </a:solidFill>
              <a:latin typeface="Comic Sans MS" pitchFamily="66" charset="0"/>
            </a:endParaRPr>
          </a:p>
        </p:txBody>
      </p:sp>
      <p:sp>
        <p:nvSpPr>
          <p:cNvPr id="4" name="3 Marcador de número de diapositiva"/>
          <p:cNvSpPr>
            <a:spLocks noGrp="1"/>
          </p:cNvSpPr>
          <p:nvPr>
            <p:ph type="sldNum" sz="quarter" idx="12"/>
          </p:nvPr>
        </p:nvSpPr>
        <p:spPr/>
        <p:txBody>
          <a:bodyPr/>
          <a:lstStyle/>
          <a:p>
            <a:fld id="{7CE80CD3-30BC-4483-9D44-C7BBE6F797AC}" type="slidenum">
              <a:rPr lang="es-ES" smtClean="0"/>
              <a:pPr/>
              <a:t>66</a:t>
            </a:fld>
            <a:endParaRPr lang="es-ES"/>
          </a:p>
        </p:txBody>
      </p:sp>
      <p:graphicFrame>
        <p:nvGraphicFramePr>
          <p:cNvPr id="5" name="4 Tabla"/>
          <p:cNvGraphicFramePr>
            <a:graphicFrameLocks noGrp="1"/>
          </p:cNvGraphicFramePr>
          <p:nvPr>
            <p:extLst>
              <p:ext uri="{D42A27DB-BD31-4B8C-83A1-F6EECF244321}">
                <p14:modId xmlns:p14="http://schemas.microsoft.com/office/powerpoint/2010/main" xmlns="" val="2074733773"/>
              </p:ext>
            </p:extLst>
          </p:nvPr>
        </p:nvGraphicFramePr>
        <p:xfrm>
          <a:off x="2483768" y="2060848"/>
          <a:ext cx="6096000" cy="3847715"/>
        </p:xfrm>
        <a:graphic>
          <a:graphicData uri="http://schemas.openxmlformats.org/drawingml/2006/table">
            <a:tbl>
              <a:tblPr firstRow="1" bandRow="1">
                <a:tableStyleId>{5C22544A-7EE6-4342-B048-85BDC9FD1C3A}</a:tableStyleId>
              </a:tblPr>
              <a:tblGrid>
                <a:gridCol w="3048000"/>
                <a:gridCol w="3048000"/>
              </a:tblGrid>
              <a:tr h="305273">
                <a:tc>
                  <a:txBody>
                    <a:bodyPr/>
                    <a:lstStyle/>
                    <a:p>
                      <a:endParaRPr lang="es-ES" sz="400" b="0" dirty="0" smtClean="0">
                        <a:solidFill>
                          <a:schemeClr val="tx1"/>
                        </a:solidFill>
                        <a:latin typeface="Comic Sans MS" pitchFamily="66" charset="0"/>
                      </a:endParaRPr>
                    </a:p>
                    <a:p>
                      <a:r>
                        <a:rPr lang="es-ES" sz="1100" b="0" dirty="0" smtClean="0">
                          <a:solidFill>
                            <a:schemeClr val="tx1"/>
                          </a:solidFill>
                          <a:latin typeface="Comic Sans MS" pitchFamily="66" charset="0"/>
                        </a:rPr>
                        <a:t>RECENTAL</a:t>
                      </a:r>
                      <a:r>
                        <a:rPr lang="es-ES" sz="1100" b="0" baseline="0" dirty="0" smtClean="0">
                          <a:solidFill>
                            <a:schemeClr val="tx1"/>
                          </a:solidFill>
                          <a:latin typeface="Comic Sans MS" pitchFamily="66" charset="0"/>
                        </a:rPr>
                        <a:t> O LECHAL</a:t>
                      </a:r>
                    </a:p>
                    <a:p>
                      <a:endParaRPr lang="es-ES" sz="4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s-ES" sz="1100" b="0" dirty="0" smtClean="0">
                          <a:solidFill>
                            <a:schemeClr val="tx1"/>
                          </a:solidFill>
                          <a:latin typeface="Comic Sans MS" pitchFamily="66" charset="0"/>
                        </a:rPr>
                        <a:t>Desde el</a:t>
                      </a:r>
                      <a:r>
                        <a:rPr lang="es-ES" sz="1100" b="0" baseline="0" dirty="0" smtClean="0">
                          <a:solidFill>
                            <a:schemeClr val="tx1"/>
                          </a:solidFill>
                          <a:latin typeface="Comic Sans MS" pitchFamily="66" charset="0"/>
                        </a:rPr>
                        <a:t> nacimiento a los treinta días</a:t>
                      </a:r>
                      <a:endParaRPr lang="es-ES" sz="11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305273">
                <a:tc>
                  <a:txBody>
                    <a:bodyPr/>
                    <a:lstStyle/>
                    <a:p>
                      <a:endParaRPr lang="es-ES" sz="400" b="0" dirty="0" smtClean="0">
                        <a:solidFill>
                          <a:schemeClr val="tx1"/>
                        </a:solidFill>
                        <a:latin typeface="Comic Sans MS" pitchFamily="66" charset="0"/>
                      </a:endParaRPr>
                    </a:p>
                    <a:p>
                      <a:r>
                        <a:rPr lang="es-ES" sz="1100" b="0" dirty="0" smtClean="0">
                          <a:solidFill>
                            <a:schemeClr val="tx1"/>
                          </a:solidFill>
                          <a:latin typeface="Comic Sans MS" pitchFamily="66" charset="0"/>
                        </a:rPr>
                        <a:t>CORDERO DE CEBO</a:t>
                      </a:r>
                      <a:r>
                        <a:rPr lang="es-ES" sz="1100" b="0" baseline="0" dirty="0" smtClean="0">
                          <a:solidFill>
                            <a:schemeClr val="tx1"/>
                          </a:solidFill>
                          <a:latin typeface="Comic Sans MS" pitchFamily="66" charset="0"/>
                        </a:rPr>
                        <a:t>, PRECOZ O TERNASCO</a:t>
                      </a:r>
                    </a:p>
                    <a:p>
                      <a:endParaRPr lang="es-ES" sz="4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s-ES" sz="1100" b="0" dirty="0" smtClean="0">
                          <a:solidFill>
                            <a:schemeClr val="tx1"/>
                          </a:solidFill>
                          <a:latin typeface="Comic Sans MS" pitchFamily="66" charset="0"/>
                        </a:rPr>
                        <a:t>Desde el mes a los tres meses</a:t>
                      </a:r>
                      <a:endParaRPr lang="es-ES" sz="11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305273">
                <a:tc>
                  <a:txBody>
                    <a:bodyPr/>
                    <a:lstStyle/>
                    <a:p>
                      <a:endParaRPr lang="es-ES" sz="400" b="0" dirty="0" smtClean="0">
                        <a:solidFill>
                          <a:schemeClr val="tx1"/>
                        </a:solidFill>
                        <a:latin typeface="Comic Sans MS" pitchFamily="66" charset="0"/>
                      </a:endParaRPr>
                    </a:p>
                    <a:p>
                      <a:r>
                        <a:rPr lang="es-ES" sz="1100" b="0" dirty="0" smtClean="0">
                          <a:solidFill>
                            <a:schemeClr val="tx1"/>
                          </a:solidFill>
                          <a:latin typeface="Comic Sans MS" pitchFamily="66" charset="0"/>
                        </a:rPr>
                        <a:t>CORDERO PASCUAL</a:t>
                      </a:r>
                    </a:p>
                    <a:p>
                      <a:endParaRPr lang="es-ES" sz="4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s-ES" sz="1100" b="0" dirty="0" smtClean="0">
                          <a:solidFill>
                            <a:schemeClr val="tx1"/>
                          </a:solidFill>
                          <a:latin typeface="Comic Sans MS" pitchFamily="66" charset="0"/>
                        </a:rPr>
                        <a:t>Desde los tres meses a los seis</a:t>
                      </a:r>
                      <a:endParaRPr lang="es-ES" sz="11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305273">
                <a:tc>
                  <a:txBody>
                    <a:bodyPr/>
                    <a:lstStyle/>
                    <a:p>
                      <a:endParaRPr lang="es-ES" sz="400" b="0" dirty="0" smtClean="0">
                        <a:solidFill>
                          <a:schemeClr val="tx1"/>
                        </a:solidFill>
                        <a:latin typeface="Comic Sans MS" pitchFamily="66" charset="0"/>
                      </a:endParaRPr>
                    </a:p>
                    <a:p>
                      <a:r>
                        <a:rPr lang="es-ES" sz="1100" b="0" dirty="0" smtClean="0">
                          <a:solidFill>
                            <a:schemeClr val="tx1"/>
                          </a:solidFill>
                          <a:latin typeface="Comic Sans MS" pitchFamily="66" charset="0"/>
                        </a:rPr>
                        <a:t>BORREGO-BORREGA</a:t>
                      </a:r>
                    </a:p>
                    <a:p>
                      <a:endParaRPr lang="es-ES" sz="4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s-ES" sz="1100" b="0" dirty="0" smtClean="0">
                          <a:solidFill>
                            <a:schemeClr val="tx1"/>
                          </a:solidFill>
                          <a:latin typeface="Comic Sans MS" pitchFamily="66" charset="0"/>
                        </a:rPr>
                        <a:t>Desde los seis meses a los</a:t>
                      </a:r>
                      <a:r>
                        <a:rPr lang="es-ES" sz="1100" b="0" baseline="0" dirty="0" smtClean="0">
                          <a:solidFill>
                            <a:schemeClr val="tx1"/>
                          </a:solidFill>
                          <a:latin typeface="Comic Sans MS" pitchFamily="66" charset="0"/>
                        </a:rPr>
                        <a:t> doce </a:t>
                      </a:r>
                      <a:endParaRPr lang="es-ES" sz="11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305273">
                <a:tc>
                  <a:txBody>
                    <a:bodyPr/>
                    <a:lstStyle/>
                    <a:p>
                      <a:endParaRPr lang="es-ES" sz="400" b="0" dirty="0" smtClean="0">
                        <a:solidFill>
                          <a:schemeClr val="tx1"/>
                        </a:solidFill>
                        <a:latin typeface="Comic Sans MS" pitchFamily="66" charset="0"/>
                      </a:endParaRPr>
                    </a:p>
                    <a:p>
                      <a:r>
                        <a:rPr lang="es-ES" sz="1100" b="0" dirty="0" smtClean="0">
                          <a:solidFill>
                            <a:schemeClr val="tx1"/>
                          </a:solidFill>
                          <a:latin typeface="Comic Sans MS" pitchFamily="66" charset="0"/>
                        </a:rPr>
                        <a:t>BORRO-BORRA</a:t>
                      </a:r>
                    </a:p>
                    <a:p>
                      <a:endParaRPr lang="es-ES" sz="4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s-ES" sz="1100" b="0" dirty="0" smtClean="0">
                          <a:solidFill>
                            <a:schemeClr val="tx1"/>
                          </a:solidFill>
                          <a:latin typeface="Comic Sans MS" pitchFamily="66" charset="0"/>
                        </a:rPr>
                        <a:t>Desde el año a los dos años</a:t>
                      </a:r>
                      <a:endParaRPr lang="es-ES" sz="11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305273">
                <a:tc>
                  <a:txBody>
                    <a:bodyPr/>
                    <a:lstStyle/>
                    <a:p>
                      <a:endParaRPr lang="es-ES" sz="400" b="0" dirty="0" smtClean="0">
                        <a:solidFill>
                          <a:schemeClr val="tx1"/>
                        </a:solidFill>
                        <a:latin typeface="Comic Sans MS" pitchFamily="66" charset="0"/>
                      </a:endParaRPr>
                    </a:p>
                    <a:p>
                      <a:r>
                        <a:rPr lang="es-ES" sz="1100" b="0" dirty="0" smtClean="0">
                          <a:solidFill>
                            <a:schemeClr val="tx1"/>
                          </a:solidFill>
                          <a:latin typeface="Comic Sans MS" pitchFamily="66" charset="0"/>
                        </a:rPr>
                        <a:t>PRIMAL-PRIMALA</a:t>
                      </a:r>
                    </a:p>
                    <a:p>
                      <a:endParaRPr lang="es-ES" sz="4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s-ES" sz="1100" b="0" dirty="0" smtClean="0">
                          <a:solidFill>
                            <a:schemeClr val="tx1"/>
                          </a:solidFill>
                          <a:latin typeface="Comic Sans MS" pitchFamily="66" charset="0"/>
                        </a:rPr>
                        <a:t>Desde los</a:t>
                      </a:r>
                      <a:r>
                        <a:rPr lang="es-ES" sz="1100" b="0" baseline="0" dirty="0" smtClean="0">
                          <a:solidFill>
                            <a:schemeClr val="tx1"/>
                          </a:solidFill>
                          <a:latin typeface="Comic Sans MS" pitchFamily="66" charset="0"/>
                        </a:rPr>
                        <a:t> dos a los tres años</a:t>
                      </a:r>
                      <a:endParaRPr lang="es-ES" sz="11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426680">
                <a:tc>
                  <a:txBody>
                    <a:bodyPr/>
                    <a:lstStyle/>
                    <a:p>
                      <a:endParaRPr lang="es-ES" sz="400" b="0" dirty="0" smtClean="0">
                        <a:solidFill>
                          <a:schemeClr val="tx1"/>
                        </a:solidFill>
                        <a:latin typeface="Comic Sans MS" pitchFamily="66" charset="0"/>
                      </a:endParaRPr>
                    </a:p>
                    <a:p>
                      <a:r>
                        <a:rPr lang="es-ES" sz="1100" b="0" dirty="0" smtClean="0">
                          <a:solidFill>
                            <a:schemeClr val="tx1"/>
                          </a:solidFill>
                          <a:latin typeface="Comic Sans MS" pitchFamily="66" charset="0"/>
                        </a:rPr>
                        <a:t>CORDERAS</a:t>
                      </a:r>
                    </a:p>
                    <a:p>
                      <a:endParaRPr lang="es-ES" sz="400" b="0" dirty="0" smtClean="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s-ES" sz="1100" b="0" dirty="0" smtClean="0">
                          <a:solidFill>
                            <a:schemeClr val="tx1"/>
                          </a:solidFill>
                          <a:latin typeface="Comic Sans MS" pitchFamily="66" charset="0"/>
                        </a:rPr>
                        <a:t>Hasta el año de vida </a:t>
                      </a:r>
                      <a:endParaRPr lang="es-ES" sz="11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479715">
                <a:tc>
                  <a:txBody>
                    <a:bodyPr/>
                    <a:lstStyle/>
                    <a:p>
                      <a:endParaRPr lang="es-ES" sz="400" b="0" dirty="0" smtClean="0">
                        <a:solidFill>
                          <a:schemeClr val="tx1"/>
                        </a:solidFill>
                        <a:latin typeface="Comic Sans MS" pitchFamily="66" charset="0"/>
                      </a:endParaRPr>
                    </a:p>
                    <a:p>
                      <a:r>
                        <a:rPr lang="es-ES" sz="1100" b="0" dirty="0" smtClean="0">
                          <a:solidFill>
                            <a:schemeClr val="tx1"/>
                          </a:solidFill>
                          <a:latin typeface="Comic Sans MS" pitchFamily="66" charset="0"/>
                        </a:rPr>
                        <a:t>ANDOSCOS</a:t>
                      </a:r>
                    </a:p>
                    <a:p>
                      <a:endParaRPr lang="es-ES" sz="4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s-ES" sz="1100" b="0" dirty="0" smtClean="0">
                          <a:solidFill>
                            <a:schemeClr val="tx1"/>
                          </a:solidFill>
                          <a:latin typeface="Comic Sans MS" pitchFamily="66" charset="0"/>
                        </a:rPr>
                        <a:t>Los animales que hacen el</a:t>
                      </a:r>
                      <a:r>
                        <a:rPr lang="es-ES" sz="1100" b="0" baseline="0" dirty="0" smtClean="0">
                          <a:solidFill>
                            <a:schemeClr val="tx1"/>
                          </a:solidFill>
                          <a:latin typeface="Comic Sans MS" pitchFamily="66" charset="0"/>
                        </a:rPr>
                        <a:t> viaje de trashumancia por primera vez</a:t>
                      </a:r>
                      <a:endParaRPr lang="es-ES" sz="11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r h="479715">
                <a:tc>
                  <a:txBody>
                    <a:bodyPr/>
                    <a:lstStyle/>
                    <a:p>
                      <a:endParaRPr lang="es-ES" sz="400" b="0" dirty="0" smtClean="0">
                        <a:solidFill>
                          <a:schemeClr val="tx1"/>
                        </a:solidFill>
                        <a:latin typeface="Comic Sans MS" pitchFamily="66" charset="0"/>
                      </a:endParaRPr>
                    </a:p>
                    <a:p>
                      <a:r>
                        <a:rPr lang="es-ES" sz="1100" b="0" dirty="0" smtClean="0">
                          <a:solidFill>
                            <a:schemeClr val="tx1"/>
                          </a:solidFill>
                          <a:latin typeface="Comic Sans MS" pitchFamily="66" charset="0"/>
                        </a:rPr>
                        <a:t>TRASANDOSCOS</a:t>
                      </a:r>
                      <a:endParaRPr lang="es-ES" sz="11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c>
                  <a:txBody>
                    <a:bodyPr/>
                    <a:lstStyle/>
                    <a:p>
                      <a:endParaRPr lang="es-ES" sz="400" b="0" dirty="0" smtClean="0">
                        <a:solidFill>
                          <a:schemeClr val="tx1"/>
                        </a:solidFill>
                        <a:latin typeface="Comic Sans MS" pitchFamily="66" charset="0"/>
                      </a:endParaRPr>
                    </a:p>
                    <a:p>
                      <a:r>
                        <a:rPr lang="es-ES" sz="1100" b="0" dirty="0" smtClean="0">
                          <a:solidFill>
                            <a:schemeClr val="tx1"/>
                          </a:solidFill>
                          <a:latin typeface="Comic Sans MS" pitchFamily="66" charset="0"/>
                        </a:rPr>
                        <a:t>Aquellos que ya</a:t>
                      </a:r>
                      <a:r>
                        <a:rPr lang="es-ES" sz="1100" b="0" baseline="0" dirty="0" smtClean="0">
                          <a:solidFill>
                            <a:schemeClr val="tx1"/>
                          </a:solidFill>
                          <a:latin typeface="Comic Sans MS" pitchFamily="66" charset="0"/>
                        </a:rPr>
                        <a:t> han realizado la trashumancia en más de una ocasión.</a:t>
                      </a:r>
                      <a:endParaRPr lang="es-ES" sz="11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tcPr>
                </a:tc>
              </a:tr>
            </a:tbl>
          </a:graphicData>
        </a:graphic>
      </p:graphicFrame>
      <p:sp>
        <p:nvSpPr>
          <p:cNvPr id="6" name="1 Título"/>
          <p:cNvSpPr txBox="1">
            <a:spLocks/>
          </p:cNvSpPr>
          <p:nvPr/>
        </p:nvSpPr>
        <p:spPr>
          <a:xfrm>
            <a:off x="277905" y="19793"/>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200" b="1" dirty="0" smtClean="0">
                <a:solidFill>
                  <a:schemeClr val="accent2"/>
                </a:solidFill>
                <a:latin typeface="Comic Sans MS" pitchFamily="66" charset="0"/>
              </a:rPr>
              <a:t>Identificación </a:t>
            </a:r>
            <a:r>
              <a:rPr lang="es-ES" sz="2200" b="1" dirty="0">
                <a:solidFill>
                  <a:schemeClr val="accent2"/>
                </a:solidFill>
                <a:latin typeface="Comic Sans MS" pitchFamily="66" charset="0"/>
              </a:rPr>
              <a:t>y Trazabilidad.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pic>
        <p:nvPicPr>
          <p:cNvPr id="3074" name="Picture 2" descr="http://3.bp.blogspot.com/-4pDoadsipZc/UVbP0m785YI/AAAAAAAAMBs/Wr2YFXxO_uA/s1600/cordeiro-na-primavera_2764273.jpg">
            <a:hlinkClick r:id="rId2"/>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8678" t="13296" r="16088" b="9079"/>
          <a:stretch/>
        </p:blipFill>
        <p:spPr bwMode="auto">
          <a:xfrm>
            <a:off x="0" y="2132856"/>
            <a:ext cx="1279369" cy="113572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10 Imagen" descr="http://www.vagamundos.net/2008/albums/Flora_y_Fauna/borrego.sized.jpg">
            <a:hlinkClick r:id="rId4"/>
          </p:cNvPr>
          <p:cNvPicPr/>
          <p:nvPr/>
        </p:nvPicPr>
        <p:blipFill rotWithShape="1">
          <a:blip r:embed="rId5" cstate="print">
            <a:extLst>
              <a:ext uri="{28A0092B-C50C-407E-A947-70E740481C1C}">
                <a14:useLocalDpi xmlns:a14="http://schemas.microsoft.com/office/drawing/2010/main" xmlns="" val="0"/>
              </a:ext>
            </a:extLst>
          </a:blip>
          <a:srcRect l="12460" t="16209" r="10224" b="14265"/>
          <a:stretch/>
        </p:blipFill>
        <p:spPr bwMode="auto">
          <a:xfrm>
            <a:off x="143612" y="5489849"/>
            <a:ext cx="2271514" cy="1368151"/>
          </a:xfrm>
          <a:prstGeom prst="rect">
            <a:avLst/>
          </a:prstGeom>
          <a:noFill/>
          <a:ln>
            <a:noFill/>
          </a:ln>
          <a:extLst>
            <a:ext uri="{53640926-AAD7-44D8-BBD7-CCE9431645EC}">
              <a14:shadowObscured xmlns:a14="http://schemas.microsoft.com/office/drawing/2010/main" xmlns=""/>
            </a:ext>
          </a:extLst>
        </p:spPr>
      </p:pic>
      <p:pic>
        <p:nvPicPr>
          <p:cNvPr id="9" name="8 Imagen" descr="http://www.rasaaragonesa.com/wp-content/uploads/2013/03/5-11.jpg">
            <a:hlinkClick r:id="rId6"/>
          </p:cNvPr>
          <p:cNvPicPr/>
          <p:nvPr/>
        </p:nvPicPr>
        <p:blipFill rotWithShape="1">
          <a:blip r:embed="rId7" cstate="print">
            <a:extLst>
              <a:ext uri="{28A0092B-C50C-407E-A947-70E740481C1C}">
                <a14:useLocalDpi xmlns:a14="http://schemas.microsoft.com/office/drawing/2010/main" xmlns="" val="0"/>
              </a:ext>
            </a:extLst>
          </a:blip>
          <a:srcRect l="13119" t="20256" r="17129" b="14285"/>
          <a:stretch/>
        </p:blipFill>
        <p:spPr bwMode="auto">
          <a:xfrm>
            <a:off x="639685" y="3268577"/>
            <a:ext cx="1556052" cy="1096528"/>
          </a:xfrm>
          <a:prstGeom prst="rect">
            <a:avLst/>
          </a:prstGeom>
          <a:noFill/>
          <a:ln>
            <a:noFill/>
          </a:ln>
          <a:extLst>
            <a:ext uri="{53640926-AAD7-44D8-BBD7-CCE9431645EC}">
              <a14:shadowObscured xmlns:a14="http://schemas.microsoft.com/office/drawing/2010/main" xmlns=""/>
            </a:ext>
          </a:extLst>
        </p:spPr>
      </p:pic>
      <p:pic>
        <p:nvPicPr>
          <p:cNvPr id="12" name="11 Imagen" descr="http://oviaragonblog.files.wordpress.com/2011/11/corderas-de-reposicion.jpg">
            <a:hlinkClick r:id="rId8"/>
          </p:cNvPr>
          <p:cNvPicPr/>
          <p:nvPr/>
        </p:nvPicPr>
        <p:blipFill rotWithShape="1">
          <a:blip r:embed="rId9" cstate="print">
            <a:extLst>
              <a:ext uri="{28A0092B-C50C-407E-A947-70E740481C1C}">
                <a14:useLocalDpi xmlns:a14="http://schemas.microsoft.com/office/drawing/2010/main" xmlns="" val="0"/>
              </a:ext>
            </a:extLst>
          </a:blip>
          <a:srcRect l="7585"/>
          <a:stretch/>
        </p:blipFill>
        <p:spPr bwMode="auto">
          <a:xfrm>
            <a:off x="-4929" y="4365105"/>
            <a:ext cx="1662934" cy="1368151"/>
          </a:xfrm>
          <a:prstGeom prst="rect">
            <a:avLst/>
          </a:prstGeom>
          <a:noFill/>
          <a:ln>
            <a:noFill/>
          </a:ln>
        </p:spPr>
      </p:pic>
    </p:spTree>
    <p:extLst>
      <p:ext uri="{BB962C8B-B14F-4D97-AF65-F5344CB8AC3E}">
        <p14:creationId xmlns:p14="http://schemas.microsoft.com/office/powerpoint/2010/main" xmlns="" val="23860527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25000"/>
          </a:schemeClr>
        </a:solidFill>
        <a:effectLst/>
      </p:bgPr>
    </p:bg>
    <p:spTree>
      <p:nvGrpSpPr>
        <p:cNvPr id="1" name=""/>
        <p:cNvGrpSpPr/>
        <p:nvPr/>
      </p:nvGrpSpPr>
      <p:grpSpPr>
        <a:xfrm>
          <a:off x="0" y="0"/>
          <a:ext cx="0" cy="0"/>
          <a:chOff x="0" y="0"/>
          <a:chExt cx="0" cy="0"/>
        </a:xfrm>
      </p:grpSpPr>
      <p:pic>
        <p:nvPicPr>
          <p:cNvPr id="1026" name="Picture 2" descr="http://alkanze.com/wp-content/uploads/2010/08/iStock_000006148228XSmall.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100000" l="0" r="100000"/>
                    </a14:imgEffect>
                    <a14:imgEffect>
                      <a14:sharpenSoften amount="50000"/>
                    </a14:imgEffect>
                    <a14:imgEffect>
                      <a14:colorTemperature colorTemp="11200"/>
                    </a14:imgEffect>
                  </a14:imgLayer>
                </a14:imgProps>
              </a:ext>
              <a:ext uri="{28A0092B-C50C-407E-A947-70E740481C1C}">
                <a14:useLocalDpi xmlns:a14="http://schemas.microsoft.com/office/drawing/2010/main" xmlns="" val="0"/>
              </a:ext>
            </a:extLst>
          </a:blip>
          <a:srcRect/>
          <a:stretch>
            <a:fillRect/>
          </a:stretch>
        </p:blipFill>
        <p:spPr bwMode="auto">
          <a:xfrm>
            <a:off x="1403648" y="401732"/>
            <a:ext cx="7992887" cy="719359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4 CuadroTexto"/>
          <p:cNvSpPr txBox="1"/>
          <p:nvPr/>
        </p:nvSpPr>
        <p:spPr>
          <a:xfrm>
            <a:off x="2699791" y="1772816"/>
            <a:ext cx="5400600" cy="4801314"/>
          </a:xfrm>
          <a:prstGeom prst="rect">
            <a:avLst/>
          </a:prstGeom>
          <a:noFill/>
        </p:spPr>
        <p:txBody>
          <a:bodyPr wrap="square" rtlCol="0">
            <a:spAutoFit/>
          </a:bodyPr>
          <a:lstStyle/>
          <a:p>
            <a:pPr algn="just"/>
            <a:endParaRPr lang="es-ES" dirty="0" smtClean="0">
              <a:latin typeface="Comic Sans MS" pitchFamily="66" charset="0"/>
            </a:endParaRPr>
          </a:p>
          <a:p>
            <a:pPr algn="just"/>
            <a:r>
              <a:rPr lang="es-ES" dirty="0" smtClean="0">
                <a:latin typeface="Comic Sans MS" pitchFamily="66" charset="0"/>
              </a:rPr>
              <a:t>RECUERDA QUE: </a:t>
            </a:r>
          </a:p>
          <a:p>
            <a:pPr algn="just"/>
            <a:endParaRPr lang="es-ES" dirty="0" smtClean="0">
              <a:latin typeface="Comic Sans MS" pitchFamily="66" charset="0"/>
            </a:endParaRPr>
          </a:p>
          <a:p>
            <a:pPr lvl="0" algn="just"/>
            <a:r>
              <a:rPr lang="es-ES" dirty="0">
                <a:latin typeface="Comic Sans MS" pitchFamily="66" charset="0"/>
              </a:rPr>
              <a:t>La identificación y el registro de los animales son medidas básicas para realizar una adecuada gestión de la cabaña ganadera. </a:t>
            </a:r>
            <a:endParaRPr lang="es-ES" dirty="0" smtClean="0">
              <a:latin typeface="Comic Sans MS" pitchFamily="66" charset="0"/>
            </a:endParaRPr>
          </a:p>
          <a:p>
            <a:pPr lvl="0" algn="just"/>
            <a:endParaRPr lang="es-ES" dirty="0" smtClean="0">
              <a:latin typeface="Comic Sans MS" pitchFamily="66" charset="0"/>
            </a:endParaRPr>
          </a:p>
          <a:p>
            <a:pPr lvl="0" algn="just"/>
            <a:endParaRPr lang="es-ES" dirty="0">
              <a:latin typeface="Comic Sans MS" pitchFamily="66" charset="0"/>
            </a:endParaRPr>
          </a:p>
          <a:p>
            <a:pPr lvl="0" algn="just"/>
            <a:r>
              <a:rPr lang="es-ES" dirty="0">
                <a:latin typeface="Comic Sans MS" pitchFamily="66" charset="0"/>
              </a:rPr>
              <a:t> La identificación de los animales permite asegurar la trazabilidad individual. </a:t>
            </a:r>
            <a:endParaRPr lang="es-ES" dirty="0" smtClean="0">
              <a:latin typeface="Comic Sans MS" pitchFamily="66" charset="0"/>
            </a:endParaRPr>
          </a:p>
          <a:p>
            <a:pPr lvl="0" algn="just"/>
            <a:endParaRPr lang="es-ES" dirty="0" smtClean="0">
              <a:latin typeface="Comic Sans MS" pitchFamily="66" charset="0"/>
            </a:endParaRPr>
          </a:p>
          <a:p>
            <a:pPr lvl="0" algn="just"/>
            <a:endParaRPr lang="es-ES" dirty="0">
              <a:latin typeface="Comic Sans MS" pitchFamily="66" charset="0"/>
            </a:endParaRPr>
          </a:p>
          <a:p>
            <a:pPr lvl="0" algn="just"/>
            <a:r>
              <a:rPr lang="es-ES" dirty="0">
                <a:latin typeface="Comic Sans MS" pitchFamily="66" charset="0"/>
              </a:rPr>
              <a:t>Un sistema de trazabilidad efectivo es esencial e imprescindible en aquellas explotaciones que se comercializan productos así como en aquellas en las que se detecta una alerta sanitaria. </a:t>
            </a:r>
          </a:p>
          <a:p>
            <a:endParaRPr lang="es-ES" dirty="0"/>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67</a:t>
            </a:fld>
            <a:endParaRPr lang="es-ES"/>
          </a:p>
        </p:txBody>
      </p:sp>
      <p:sp>
        <p:nvSpPr>
          <p:cNvPr id="6" name="1 Título"/>
          <p:cNvSpPr txBox="1">
            <a:spLocks/>
          </p:cNvSpPr>
          <p:nvPr/>
        </p:nvSpPr>
        <p:spPr>
          <a:xfrm>
            <a:off x="285319"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200" b="1" dirty="0" smtClean="0">
                <a:solidFill>
                  <a:schemeClr val="accent2"/>
                </a:solidFill>
                <a:latin typeface="Comic Sans MS" pitchFamily="66" charset="0"/>
              </a:rPr>
              <a:t>Identificación </a:t>
            </a:r>
            <a:r>
              <a:rPr lang="es-ES" sz="2200" b="1" dirty="0">
                <a:solidFill>
                  <a:schemeClr val="accent2"/>
                </a:solidFill>
                <a:latin typeface="Comic Sans MS" pitchFamily="66" charset="0"/>
              </a:rPr>
              <a:t>y Trazabilidad.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pic>
        <p:nvPicPr>
          <p:cNvPr id="2050" name="Picture 2" descr="http://images.engormix.com/s_articles/1912_10.gif">
            <a:hlinkClick r:id="rId4"/>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9144" y="4869160"/>
            <a:ext cx="2034902" cy="1176338"/>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www.feagas.com/images/stories/portal/razas/fomento/ovino/rasaargonesa.jpg">
            <a:hlinkClick r:id="rId6"/>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9144" y="3198214"/>
            <a:ext cx="2002139" cy="1504637"/>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http://www.feagas.com/images/stories/portal/noticias/2012/11._Noviembre/Rasa_cursos_G.jpg">
            <a:hlinkClick r:id="rId8"/>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8551" y="1816270"/>
            <a:ext cx="2023326" cy="1381944"/>
          </a:xfrm>
          <a:prstGeom prst="rect">
            <a:avLst/>
          </a:prstGeom>
          <a:noFill/>
          <a:extLst>
            <a:ext uri="{909E8E84-426E-40DD-AFC4-6F175D3DCCD1}">
              <a14:hiddenFill xmlns:a14="http://schemas.microsoft.com/office/drawing/2010/main" xmlns="">
                <a:solidFill>
                  <a:srgbClr val="FFFFFF"/>
                </a:solidFill>
              </a14:hiddenFill>
            </a:ext>
          </a:extLst>
        </p:spPr>
      </p:pic>
      <p:pic>
        <p:nvPicPr>
          <p:cNvPr id="2058" name="Picture 10" descr="http://masquevinilo.com/69-643/vinilo-decorativo-codigo-de-barras.jpg">
            <a:hlinkClick r:id="rId10"/>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633168" y="3335395"/>
            <a:ext cx="1055162" cy="10551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84967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20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1844824"/>
            <a:ext cx="8229600" cy="4896544"/>
          </a:xfrm>
        </p:spPr>
        <p:txBody>
          <a:bodyPr>
            <a:normAutofit lnSpcReduction="10000"/>
          </a:bodyPr>
          <a:lstStyle/>
          <a:p>
            <a:pPr marL="0" indent="0" algn="just">
              <a:lnSpc>
                <a:spcPct val="150000"/>
              </a:lnSpc>
              <a:buNone/>
            </a:pPr>
            <a:r>
              <a:rPr lang="es-ES" sz="1600" dirty="0">
                <a:latin typeface="Comic Sans MS" pitchFamily="66" charset="0"/>
              </a:rPr>
              <a:t>Un buen estado sanitario del rebaño contribuye a la prevención sanitaria en general, y en particular, ayuda a preservar la salud de los animales y del ser humano, evitando la transmisión de enfermedades contagiosas que deriven en problemas de carácter económico y/o zootécnico.</a:t>
            </a:r>
          </a:p>
          <a:p>
            <a:pPr marL="0" indent="0" algn="just">
              <a:buNone/>
            </a:pPr>
            <a:r>
              <a:rPr lang="es-ES" sz="1600" dirty="0">
                <a:latin typeface="Comic Sans MS" pitchFamily="66" charset="0"/>
              </a:rPr>
              <a:t> </a:t>
            </a:r>
          </a:p>
          <a:p>
            <a:pPr marL="0" indent="0" algn="just">
              <a:buNone/>
            </a:pPr>
            <a:r>
              <a:rPr lang="es-ES" sz="2000" u="sng" dirty="0">
                <a:solidFill>
                  <a:schemeClr val="tx2"/>
                </a:solidFill>
                <a:latin typeface="Comic Sans MS" pitchFamily="66" charset="0"/>
              </a:rPr>
              <a:t>Algunas recomendaciones generales: </a:t>
            </a:r>
            <a:endParaRPr lang="es-ES" sz="2000" dirty="0">
              <a:solidFill>
                <a:schemeClr val="tx2"/>
              </a:solidFill>
              <a:latin typeface="Comic Sans MS" pitchFamily="66" charset="0"/>
            </a:endParaRPr>
          </a:p>
          <a:p>
            <a:pPr marL="0" indent="0" algn="just">
              <a:buNone/>
            </a:pPr>
            <a:r>
              <a:rPr lang="es-ES" sz="1600" dirty="0">
                <a:latin typeface="Comic Sans MS" pitchFamily="66" charset="0"/>
              </a:rPr>
              <a:t> </a:t>
            </a:r>
          </a:p>
          <a:p>
            <a:pPr marL="1882775" indent="-273050" algn="just">
              <a:buClr>
                <a:schemeClr val="accent1">
                  <a:lumMod val="75000"/>
                </a:schemeClr>
              </a:buClr>
              <a:buFont typeface="Wingdings" pitchFamily="2" charset="2"/>
              <a:buChar char="ü"/>
            </a:pPr>
            <a:r>
              <a:rPr lang="es-ES" sz="1600" b="1" dirty="0" smtClean="0">
                <a:latin typeface="Comic Sans MS" pitchFamily="66" charset="0"/>
              </a:rPr>
              <a:t>ESTABLECER</a:t>
            </a:r>
            <a:r>
              <a:rPr lang="es-ES" sz="1600" dirty="0" smtClean="0">
                <a:latin typeface="Comic Sans MS" pitchFamily="66" charset="0"/>
              </a:rPr>
              <a:t> </a:t>
            </a:r>
            <a:r>
              <a:rPr lang="es-ES" sz="1600" dirty="0">
                <a:latin typeface="Comic Sans MS" pitchFamily="66" charset="0"/>
              </a:rPr>
              <a:t>un control sanitario adecuado a las especies presentes en la explotación (desparasitación adecuada y periódica, </a:t>
            </a:r>
            <a:r>
              <a:rPr lang="es-ES" sz="1600" dirty="0" smtClean="0">
                <a:latin typeface="Comic Sans MS" pitchFamily="66" charset="0"/>
              </a:rPr>
              <a:t>etc.).</a:t>
            </a:r>
            <a:endParaRPr lang="es-ES" sz="1600" dirty="0">
              <a:latin typeface="Comic Sans MS" pitchFamily="66" charset="0"/>
            </a:endParaRPr>
          </a:p>
          <a:p>
            <a:pPr marL="1882775" indent="-273050" algn="just">
              <a:buClr>
                <a:schemeClr val="accent1">
                  <a:lumMod val="75000"/>
                </a:schemeClr>
              </a:buClr>
              <a:buNone/>
            </a:pPr>
            <a:endParaRPr lang="es-ES" sz="800" dirty="0">
              <a:latin typeface="Comic Sans MS" pitchFamily="66" charset="0"/>
            </a:endParaRPr>
          </a:p>
          <a:p>
            <a:pPr marL="1882775" indent="-273050" algn="just">
              <a:buClr>
                <a:schemeClr val="accent1">
                  <a:lumMod val="75000"/>
                </a:schemeClr>
              </a:buClr>
              <a:buFont typeface="Wingdings" pitchFamily="2" charset="2"/>
              <a:buChar char="ü"/>
            </a:pPr>
            <a:r>
              <a:rPr lang="es-ES" sz="1600" b="1" dirty="0" smtClean="0">
                <a:latin typeface="Comic Sans MS" pitchFamily="66" charset="0"/>
              </a:rPr>
              <a:t>VIGILAR</a:t>
            </a:r>
            <a:r>
              <a:rPr lang="es-ES" sz="1600" dirty="0" smtClean="0">
                <a:latin typeface="Comic Sans MS" pitchFamily="66" charset="0"/>
              </a:rPr>
              <a:t> regularmente el </a:t>
            </a:r>
            <a:r>
              <a:rPr lang="es-ES" sz="1600" dirty="0">
                <a:latin typeface="Comic Sans MS" pitchFamily="66" charset="0"/>
              </a:rPr>
              <a:t>estado de salud de los animales y el aspecto general del ganado.</a:t>
            </a:r>
          </a:p>
          <a:p>
            <a:pPr marL="1882775" indent="-273050" algn="just">
              <a:buClr>
                <a:schemeClr val="accent1">
                  <a:lumMod val="75000"/>
                </a:schemeClr>
              </a:buClr>
              <a:buNone/>
            </a:pPr>
            <a:endParaRPr lang="es-ES" sz="800" dirty="0">
              <a:latin typeface="Comic Sans MS" pitchFamily="66" charset="0"/>
            </a:endParaRPr>
          </a:p>
          <a:p>
            <a:pPr marL="1882775" indent="-273050" algn="just">
              <a:buClr>
                <a:schemeClr val="accent1">
                  <a:lumMod val="75000"/>
                </a:schemeClr>
              </a:buClr>
              <a:buFont typeface="Wingdings" pitchFamily="2" charset="2"/>
              <a:buChar char="ü"/>
            </a:pPr>
            <a:r>
              <a:rPr lang="es-ES" sz="1600" b="1" dirty="0" smtClean="0">
                <a:latin typeface="Comic Sans MS" pitchFamily="66" charset="0"/>
              </a:rPr>
              <a:t>DISPONER </a:t>
            </a:r>
            <a:r>
              <a:rPr lang="es-ES" sz="1600" dirty="0">
                <a:latin typeface="Comic Sans MS" pitchFamily="66" charset="0"/>
              </a:rPr>
              <a:t>en la explotación de medidas de bioseguridad adecuadas </a:t>
            </a:r>
            <a:r>
              <a:rPr lang="es-ES" sz="1600" dirty="0" smtClean="0">
                <a:latin typeface="Comic Sans MS" pitchFamily="66" charset="0"/>
              </a:rPr>
              <a:t>(vados</a:t>
            </a:r>
            <a:r>
              <a:rPr lang="es-ES" sz="1600" dirty="0">
                <a:latin typeface="Comic Sans MS" pitchFamily="66" charset="0"/>
              </a:rPr>
              <a:t>, calzas, pediluvios, </a:t>
            </a:r>
            <a:r>
              <a:rPr lang="es-ES" sz="1600" dirty="0" smtClean="0">
                <a:latin typeface="Comic Sans MS" pitchFamily="66" charset="0"/>
              </a:rPr>
              <a:t>anti-pajareras</a:t>
            </a:r>
            <a:r>
              <a:rPr lang="es-ES" sz="1600" dirty="0">
                <a:latin typeface="Comic Sans MS" pitchFamily="66" charset="0"/>
              </a:rPr>
              <a:t>, vallado, sistema de lucha contra roedores e insectos </a:t>
            </a:r>
            <a:r>
              <a:rPr lang="es-ES" sz="1600" dirty="0" smtClean="0">
                <a:latin typeface="Comic Sans MS" pitchFamily="66" charset="0"/>
              </a:rPr>
              <a:t>etc.).</a:t>
            </a:r>
            <a:endParaRPr lang="es-ES" sz="1600" dirty="0">
              <a:latin typeface="Comic Sans MS" pitchFamily="66" charset="0"/>
            </a:endParaRPr>
          </a:p>
          <a:p>
            <a:pPr marL="1882775" indent="-273050" algn="just">
              <a:buNone/>
            </a:pPr>
            <a:r>
              <a:rPr lang="es-ES" sz="1800" dirty="0">
                <a:latin typeface="Comic Sans MS" pitchFamily="66" charset="0"/>
              </a:rPr>
              <a:t> </a:t>
            </a:r>
            <a:endParaRPr lang="es-ES" sz="1600" dirty="0" smtClean="0">
              <a:latin typeface="Comic Sans MS" pitchFamily="66" charset="0"/>
            </a:endParaRPr>
          </a:p>
        </p:txBody>
      </p:sp>
      <p:sp>
        <p:nvSpPr>
          <p:cNvPr id="4" name="1 Título"/>
          <p:cNvSpPr>
            <a:spLocks noGrp="1"/>
          </p:cNvSpPr>
          <p:nvPr>
            <p:ph type="title"/>
          </p:nvPr>
        </p:nvSpPr>
        <p:spPr>
          <a:xfrm>
            <a:off x="616758" y="980728"/>
            <a:ext cx="8229600" cy="720080"/>
          </a:xfrm>
        </p:spPr>
        <p:txBody>
          <a:bodyPr>
            <a:normAutofit fontScale="90000"/>
          </a:bodyPr>
          <a:lstStyle/>
          <a:p>
            <a:r>
              <a:rPr lang="es-ES" sz="2700" b="1" u="sng" dirty="0" smtClean="0">
                <a:solidFill>
                  <a:schemeClr val="accent6">
                    <a:lumMod val="75000"/>
                  </a:schemeClr>
                </a:solidFill>
                <a:latin typeface="Comic Sans MS" pitchFamily="66" charset="0"/>
              </a:rPr>
              <a:t/>
            </a:r>
            <a:br>
              <a:rPr lang="es-ES" sz="2700" b="1" u="sng" dirty="0" smtClean="0">
                <a:solidFill>
                  <a:schemeClr val="accent6">
                    <a:lumMod val="75000"/>
                  </a:schemeClr>
                </a:solidFill>
                <a:latin typeface="Comic Sans MS" pitchFamily="66" charset="0"/>
              </a:rPr>
            </a:br>
            <a:r>
              <a:rPr lang="es-ES" sz="2700" b="1" u="sng" dirty="0" smtClean="0">
                <a:solidFill>
                  <a:schemeClr val="accent6">
                    <a:lumMod val="75000"/>
                  </a:schemeClr>
                </a:solidFill>
                <a:latin typeface="Comic Sans MS" pitchFamily="66" charset="0"/>
              </a:rPr>
              <a:t> </a:t>
            </a:r>
            <a:br>
              <a:rPr lang="es-ES" sz="2700" b="1" u="sng" dirty="0" smtClean="0">
                <a:solidFill>
                  <a:schemeClr val="accent6">
                    <a:lumMod val="75000"/>
                  </a:schemeClr>
                </a:solidFill>
                <a:latin typeface="Comic Sans MS" pitchFamily="66" charset="0"/>
              </a:rPr>
            </a:br>
            <a:r>
              <a:rPr lang="es-ES" sz="2700" dirty="0">
                <a:solidFill>
                  <a:schemeClr val="tx2"/>
                </a:solidFill>
                <a:latin typeface="Comic Sans MS" pitchFamily="66" charset="0"/>
              </a:rPr>
              <a:t> </a:t>
            </a:r>
            <a:r>
              <a:rPr lang="es-ES" sz="2700" dirty="0" smtClean="0">
                <a:solidFill>
                  <a:schemeClr val="tx2"/>
                </a:solidFill>
                <a:latin typeface="Comic Sans MS" pitchFamily="66" charset="0"/>
              </a:rPr>
              <a:t/>
            </a:r>
            <a:br>
              <a:rPr lang="es-ES" sz="2700" dirty="0" smtClean="0">
                <a:solidFill>
                  <a:schemeClr val="tx2"/>
                </a:solidFill>
                <a:latin typeface="Comic Sans MS" pitchFamily="66" charset="0"/>
              </a:rPr>
            </a:br>
            <a:r>
              <a:rPr lang="es-ES" sz="2700" dirty="0" smtClean="0">
                <a:solidFill>
                  <a:schemeClr val="tx2"/>
                </a:solidFill>
                <a:latin typeface="Comic Sans MS" pitchFamily="66" charset="0"/>
              </a:rPr>
              <a:t>Ley </a:t>
            </a:r>
            <a:r>
              <a:rPr lang="es-ES" sz="2700" dirty="0">
                <a:solidFill>
                  <a:schemeClr val="tx2"/>
                </a:solidFill>
                <a:latin typeface="Comic Sans MS" pitchFamily="66" charset="0"/>
              </a:rPr>
              <a:t>8/2003, de 24 de abril, de S</a:t>
            </a:r>
            <a:r>
              <a:rPr lang="es-ES" sz="2700" dirty="0" smtClean="0">
                <a:solidFill>
                  <a:schemeClr val="tx2"/>
                </a:solidFill>
                <a:latin typeface="Comic Sans MS" pitchFamily="66" charset="0"/>
              </a:rPr>
              <a:t>anidad </a:t>
            </a:r>
            <a:r>
              <a:rPr lang="es-ES" sz="2700" dirty="0">
                <a:solidFill>
                  <a:schemeClr val="tx2"/>
                </a:solidFill>
                <a:latin typeface="Comic Sans MS" pitchFamily="66" charset="0"/>
              </a:rPr>
              <a:t>A</a:t>
            </a:r>
            <a:r>
              <a:rPr lang="es-ES" sz="2700" dirty="0" smtClean="0">
                <a:solidFill>
                  <a:schemeClr val="tx2"/>
                </a:solidFill>
                <a:latin typeface="Comic Sans MS" pitchFamily="66" charset="0"/>
              </a:rPr>
              <a:t>nimal</a:t>
            </a:r>
            <a:r>
              <a:rPr lang="es-ES" dirty="0">
                <a:latin typeface="Comic Sans MS" pitchFamily="66" charset="0"/>
              </a:rPr>
              <a:t/>
            </a:r>
            <a:br>
              <a:rPr lang="es-ES" dirty="0">
                <a:latin typeface="Comic Sans MS" pitchFamily="66" charset="0"/>
              </a:rPr>
            </a:br>
            <a:r>
              <a:rPr lang="es-ES" dirty="0" smtClean="0"/>
              <a:t/>
            </a:r>
            <a:br>
              <a:rPr lang="es-ES" dirty="0" smtClean="0"/>
            </a:br>
            <a:endParaRPr lang="es-ES" dirty="0"/>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68</a:t>
            </a:fld>
            <a:endParaRPr lang="es-ES"/>
          </a:p>
        </p:txBody>
      </p:sp>
      <p:sp>
        <p:nvSpPr>
          <p:cNvPr id="6" name="1 Título"/>
          <p:cNvSpPr txBox="1">
            <a:spLocks/>
          </p:cNvSpPr>
          <p:nvPr/>
        </p:nvSpPr>
        <p:spPr>
          <a:xfrm>
            <a:off x="285319"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200" b="1" dirty="0" smtClean="0">
                <a:solidFill>
                  <a:schemeClr val="accent2"/>
                </a:solidFill>
                <a:latin typeface="Comic Sans MS" pitchFamily="66" charset="0"/>
              </a:rPr>
              <a:t>Aspectos Sanitarios.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pic>
        <p:nvPicPr>
          <p:cNvPr id="4098" name="Picture 2" descr="http://www.hoyagro.es/img_noticias/grandes/11112008513sanidad_animal.jpg">
            <a:hlinkClick r:id="rId2"/>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950" y="4005064"/>
            <a:ext cx="1905000" cy="1428750"/>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http://www.hoyagro.es/img_noticias/grandes/5320094153vacuna.jpg">
            <a:hlinkClick r:id="rId4"/>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1950" y="5433814"/>
            <a:ext cx="1905000" cy="14287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009306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lumMod val="75000"/>
            <a:alpha val="20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08720"/>
            <a:ext cx="8229600" cy="5217443"/>
          </a:xfrm>
        </p:spPr>
        <p:txBody>
          <a:bodyPr/>
          <a:lstStyle/>
          <a:p>
            <a:pPr marL="0" indent="0" algn="ctr">
              <a:buNone/>
            </a:pPr>
            <a:r>
              <a:rPr lang="es-ES" sz="2000" u="sng" dirty="0">
                <a:solidFill>
                  <a:schemeClr val="tx2"/>
                </a:solidFill>
                <a:latin typeface="Comic Sans MS" pitchFamily="66" charset="0"/>
              </a:rPr>
              <a:t>Condiciones sanitarias básicas en una explotación </a:t>
            </a:r>
            <a:r>
              <a:rPr lang="es-ES" sz="2000" u="sng" dirty="0" smtClean="0">
                <a:solidFill>
                  <a:schemeClr val="tx2"/>
                </a:solidFill>
                <a:latin typeface="Comic Sans MS" pitchFamily="66" charset="0"/>
              </a:rPr>
              <a:t>ganadera</a:t>
            </a:r>
          </a:p>
          <a:p>
            <a:pPr marL="0" indent="0">
              <a:buNone/>
            </a:pPr>
            <a:endParaRPr lang="es-ES" b="1" u="sng" dirty="0" smtClean="0"/>
          </a:p>
          <a:p>
            <a:pPr marL="0" indent="0">
              <a:buNone/>
            </a:pPr>
            <a:endParaRPr lang="es-ES" dirty="0"/>
          </a:p>
          <a:p>
            <a:endParaRPr lang="es-ES" dirty="0"/>
          </a:p>
        </p:txBody>
      </p:sp>
      <p:graphicFrame>
        <p:nvGraphicFramePr>
          <p:cNvPr id="5" name="4 Diagrama"/>
          <p:cNvGraphicFramePr/>
          <p:nvPr>
            <p:extLst>
              <p:ext uri="{D42A27DB-BD31-4B8C-83A1-F6EECF244321}">
                <p14:modId xmlns:p14="http://schemas.microsoft.com/office/powerpoint/2010/main" xmlns="" val="1281537982"/>
              </p:ext>
            </p:extLst>
          </p:nvPr>
        </p:nvGraphicFramePr>
        <p:xfrm>
          <a:off x="1547664" y="1556792"/>
          <a:ext cx="6000328"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Marcador de número de diapositiva"/>
          <p:cNvSpPr>
            <a:spLocks noGrp="1"/>
          </p:cNvSpPr>
          <p:nvPr>
            <p:ph type="sldNum" sz="quarter" idx="12"/>
          </p:nvPr>
        </p:nvSpPr>
        <p:spPr/>
        <p:txBody>
          <a:bodyPr/>
          <a:lstStyle/>
          <a:p>
            <a:fld id="{7CE80CD3-30BC-4483-9D44-C7BBE6F797AC}" type="slidenum">
              <a:rPr lang="es-ES" smtClean="0"/>
              <a:pPr/>
              <a:t>69</a:t>
            </a:fld>
            <a:endParaRPr lang="es-ES"/>
          </a:p>
        </p:txBody>
      </p:sp>
      <p:sp>
        <p:nvSpPr>
          <p:cNvPr id="8" name="1 Título"/>
          <p:cNvSpPr txBox="1">
            <a:spLocks/>
          </p:cNvSpPr>
          <p:nvPr/>
        </p:nvSpPr>
        <p:spPr>
          <a:xfrm>
            <a:off x="285319"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200" b="1" dirty="0" smtClean="0">
                <a:solidFill>
                  <a:schemeClr val="accent2"/>
                </a:solidFill>
                <a:latin typeface="Comic Sans MS" pitchFamily="66" charset="0"/>
              </a:rPr>
              <a:t>Aspectos Sanitarios.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
        <p:nvSpPr>
          <p:cNvPr id="9" name="AutoShape 2" descr="data:image/jpeg;base64,/9j/4AAQSkZJRgABAQAAAQABAAD/2wCEAAkGBhQSERUUExQWFRUWGBoaGBgYGBUYGBwXFxgVGBoVFBgcHCYeGhokHBYXHy8gIycpLCwsFx4xNTAqNSYrLCkBCQoKDgwOGg8PGikkHiQsLywsLCwsLCwsLCkpLCksLCwsLCwsLCwsLCwsLCwsLCwpLCwsLCwsLCwpLCwsLCwpKf/AABEIAOEA4QMBIgACEQEDEQH/xAAcAAABBQEBAQAAAAAAAAAAAAAGAAMEBQcCAQj/xABIEAABAgQDBQUEBggFAwQDAAABAhEAAwQhBRIxBkFRYXETIoGRoTJCscEHI1Ji0fAUFSQzcpKy4RY0U5Pxc4LSVIOzwiVDo//EABoBAAIDAQEAAAAAAAAAAAAAAAMEAAECBQb/xAAuEQACAgIBAwMCBQQDAAAAAAAAAQIRAyESBDFBEyJRBXEUMmGB0TNCsfAjUuH/2gAMAwEAAhEDEQA/ANY2vU1HNN7ZdNfaTGazR2jFAIO97abzGk7Yqajm2eybO3vJ3wCIlqyBw3IkAt845PWxua+x0eldQ/chyEzA5V4EN11H5vEmoqSlD2D6Pc7/AF5w4jupCFMLXN4anyO6jKAAkuLZne9vF+UI8aGrsZXiKUIJSkqJDMmxvc2+cAe0O2AM1RSHJRlYpDBYcORobHzAgwxqsKJMxiPaylrKShVtdUkEgE84yTFQAoBJBtw38zvL74a6XEpO2DyzcVohrmk79Y8KmvHmSOFqLDlHXo57Z2Vw8gBXQRHSHjsGzbojRafyONbxjpNjHGrOWAh2XMzLdtTpGGEia3snhSE4eGUCZhznvWcgM3Rk+Lxd0NfLSnKkFt5L68AYpdjE9nLCVAZZiTkLCyilxdtC3gRzMESlS0pIBSL94tZ9SDztHn8m5N2Ow7UytxGoKpExxZSVDXcQpjY9IAKdWg5RpFd9ZLWE936tVm+0k8ehtzjOUK0g2BaZchFV3iPNPx9HiT2bmGqmV5PDKMmkYLXNLKbA5g3S3yD+MSpe0KUzQgX9LE6+ECdTMEtJUpWS4IL+0GD28Gitp8ZBVm1NwBfwvA1KSRTgmHGzpEypUTd5Clj/ANyapvMJBjOZ6hfju3DXdxgu+jnFhOqZiQR3aZCdTcIJzbrF1gfOBWcXJzBt7Dg0aaovH3ZR4uMjTEuFP4GGBtTMe4S3BifnFpieHdpLLO4BIFtwc+jwKSKZSyyUk9IbxKE4+7wBzOUZe3yXczHu0DZGG9i34w7IIIf5mK6hoigErBS9g4MWOHIDc4qVR1E3jwqe8hKw7FU9pZKgniWMX+KzEESyMpcEEvwv13mBwyki5sOAiVRUBSjOoOFk5dQHFyx8YHN2mV+FjjkpJkrtU8VeRj2OO3V9gecKF+KGDftsZoTRzSdBlf8AnTGd1OIJbMpQSlrud35MH23qUnD54UrIMo717HMltObCPniuqCSnNvh3qFylQh0/5f3NLnbTUpA+sQWGhf8ADWHEbQUmU/XSxbi2tyQ+9+MZZMqUpDqLD86RW1GKJUdCRu08yIXjicmMSaQa7UbX06adciQrtFrDKWwKcp171nPR4zMl4lVdbmDBIS0REG8PYcahEUyT5MdRHE0R2BbpHQYjnp5xsqrVHFKBmvpHU4Bw0dTJYSBvMeU9y5ifqaqvadSqfNuiZQ01+Yhyik7uP5HjFyvB10ikrUElbukHvJcaFXFiNIXnk8DmPDS5UaLQUyaaklmcoJGVg5bvKAB5khzyvEH9eSCgIM4ODckli2hNn0a3KBnGE1BkpmVK8y5p7oLWQA9gLJFxYQMzSXhBYFLySNx2+5rBxynyK+uQXBYPfTQFtNfOM9lVI8W0LgxTz0WghCsodRsEuT84LHEoEbs4XMYO9tdC3mYq5+MpuH/lHz0EV2LYwZxYWQNB8zziuENRw/IvLL8BHXbSdoMuRLW3F/FWsd0+Jy1ggugliCNHBdzviglocPE0UpI6a8PyQXiSxxRqMpM0H6PcelUq5y1y0gKQhLoTe1iTca6lt8V3ZJWSQRrpoYppSFIlnkwPMORccR6gxGTOLkbh1haUG33DRpbLefmQlQSLlCk3BPtAgxA2bKTJypIz+9o+vDeI4/STxjk1iU3djo4A9SItRfFxLfeyZjgBQxLKSMw4FrEeRiolzQNDrE/tSoM5Yj4xVV8sIAATbcLueZL6QTFG/aVPJw9xOplpVdXsiwHH+3xgtw6V2iQFuAEsk3e5dwNB82EDuzWH5nWq5T5DeQB0BgzppWUtrlYfysn5R0IQ/sS1WxHJNuKySe70Rf8ADa/tp8j+EKLX9JHCPYr8HD4Mfip/IffSW/6sqG4I/wDkRHz1iM1ISHIdwzOeMb99LM8owiqUNQEa85ssR880Gz8+pOZZKUnerf8Awp/4gWSFys1jnxjRW1EztFDyA19Iu8H2NmTSCsqSngAyj4bvGC3Bdk5Mi5Dq4nX+0X8t9EDKPWNJUqQNzd9yow/YWnSA8lB5rJUfUt6RbI2Oo2vIk+EtPxtFnS0e86/nWHpknMWNkJGZZ5Xs3QE+A4xrt3McmwWxH6N6GbLKkZpDf/sCgEdCFFj0DGM+xTZBUhbJmy5ydypZO7cpJuk+Y5xo2LTjPW5skWSngPxOpO8xCGHARzJ9duonYw9FSTmzNZNKVLY9B6Q7X4cuUo5gx47mdnHmI0ihwqSJwVMAYgg2tfiPnFztFszKmhCiElKEkAX97KxBG+3rFLq7fbRuWBR0Zjs/hUyZOlJAPtp521J5ho1LENn0KylQHdHPdw5RO2dwGTTS/q0AKIud/TkIZ2oxISpCr95fdT46nwDwLLLm0bUuOkZ5tPi/brsMqUBkjlq55wNqEXNTLEVVUGFoYgq0Lt2Ru115xKx2tPZS0DUpBPS1ohpTvaGsTWVFNrJSB5PB4pckCm3xILQ5LlOIUhDloKsIwAKS/ppbi/4wTJkUFsHhwvID1Kb/AJ8RF9TSO6dAG3mHZuzKkzAW7pOvzgrwnAEkZD71unTiIBLLGStDMcbi6ZVzdm536P2qg2ZJOU6qAD2HHlrygYRRLypWQWUHHMAt438o1LFu1lTEhJaWUTSsH2c0sApKbe1mIIvuivXgCZqKiSGSETHlm/cmFCFhiOCleTiM4pctMJlgopSRnK0HgfIx5R4cZimBAOneIDngIPU4ciaZc5acylyUKD2DsApwLEu9zxESU08pAKpstKgriO/bh9oaXOlrtoaUZJe0XtPuAc+R2MwoJdvD83iJPBmzABck5U9d6jyHygtxHYIq+tpVpWhQ7qFHKoX3KJY7xdop6XB5kpZ7VJlkWZQYsWuOLuA/WC4MTclYDNOohDglOlEth7IbqcoU58e96RMlkhQO828xDVCn6trglg3InMW/lHmYenbzwB+Bjp4I3yl/uhLqJUow+Ff7s77WFFf+tFfkf2hQfgLczYtvZQVQTgQCGRrfSYg/KMxoJF41ba5D0c0ck/1pjPqWjaOXVsZbo4lUsWFJRw9JkxOkyoujDkey5QAc6C/9zFfXP2Te9MOY9LED4D/si0qEOluJCf5iB84j4il5h5MPn8SYV6uXHHXyM9JHlkt+AXmSGiPNU0XFfKtA5WzWjg1uj0UXZIlgExYSppyZH7vw/tA7T1bGCDD1BQi+LRcuxZz8TTIlFazYDTeTuA5xmWJY9MqJmZZtfKNyRygp2wwpZliakkiWO8ncx94Dlv5QATrHreHMKTViU9MmGaDztFatV2iSFnfdoZnoaGUgZHVrFnSUqZksgs925HdDuJLKqCQouVFagSbktnFzqYcpsFnU+UT5ZRn7ySSCFC2hBIcbxqN8EmqQOMrKGVTJCg9uPneDnASnJmA1sLMGGrD4nS8DmI4W6isG2pG997bovMJozUUajImELQzp0OUaX9YBm96Q3haQb0yUTECyToNbW8BFhT0MsKCstwGsbA8W5fOM4wvEFomJlzQrMnS9tLPxPPlGk4WsGWAo3aBRjTNZI6s7xKmRPlFDs/ygboKkSxXTdUy5swtzQhD+obwi8qlplJKiWTcnkACTAUjEh+q6icoWnqnKA0LTFED0aGsG5WK5ZVGh/ZOt7WlQlTZ03TpYF7dNbRSTapVTUF1FKEnISNVEH2EncDFFhWKTESsqCxIF94Fxbwi7wOcAAggspmG8EXKuh3n8IPfgGlqzQMOUkywnQJACQGcDdpy+EWUykRNTlWgKTqygCOoiroaclPxuAAeZ3j+8XVBJZISS/wCHzsfSNgmUVds0Ud6WSQD7JuQ7Cx36AMYoa1NiPPzEaGuS4KVbxr1taKPE8H/SJCZiSETFJBJZw9nzDgfNocwZ+Htl2Fc2Hm+S7gTmHH4x5Fn/AIbrP9OX/uJ/CFD/AK+P5E/Rn8Gv7RoemmDkP6hAhJp7QZY9/l1+HxEDtPLcRzEEm9jSJUSZcqHP0d9IjKqjLPeFuMQwPzwzcr+RB+UMYjKZZ8/MROo5qZgcXeI+Jy2SD9kMenumFerhyx38DfST4z+5SVcu0C2JyIvq7E0jeIHq6sBjhtfB6DGUq7GLnCK1iIqpqgYcpFMY3JWg3c0GSy03uCGI6xm+N7MiTNUm+V3T0Og8NPCDbCaqzR3tFhPbyu4WWLpPyPIxcJU7FJxp0Zl+r2Nj5iOJuEFWh9DFoqmynvrLjUMAX4Xcw7IlDekn+In4H8IcTS8izt+Clr5C0USEHVM0nwLkQf7MVAxOiXJJ+tSykE7lh2BPMOk8jARSyO0lKlu31q23sxPpF9sXINJUA53CnszXA33g0pK9mIrTBzGZxlpUkuFOUkHUNqDz3R1sFivZVGU6TBlI3Hg8aT9IH0amtappCkTFB1S1HKFuB3kq0CuL2Ori749ieCz6Wbkmy1ylp3Gx5FJ3jmI16eqLhlp2jSMapJBmsC0xJBLEDuEWzA6km/TrHk2qWkoHtS1BnDBaVblp9f778sXVTM+cqJUS5JJJJ5v09IIaTbPKkGZmUobhoeu4NAZYX42NR6iLVPRebY7RqVTdg7TlKCCOKd6uQNvOKzb2q7OTT0yTZKA/gG+LwNHEyuoE2Zd1Orix1bgw06CGcRrVzZn1isxT3X4gOx8YZxQ4KhHJPkyTSzWyj7og0wKUiXL7eaTz4k7ko/twgFppjZCNWI8d3xi+RVE5JbumW4Db1H2l+dh0ETszSdqjSMBqVTXMzR+6nckcDutr4kQVUqN8CWzHeQFe7oPvHer+Eac4MKfSNoxIdqJgShSjoASeghmiDyU2Z0pLdQ7RD2nm/VolD2p6wgdNVHyHrFsZbC2gt5WjRnwQf1cOKvMwonZTw9TCiFWXeKB5Sunzgfp0ZT1gixH92qKdMlxB4nOn3OgmGq2SlSCFC0Oy5m4x0qW7dbfjEMlVRYYqWDlLufZNrcjuiVPnO7p1HeRuUN+XiYlqeK6vUWN/SKol0ZdtthsyUvNJVnln3TZaeRB1668t8UNPPWbKBBF2OrdIsdo9pu0nlKF9pltmHshuB94+loH6LEwcx1Lhyd7gsByserwhPFF20h/F1eTko9/1LNNTEynnRTKqQVAby58tYek1DQnKB2ceVSDHDaloJqSpzCM+oq2CXDq3SFq4vYaatD20GB5nmyx3veYXI49YE5i+caNTzXEDO0+zxDzZQcaqT/8AYQWEq0xSUQJwqc0xQ++s/OL6SslaMoJL6ddYGKWY09X8R9UxaVFQchykh2Di1jreGp9wMO9G07ObQyFIEoKSCjusHIDaJKtH/POG/pI2c/SqFeWXnmy+8hvaZxnCeLpe28gQAbB28Y1KoxxMqQ7pVMCQyMyQongHOrQXDm5tp+AOfF6bTifLdULsQxBYjmIhrgh267Q102auUZXbKK0psQxLWIsefOKFaXhhGHsaSYdJ73hHBRHqdYspaH6UXbgX87fhF9hlKkrSFlkBiptTwQnmfg8D8lXei9w4gl1EhuGp6czApBodjUMGn52cMWshO5I0FtB+SRpBZSg2fwA3cz/aw5wF7JziiX7IGYuwdwkMACrUmxJeDKVNCUZzoz88vADieHMQVA5Efsu1rgfdp5X/APWcbeSEg/8AeItiG+UNYZSFEslXtzFFa/4le70SAlI/hh9abDx+UaMNnrwo57Pl6/3hRRC6rh3FdIqUKYtFriB+rVFbKQYPEQn3O0SwC51jomKbaPaWXRpSVAqUsslCdS3wHMwGV23NQsMClB35Q7cgT/zGqFcvUQx6kw4xnHZNMnNNW3BIupX8Kd/XSMk222znVAKE/VyzYIBuX07Q7+mnXWGaqcVKKlEqUdVEknzMO4Ds9+kzhnH1abqPE7kjrv4DqIFllxVsFgyS6jIoxWis2f2XVlTMUO6sqSj7xylldH84paOQlU6akhhqGsxBFvWNixuWB2ISAAlaAANAAQwA4NGSVyAitqmLJStQH8/9jHPjKUpS+x6KWKOKEPvs8q6Qpa9rh+GZJH4QkzAwBU546PDdRXulmNym7W9oRWzqkIUxBdJjSi5RpmuSjJtfoX0moYxe4biGl4EBXgKCVNcAg7r7jE+RUFJhbJi+R/FlTNMw2ui7QtxGd4VinOC7D8QffC1VphJxvaKDabYkFZnSAyndSNxtqngeUDn6umGZlUMpYBn43LxrUtlCGp2CpUXyh43zmlQFceVspdnMLyARezcImTFlUtwye+bXAuyUgOVW8S0SaWhyhok1VYuXTr7IEr1FnDDK4J3Eh2aCYNO2Czy5djrENjaWdJl5pPaqkZlBKh3iVpGZJTzDMNzBtIolfRNQLOYyVJJFwFrbmzk3i8wvakTpfaIB7WUPrZfvKQLkAfbFyONx70OYlWoUlMxCyuWsunKXBe7q3sODsGuNRD8mmlJCCUovizONpPoQ9+jmbv3czjyX+IjOMc2XqKQ/WylJDtm1SSz2ItH05In524Dy13Hf15w1i2Ey58tSVgKBcXGr8BEUmXfyfKhQTprF/hKFBPeGhDaXH5EXG1WxP6NNLDuE2OnhEKmpihLO/Lf0jEsiehiEa2G+z0wAFSiw9o7tCTf1MG+HyyshSgyRdIIYv9tQ3HgN2urMG7NYWykKml1OCmWPZSdcy/tKDg8B6xoFIhg3CGYgZslE2iPVoJYBRFjElWkRZ88EBjca/nwizCOOwX/qH8+EKOf0jp5iFFaNhLU+ybPA/imPSpCMy1jkhJBJPAfjuidtVXCTSTZikpWAA6VeyXIHe5X0jE+2l3YoSHJZLABySWAsLnSDxOF1nUelpLZY47jq6mZnUwayUjRKeA4niYqlmOu3TuIiJVYgE6XPoOsSc4xVtnJxYsvUT0rbGqypShsx1LAbzBls5VpCABpGXYu6u+dR8OXKCPZjGLAPHNz5HNcl2PY/T+jj06ae5PyaLXS+0yH7KgryvGaY9gnZTlsvP2qiskhmLktr96DiXiDiKDGpedYPCEVlcZa8nW9GMq5eAKq5B7SWh3JIPgP+DD69mu0VmLv5Ra4dgMw1SpiwMrd0g9AzcWfzg1w/Bhwg8szVKAGGOLcpTXnX7Alh2xQUzpdgwe9ouqz6OyqW8ossbjork+4wb0VCExzi20EilQVTVhLB21URySLmMpSe2ySmlpIxvvyVlKwUqBYg2IMEeE4ppeKjbfbVNUqWpEkJTfvn94RwLFgN7X6xXUNazEaRrJidWwmLMno1rC614JqVQKYzXAsTBa8GeG1kBg60yZoeUXuS0RazEUyUEm6lqypTx4noImKmjI+lnMZ1jmOukrJGpKWPunT88Ggy9rtCiXLTKzH6pVNXCZTKX2liQGykk6efGC/DMOApShTPMWZigGYLWcxCRYBNtLCAQYolZCtVHX8fCDTDJisgLhanBNyAm3dQ7a72HJ2iKV6C5EqQRYXVFS1pAcJZwO6A93e6lKa+g6Xi8Qp3IY6M19OYgZoQt8q+ycnMQy0t95lE57niOkX0mYABclzbS56ix0eGIMRmtgt9I2FFchS0+7c+HARllJUB3AuCPSN22hUnsFgtdJdyLDieQjAMJLT1h3trzzAPGMi4vkMYPcqNN2flmYcwDOXc+pby8oOaOlDXLnygM2ZdIAOsGMifFwzuXcrNjrsR8WbMkPltwfjENMpO78/KFidX9a19BpDKah9L890MwdoElRMb83hRHvy/PjCjeiy023H7DO6J/rTGNVNOg+4k+EbNtsP2Gd0T/WmMmKRDETyf1JtZV9v5KeZSBCFFgLbh5RRzJsFNfJzJI3EbtRAv2WoO4n4wl1K9yZ1/os08cl5shz6h4Yw+pKF8odq5TREUIFGKqjtuTTs0LDKxwLxay6bMYzqgxYytS/IRPV9IK0juyxbifkISfTS5aQ5+Ihx2zTKOkSI8xPaempR9bMSk7ki6vBIvGRVm3VTMtnKE8EW9dfWKpszk3J1Op6wzHp2vzCss6l+UOsd+lqYt0UyezT9ssV9QNE+sBM6tWoKUpZUV+0VHMo9SYhLQxiVh2HzJ8xMuWHUfADmTuENKEYrQs5tvZ5TIUsgOWibNSpF4O6f6NptNJM1QStg5CCSRxsQH8IF8PpTUTiShakj7KkpbrmgEp3L9BmEYxj32SNnZ0wlwhTcQCR6Xg8w/GsrWKn0yseW6KSbISyJUrKFH3FgCawNxLLM7b38ojyq9KJcxSAoTVKIl995gQl++QXBa+ht1gEsak+XY2szWg8xPayUilUxdZ7rBrOQCVPYcIyLE8TMxQYlvyz+EdY3iaph7NJ7ie6ALDQAniTqHMV8mkJsxeNxiktmV3sINmKDO6lIUpPEMAB95wzRq2AYWJaMygpCms7MgHUgXAs125cYENlNnZsxCRNShMgaJUkuTxUUsw8b8YJkUcsLEtCQhKSMicxMt3P1hTplG4aO/MiL5BzlegjoHZSiSEsAkMkFvvEE5lEvvYO2seTa5MgKUpCwB71mPR1N4MIbm4jJljKuYkqQHOjixLgAMGF9bRnm0G0prZuVB+qSW97vHxNwH9Y25KKtg4Y3N0T8d2tm1H1UspyEl1Ze9l3IG5+KvSI+zezCEknK5OpNz5wsKoADeDTC6VrtC/J5HsdcY4lSFIwtmItEoFi0SM0RnYkGN0o9gFt9ynxMvNJzAWGvLrHsqqA974c9+kWW0uGqNMmYgEqlpcpGpSdRxtrbnGS4lUzlhf7SUuQUiyAE7w+qjv8IdgtIA5pmm/p6ftD1jyMY/QpX/AKtf8i4UEpFWfQ+2v+RndE/1pjJ2jWNtv8jO6J/rTGThoZh2PJ/U/wCqvt/JwUwEV88dooJB9o7wBqdGg3mLKUk7gH+cAsySbr8T8YW6hrQ/9Eg/fL7EebLfU+T/ADiPNmoGt+sRaqYSC5O4gfKITQOMLO5LJXZEuZV2tCSXiMBElCC1g8baSMqTYyYdkTWMOow86qISOZ+QjwpQneVekRtdikmtnlSXLtug9+jPBnWJhtfTeeFvWAlEsrUhIGp/LxrGxFGUKSDYfGEuqzelCxiCtth7i62pJitCEE90Emw4b4zTBaJBl2XLK1B1fVKcOCbKNvFv76pWyXkLDO6SGItezN4wOzcJA9lISC1gOFoT6fLPKm5FxdaBKuwtJIKkIfROUN0I3jm24RTYrSJSRlTcAB+HPq8FtWgB1btE/NXj8BzgJxrHUyyfeVuG4dTDDbvig8Uu7IRpgnX1+cMyq9JmJQnQlipiWHIDWKiqrlzC6jbhoPKOKWYAsE6fm8HWLXuMSzf9TZNm6WRmGWpK53uozCwI1OZxo7tpF/R1RIV380wqyFTAJQAPb0awAto5HOADBMXUlP7KrNYpKlJASnMXzOR7Viw/CHsQ2qeUmmkJuyStel9S+pcl7PoTGE1QNxcmP7d7QdpMNLI3n65YAYsALtqTaPcHwnKkW4R5s/s6dSHJLqPM74MqfDcsAm3N6HIJYkMYbQMxMEqAwiNTyGuY8qpx0QkqVuSGBJG4OQB4mNxXBAJvmzqrxNElJWshIGpJtD+C0yahInFaVJJcBJBHLMR8Iy7anZvFp5MxdOrs03EtC5a2A35UqJUrmB0iNsRtCuVM7iyhWigdC25Sd/xEGjHzIFLaqDN6IjP9p/owlTCqbTjs5pLlIPcV0GiT5DprBphWJJny8wsd44H8IkqEM6Ykm0Yf/hOb/pzP5Zv4wo3FjCi7N82VW2f+Sm9E/wBSYyWacqVK4AnyDxrW2aXopvRP9aYylIG/Te/DnDUex5r6l/VX2/kp6utBolTAbKk26lLAPyNoGUkmWDxHyi4xOnTLoCgkgBTjiAqYVBPkRFDJSVS7KskWGpt5D4wrn7o6/wBKVRm18lPMkKUWAJaPRQAXWoDlqYdq5hADO354RDi1dD7qyUFSk6JKjxOkdVNUrQWHKGKZnvEg0S13ykDibRTqy12IeZ49iciklJ/eLfkm/rCXWoT+7ltzVcxd/BK+Qv8Ao32f7dZKhpGg0kxBnlCGJkqyqY6K4GKL6LcNmZO0UpSAq7iztuO//iL3acpkLkrloCQslK1Mz+8gqbW4Vf7xjhdVhnklKV68DMX4DOYWSH0awP5vAttHjMuUk51BKW76juB90feUxFtz8oucUrQmQlRPdIBfWxD24xiW3+MpVUZAyygDMczpzquQBo6Qyf8Atg3RZFKPCP7mKrbGtpts11BUmUDLlAG+ildeA5QP1B7qTDQqFKJc7lW0Gh3Q9O/cpPAx0lFRKvkQwY7QCTbWOEiNA2GwhclYmAAq94EOGPuxc5cTMVZM2EwFRSlM5KwhRJKXKbkMCSLggXHqIMEbBCnLp7yNymv0UNx9PhBXhVMiYkEJCT7yTuPKLmTLy21H584D6XJbN+u4PQLUlGEDT0iWkAB90T8ZpEy0GY4CRdXAc+kAFVtQKhZRKJyjVQ39OUDkuGgsZeorJm022yacEIGde4bhzUfkPSGvo+r/ANKmGdNKjNBbRkJB0SkOxJew+MV0zABM1ERcFkzKSsQgqWJSzYAsH1vw3gnVoEpb2bkk40jaCq0Z39JexgUg11OGnSxmmgD94gaq/jSLvvA5CDOVWulIukkgfnyZ+flIKgXe4FjwbQhvOHrTRzlcXZn2wW0mZlPwChyP4WMaWTaMO2WSmnraiR7qJq0D+EKIHo0bHQ1Ly0nXuj0t8okX4CZV5RPaPYTwo2LlPtqf2Gd0T/WmMmSrMWbuhnO4n7I+J8o1nbVP7FN6J/rTGVyIaT0cPr4/8qf6AVtzWMEyt5JUegcD1PpFJgxzBYdmSfWCHbLCwmZ20zMpBIAbdbRXrFDQVqVLCEoCQd+/zhfK7vR1/p8Yxxri7v8AyMIoJiwLMOKi0OCiko9pZWfso/GGsXlqTMKSS2o6GGKWiWsshJV0FopbQ49MmKxMItLlpTzNzEOfVrWe8omLAYDk/fTEy+TurwAhTJ9Oj2EKmHiqw8tYshXyKVayyUk9IONgvo6XUzguaGlpu3E/CHvo72VnVswTFjJTpew7oWR7vEp4/wDMbQgy5KMoZCUi+gAA4mByd6LWjlGHy5SEoQkBKQwHz5wG/SHjMmWhEqYrKpZzpUUqI7p90gM7tbc8RtpvpDXdNIAW1nzLSx/0wfb6lh1gHx7aUVQky5xE5ctwMgIClKa6lG24aBoDODdRS0+5tOtlhje3naUZkSnV7KQtim+pCAb2F3tcp4wDfq0gOshA56+WsSqvGCO5KZCA7ZRc8TmN7/BorcpUd5PiTG8WGOJcY6Kk7djyAgKAS51ueYO6JOT9nJ4EfERzTYWtKkqUAm4YEgE9BEiQj9mmch843I1DdnmzlHmm5iPZ0/i3fM+EbbshgbSwo77+MZNsEgKm5DoVp8r/AIR9A4PLCUAcPhC0skfVqTI7UCYmmygML+XyiVInk+0HHEajr+Ih2UfGEs5UKUC9id24Q4vlCrZln0nbcqKptFKbIGExV8xUC5QNwGg84DdkqkJnMdDFDJxEzlKUslSySVE6kqLlXrFhRkoWlXMQlkk29nQxxSjSNioEhtN8c4lhImFB3hRL+BiBgeJBQF7aPz0/PhBBLu/GLVSQN2md0M/MMp1Fj5ADz+UTlzCClNruVEchu8SIgFGU5hwbzsIsZSdOLa7uJ8m843C+wKXyYypTYvWDT69fxjXsDvKR/D8zrGRZAcVrd31yvjGt4AtpEsHXKLcBp8o1/cal+Uuc8KPHhQQAVe3B/YZ3RP8AWmMnlueUavtx/kZ3RP8AWmMrkQ5Hsef69N5V9iHtFRKmUsxCRmUU2HMEG3O0AuH7PzEkKmES20zG/lGmA36xnu1VKZNUTfKtl68LFIfS9/GMZF7bD/TMyWR4352jrEquTLUMyDNW1nslnivqtopqgyT2aeCA3rrHEvD59Qp0oUeG4AdTFjK2YQggT5oCt0uX31nkAHPpAUqR3W7YOu5f/mDHYXYGZWzQpaSmQk946Zvup+Zi+2R2PTNOYSTLlj35jFav4U7hzPlGoylS6aUbhEtCSSTYADUmBTyLwWosfmT5FBTFRKZcuWkcgALAAbzuCRGKbX/STMqlESwES9wLk9VDQq8wIj7a7UTsSntLSrsEE9mnR9QZi/vHhuFuJNP+pkIvPmpSfsJ7y/TSNJFLRXVFUuYXUoqPMk+UTafB5pQVJSbg3NglB113qFuj8bSF18uUj6uUAo+yV3LfaI0AO4b9dNYFVWTJ37xZUNw3eCdI12L7jqaanl/vFmYr7KNOhVp5PHk3G1ANKSmUOV1eKjv8o5k4UpV2YcVWEOfosmX7ajMPBNg/MxERkOmczEkuo5gSdTqIuMNk5pc9ABcvlAB1JIivGLlwEpCEuLJG595jQvopwYzJqphBy51M+hYm7cn9IxkdI3B1spNl8EXJqEomJKZimLHu2Lsyhoedw+tnjZsJqVoOSYN17X5TAA/dI1AfKeKSDAnt+SMQp+4QOzIzNbMFZkh+PdV5wWzqodnInEhhYknizX42PnHC62Xvt7CNXFEqnxcpKwsNlIuLjKdFn7vPdHeIbTS5EqZNmKARLDqPoAG1JNh1gB+kbboUy0JpVIXNUFFbjMlIIbUFnN3SX49cmrsbnzUBEyapSAQcr2fQEtqeZeCdNgzySfKl/lA3GL2yMao5ysWJJPmXaCDDK5MwWLKHu7/DlArMVHchRSQoWI3747E8SkiLJxZqeA17d3nB9h1aFAet+kYhhuOKJBKSCPeG/qIMMA2sYtmB4jf1aFKljewzqfY1Rc1OWKyRXrRMzEug6gbucVMrGs++H5NZEeS3oysddwGkTArFa08ZyiP5o1zBkgSkNvSL8W0MY7hcz/8AJ1VtZqtev9oOtmtqSqcqmmAJyuJZDv3dUkbyQHfkYPySewbi2tB9lPOFFN2iPtJ80/jHsb5geI9tz/kZ3RP9aYylB4RrG2ssqopoSCSQlgASfbToBGVy8Pnf6Uz+Rf4Q8uxwetvn+x4ld4rdqJqUSu1MtMxSCAMz2zWJtrcJi2/V03/SmfyK/CGsVwSZOkqQpExINyezUSGIOjX0jb3GhHp3KOaMq8/+Gc1W0U6Y4UspT9lHcHS14l7L4r2E7MAHX3cx3B+956RaycASmYhMulqJl3UuZKmAMNcqcv55wSYFscqbWdoZKhJyGykqAd2ZiOF45+T4PYR+Q5wieJktKkhnG7TwPiIz3b36Qpa1GnkpExCD3lE9xak8G9pIOm4kPwi3+kGonypSaSkkzSVp76paFkJQbZAQGc3e9h1jPqfYKqIdctcsc0LJboBGMWPyy5yRU1eNzZmqsqfsp7o9Lw5R4asscmZRuBqB9+Y+7eE79Tb2rlezZlAFNNPmK4qlTG3h8uXTlv6aqZTVqkn6mclO/wCqmC/E90qJ6PB3oyiuOGJS6p8wAu5AuonnHisQQk/Uyrj31949QN0PL2enm4kTzxzSpge+4M/50EPp2an5WEic/wD05nke7+ecYc68GqKmoqVqfOSo89LjhuiMtPL88Iuf8OzgH7Ceo/8ASmW3EaX0d4dk7PVAZRp5+a7fVzAw4+zqxt+LNXLyXRRoph7PvPfn90cx+dI+ifo7wXsZCCQxKXO65u7RmWxGwMybVvNlLTLRfvJIc7g5DFr+kbxTU+VIDboqnJmJNJUVW18qUKSdMnMBLQVhW8KTdLcyWDb3bfGcYltVTzsEnJMxAUpICEEjNnCkqCcurhtfGOPpcxupql/okiTOMiWe+oS5jTFjRmF0J3cTfcIzBezlS/8Alp/+1M/8YFk6aOSUZeUSMmo0QUmHQu0S5ez1Tvp5/wDtTf8AxhTcAqWb9Gn+Eqb/AOMNNF35K03STvBfwNvS0TqHD3uqOpGBVSFA/o0//am6fywaytkJzgdjOY7wm3qHEESBWDc1RCcqRbe3zMQ1y+zl5veXpxA3mCvENn5iEKUmRULZgxQob9SEguPKB5eF1Si6qeef/amABtwGXdGZa7G472yJQ49PlG0xRHAkkXDaGD3DsQmqpUstQJuSCx04jrpATM2cqN1PPf8A6Uz8IJFUtVLw9DSZpWp0N2cwlIvdmfSFMkLqkMRlXdkLYabmqFuXJPVzzizqa4oq5qhYpmqIa2iv+YhbEYJPTMUVU80aM8tY+IhnEqOpFTNyyJ37xRB7KYRqfu3iskHJ0iQkqs1D/HCfsJ9PwjyM2yVH/pp3+3M/CFAPTma9h9KGPYUKOwcsUeQoUQo9hQoUUyxCFChRZBQoUKIQUKFCiEFChQohBGPFQoUURnsKFCiyChQoUQgoUKFEIKFChRCChQoUQgoUKFEIKFChRCH/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xmlns="" val="18886529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75000"/>
            <a:alpha val="68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7397" y="1052736"/>
            <a:ext cx="8229600" cy="1440160"/>
          </a:xfrm>
        </p:spPr>
        <p:txBody>
          <a:bodyPr>
            <a:normAutofit/>
          </a:bodyPr>
          <a:lstStyle/>
          <a:p>
            <a:pPr marL="0" indent="0" algn="just">
              <a:buNone/>
            </a:pPr>
            <a:endParaRPr lang="es-ES" sz="1200" dirty="0" smtClean="0">
              <a:latin typeface="Comic Sans MS" pitchFamily="66" charset="0"/>
            </a:endParaRPr>
          </a:p>
          <a:p>
            <a:pPr marL="0" indent="0" algn="just">
              <a:buNone/>
            </a:pPr>
            <a:r>
              <a:rPr lang="es-ES" sz="1200" dirty="0" smtClean="0">
                <a:latin typeface="Comic Sans MS" pitchFamily="66" charset="0"/>
              </a:rPr>
              <a:t>El ganado ovino de calidad se presenta como una fórmula para: CREAR EMPLEO, LOGRAR UNA ECONOMÍA SOSTENIBLE y FIJAR POBLACIÓN. </a:t>
            </a:r>
          </a:p>
          <a:p>
            <a:pPr marL="0" indent="0" algn="just">
              <a:buNone/>
            </a:pPr>
            <a:endParaRPr lang="es-ES" sz="1200" dirty="0" smtClean="0">
              <a:latin typeface="Comic Sans MS" pitchFamily="66" charset="0"/>
            </a:endParaRPr>
          </a:p>
          <a:p>
            <a:pPr marL="0" indent="0" algn="just">
              <a:buNone/>
            </a:pPr>
            <a:r>
              <a:rPr lang="es-ES" sz="1200" dirty="0" smtClean="0">
                <a:latin typeface="Comic Sans MS" pitchFamily="66" charset="0"/>
              </a:rPr>
              <a:t>Partiendo de que hay municipios turolenses dispuestos a FALICITAR Y APOYAR la puesta en marcha y/o expansión de explotaciones ganaderas, la siguiente pregunta que nos hacemos es: </a:t>
            </a:r>
          </a:p>
          <a:p>
            <a:pPr marL="0" indent="0" algn="just">
              <a:buNone/>
            </a:pPr>
            <a:endParaRPr lang="es-ES" sz="1200" dirty="0" smtClean="0">
              <a:latin typeface="Comic Sans MS" pitchFamily="66" charset="0"/>
            </a:endParaRPr>
          </a:p>
          <a:p>
            <a:pPr marL="0" indent="0" algn="just">
              <a:buNone/>
            </a:pPr>
            <a:endParaRPr lang="es-ES" sz="1100" dirty="0" smtClean="0">
              <a:latin typeface="Comic Sans MS" pitchFamily="66" charset="0"/>
            </a:endParaRPr>
          </a:p>
          <a:p>
            <a:pPr marL="0" indent="0" algn="just">
              <a:buNone/>
            </a:pPr>
            <a:endParaRPr lang="es-ES" sz="1100" dirty="0">
              <a:latin typeface="Comic Sans MS" pitchFamily="66" charset="0"/>
            </a:endParaRPr>
          </a:p>
          <a:p>
            <a:pPr marL="0" indent="0" algn="just">
              <a:buNone/>
            </a:pPr>
            <a:endParaRPr lang="es-ES" sz="1100" dirty="0" smtClean="0">
              <a:latin typeface="Comic Sans MS" pitchFamily="66" charset="0"/>
            </a:endParaRPr>
          </a:p>
          <a:p>
            <a:pPr marL="0" indent="0" algn="just">
              <a:buNone/>
            </a:pPr>
            <a:endParaRPr lang="es-ES" sz="1100" dirty="0">
              <a:latin typeface="Comic Sans MS" pitchFamily="66" charset="0"/>
            </a:endParaRPr>
          </a:p>
          <a:p>
            <a:pPr marL="0" indent="0" algn="just">
              <a:buNone/>
            </a:pPr>
            <a:endParaRPr lang="es-ES" sz="1100" dirty="0" smtClean="0">
              <a:latin typeface="Comic Sans MS" pitchFamily="66" charset="0"/>
            </a:endParaRPr>
          </a:p>
          <a:p>
            <a:pPr marL="0" indent="0">
              <a:buNone/>
            </a:pPr>
            <a:endParaRPr lang="es-ES" dirty="0"/>
          </a:p>
        </p:txBody>
      </p:sp>
      <p:sp>
        <p:nvSpPr>
          <p:cNvPr id="5" name="4 CuadroTexto"/>
          <p:cNvSpPr txBox="1"/>
          <p:nvPr/>
        </p:nvSpPr>
        <p:spPr>
          <a:xfrm>
            <a:off x="1227799" y="2677340"/>
            <a:ext cx="6984776" cy="461665"/>
          </a:xfrm>
          <a:prstGeom prst="rect">
            <a:avLst/>
          </a:prstGeom>
          <a:gradFill>
            <a:gsLst>
              <a:gs pos="1000">
                <a:schemeClr val="bg2">
                  <a:lumMod val="75000"/>
                </a:schemeClr>
              </a:gs>
              <a:gs pos="27000">
                <a:schemeClr val="accent1">
                  <a:tint val="44500"/>
                  <a:satMod val="160000"/>
                </a:schemeClr>
              </a:gs>
              <a:gs pos="100000">
                <a:schemeClr val="accent1">
                  <a:tint val="23500"/>
                  <a:satMod val="160000"/>
                </a:schemeClr>
              </a:gs>
            </a:gsLst>
            <a:lin ang="5400000" scaled="0"/>
          </a:gra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200" b="1" dirty="0" smtClean="0">
                <a:latin typeface="Comic Sans MS" pitchFamily="66" charset="0"/>
              </a:rPr>
              <a:t>¿Sería una buena idea fomentar nuevas explotaciones o ampliar las explotaciones ganaderas ya existentes en el territorio de Teruel?</a:t>
            </a:r>
          </a:p>
        </p:txBody>
      </p:sp>
      <p:sp>
        <p:nvSpPr>
          <p:cNvPr id="6" name="5 CuadroTexto"/>
          <p:cNvSpPr txBox="1"/>
          <p:nvPr/>
        </p:nvSpPr>
        <p:spPr>
          <a:xfrm>
            <a:off x="1249771" y="5140740"/>
            <a:ext cx="6984776" cy="461665"/>
          </a:xfrm>
          <a:prstGeom prst="rect">
            <a:avLst/>
          </a:prstGeom>
          <a:gradFill>
            <a:gsLst>
              <a:gs pos="1000">
                <a:schemeClr val="bg2">
                  <a:lumMod val="75000"/>
                </a:schemeClr>
              </a:gs>
              <a:gs pos="27000">
                <a:schemeClr val="accent1">
                  <a:tint val="44500"/>
                  <a:satMod val="160000"/>
                </a:schemeClr>
              </a:gs>
              <a:gs pos="100000">
                <a:schemeClr val="accent1">
                  <a:tint val="23500"/>
                  <a:satMod val="160000"/>
                </a:schemeClr>
              </a:gs>
            </a:gsLst>
            <a:lin ang="5400000" scaled="0"/>
          </a:gra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200" b="1" dirty="0" smtClean="0">
                <a:latin typeface="Comic Sans MS" pitchFamily="66" charset="0"/>
              </a:rPr>
              <a:t>¿Qué pasos son necesarios para ser empresario de ganado ovino en la provincia de Teruel hoy en día?</a:t>
            </a:r>
          </a:p>
        </p:txBody>
      </p:sp>
      <p:sp>
        <p:nvSpPr>
          <p:cNvPr id="7" name="2 Marcador de contenido"/>
          <p:cNvSpPr txBox="1">
            <a:spLocks/>
          </p:cNvSpPr>
          <p:nvPr/>
        </p:nvSpPr>
        <p:spPr>
          <a:xfrm>
            <a:off x="593452" y="5589240"/>
            <a:ext cx="8229600" cy="504056"/>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endParaRPr lang="es-ES" sz="1200" dirty="0" smtClean="0">
              <a:latin typeface="Comic Sans MS" pitchFamily="66" charset="0"/>
            </a:endParaRPr>
          </a:p>
          <a:p>
            <a:pPr marL="0" indent="0" algn="just">
              <a:buFont typeface="Arial" pitchFamily="34" charset="0"/>
              <a:buNone/>
            </a:pPr>
            <a:endParaRPr lang="es-ES" sz="1200" dirty="0" smtClean="0">
              <a:latin typeface="Comic Sans MS" pitchFamily="66" charset="0"/>
            </a:endParaRPr>
          </a:p>
          <a:p>
            <a:pPr marL="0" indent="0" algn="just">
              <a:buFont typeface="Arial" pitchFamily="34" charset="0"/>
              <a:buNone/>
            </a:pPr>
            <a:r>
              <a:rPr lang="es-ES" sz="1300" dirty="0" smtClean="0">
                <a:latin typeface="Comic Sans MS" pitchFamily="66" charset="0"/>
              </a:rPr>
              <a:t>En definitiva … </a:t>
            </a:r>
          </a:p>
          <a:p>
            <a:pPr marL="0" indent="0" algn="just">
              <a:buFont typeface="Arial" pitchFamily="34" charset="0"/>
              <a:buNone/>
            </a:pPr>
            <a:endParaRPr lang="es-ES" sz="1100" dirty="0" smtClean="0">
              <a:latin typeface="Comic Sans MS" pitchFamily="66" charset="0"/>
            </a:endParaRPr>
          </a:p>
          <a:p>
            <a:pPr marL="0" indent="0">
              <a:buFont typeface="Arial" pitchFamily="34" charset="0"/>
              <a:buNone/>
            </a:pPr>
            <a:endParaRPr lang="es-ES" dirty="0"/>
          </a:p>
        </p:txBody>
      </p:sp>
      <p:sp>
        <p:nvSpPr>
          <p:cNvPr id="8" name="7 CuadroTexto"/>
          <p:cNvSpPr txBox="1"/>
          <p:nvPr/>
        </p:nvSpPr>
        <p:spPr>
          <a:xfrm>
            <a:off x="1123268" y="6093296"/>
            <a:ext cx="6984776" cy="261610"/>
          </a:xfrm>
          <a:prstGeom prst="rect">
            <a:avLst/>
          </a:prstGeom>
          <a:gradFill>
            <a:gsLst>
              <a:gs pos="1000">
                <a:schemeClr val="bg2">
                  <a:lumMod val="75000"/>
                </a:schemeClr>
              </a:gs>
              <a:gs pos="27000">
                <a:schemeClr val="accent1">
                  <a:tint val="44500"/>
                  <a:satMod val="160000"/>
                </a:schemeClr>
              </a:gs>
              <a:gs pos="100000">
                <a:schemeClr val="accent1">
                  <a:tint val="23500"/>
                  <a:satMod val="160000"/>
                </a:schemeClr>
              </a:gs>
            </a:gsLst>
            <a:lin ang="5400000" scaled="0"/>
          </a:gra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100" b="1" dirty="0" smtClean="0">
                <a:latin typeface="Comic Sans MS" pitchFamily="66" charset="0"/>
              </a:rPr>
              <a:t>¿QUÉ HACER? y ¿CÓMO HACERLO?</a:t>
            </a:r>
          </a:p>
        </p:txBody>
      </p:sp>
      <p:sp>
        <p:nvSpPr>
          <p:cNvPr id="9" name="8 Flecha abajo"/>
          <p:cNvSpPr/>
          <p:nvPr/>
        </p:nvSpPr>
        <p:spPr>
          <a:xfrm flipH="1">
            <a:off x="4475846" y="3272475"/>
            <a:ext cx="176351" cy="238892"/>
          </a:xfrm>
          <a:prstGeom prst="down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Flecha abajo"/>
          <p:cNvSpPr/>
          <p:nvPr/>
        </p:nvSpPr>
        <p:spPr>
          <a:xfrm flipH="1">
            <a:off x="4475846" y="4775499"/>
            <a:ext cx="176351" cy="238893"/>
          </a:xfrm>
          <a:prstGeom prst="down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7</a:t>
            </a:fld>
            <a:endParaRPr lang="es-ES"/>
          </a:p>
        </p:txBody>
      </p:sp>
      <p:sp>
        <p:nvSpPr>
          <p:cNvPr id="11" name="1 Título"/>
          <p:cNvSpPr txBox="1">
            <a:spLocks/>
          </p:cNvSpPr>
          <p:nvPr/>
        </p:nvSpPr>
        <p:spPr>
          <a:xfrm>
            <a:off x="155575" y="20423"/>
            <a:ext cx="8592889" cy="1032313"/>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ES" sz="2400" dirty="0" smtClean="0">
                <a:solidFill>
                  <a:schemeClr val="tx2"/>
                </a:solidFill>
                <a:latin typeface="Comic Sans MS" pitchFamily="66" charset="0"/>
              </a:rPr>
              <a:t>INTRODUCCIÓN </a:t>
            </a:r>
            <a:br>
              <a:rPr lang="es-ES" sz="2400" dirty="0" smtClean="0">
                <a:solidFill>
                  <a:schemeClr val="tx2"/>
                </a:solidFill>
                <a:latin typeface="Comic Sans MS" pitchFamily="66" charset="0"/>
              </a:rPr>
            </a:br>
            <a:r>
              <a:rPr lang="es-ES" sz="2400" dirty="0" smtClean="0">
                <a:solidFill>
                  <a:schemeClr val="tx2"/>
                </a:solidFill>
                <a:latin typeface="Comic Sans MS" pitchFamily="66" charset="0"/>
              </a:rPr>
              <a:t>______________________________________________</a:t>
            </a:r>
            <a:endParaRPr lang="es-ES" sz="2400" dirty="0">
              <a:solidFill>
                <a:schemeClr val="tx2"/>
              </a:solidFill>
              <a:latin typeface="Comic Sans MS" pitchFamily="66" charset="0"/>
            </a:endParaRPr>
          </a:p>
        </p:txBody>
      </p:sp>
      <p:pic>
        <p:nvPicPr>
          <p:cNvPr id="13" name="12 Imagen" descr="http://vernepleieren.files.wordpress.com/2011/10/tommel_opp_stor.gif"/>
          <p:cNvPicPr/>
          <p:nvPr/>
        </p:nvPicPr>
        <p:blipFill>
          <a:blip r:embed="rId2">
            <a:extLst>
              <a:ext uri="{28A0092B-C50C-407E-A947-70E740481C1C}">
                <a14:useLocalDpi xmlns:a14="http://schemas.microsoft.com/office/drawing/2010/main" xmlns="" val="0"/>
              </a:ext>
            </a:extLst>
          </a:blip>
          <a:srcRect/>
          <a:stretch>
            <a:fillRect/>
          </a:stretch>
        </p:blipFill>
        <p:spPr bwMode="auto">
          <a:xfrm>
            <a:off x="3720229" y="3579089"/>
            <a:ext cx="1790849" cy="1104625"/>
          </a:xfrm>
          <a:prstGeom prst="rect">
            <a:avLst/>
          </a:prstGeom>
          <a:noFill/>
          <a:ln>
            <a:noFill/>
          </a:ln>
        </p:spPr>
      </p:pic>
    </p:spTree>
    <p:extLst>
      <p:ext uri="{BB962C8B-B14F-4D97-AF65-F5344CB8AC3E}">
        <p14:creationId xmlns:p14="http://schemas.microsoft.com/office/powerpoint/2010/main" xmlns="" val="26215567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20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1340768"/>
            <a:ext cx="8517632" cy="5184576"/>
          </a:xfrm>
        </p:spPr>
        <p:txBody>
          <a:bodyPr>
            <a:normAutofit/>
          </a:bodyPr>
          <a:lstStyle/>
          <a:p>
            <a:pPr marL="0" lvl="0" indent="0" algn="just">
              <a:lnSpc>
                <a:spcPct val="115000"/>
              </a:lnSpc>
              <a:buSzPts val="1400"/>
              <a:buNone/>
            </a:pPr>
            <a:r>
              <a:rPr lang="es-ES" sz="2800" dirty="0">
                <a:solidFill>
                  <a:schemeClr val="tx2"/>
                </a:solidFill>
                <a:effectLst>
                  <a:glow>
                    <a:srgbClr val="000000"/>
                  </a:glow>
                  <a:reflection stA="0" endPos="0" fadeDir="0" sx="0" sy="0"/>
                </a:effectLst>
                <a:latin typeface="Comic Sans MS"/>
                <a:ea typeface="Calibri"/>
                <a:cs typeface="Garamond-Light"/>
              </a:rPr>
              <a:t>ESTABLECER Y EJECUTAR </a:t>
            </a:r>
            <a:r>
              <a:rPr lang="es-ES" sz="2800" dirty="0">
                <a:solidFill>
                  <a:srgbClr val="231F20"/>
                </a:solidFill>
                <a:effectLst>
                  <a:glow>
                    <a:srgbClr val="000000"/>
                  </a:glow>
                  <a:reflection stA="0" endPos="0" fadeDir="0" sx="0" sy="0"/>
                </a:effectLst>
                <a:latin typeface="Comic Sans MS"/>
                <a:ea typeface="Calibri"/>
                <a:cs typeface="Garamond-Light"/>
              </a:rPr>
              <a:t>un </a:t>
            </a:r>
            <a:r>
              <a:rPr lang="es-ES" sz="2800" b="1" dirty="0">
                <a:gradFill>
                  <a:gsLst>
                    <a:gs pos="0">
                      <a:srgbClr val="A54200"/>
                    </a:gs>
                    <a:gs pos="78000">
                      <a:srgbClr val="FF8C19"/>
                    </a:gs>
                    <a:gs pos="100000">
                      <a:srgbClr val="FFF1E9"/>
                    </a:gs>
                  </a:gsLst>
                  <a:lin ang="5400000" scaled="0"/>
                </a:gradFill>
                <a:effectLst>
                  <a:glow>
                    <a:srgbClr val="000000"/>
                  </a:glow>
                  <a:outerShdw blurRad="69850" dist="43180" dir="5400000" sx="0" sy="0">
                    <a:srgbClr val="000000">
                      <a:alpha val="65000"/>
                    </a:srgbClr>
                  </a:outerShdw>
                  <a:reflection stA="0" endPos="0" fadeDir="0" sx="0" sy="0"/>
                </a:effectLst>
                <a:latin typeface="Comic Sans MS"/>
                <a:ea typeface="Calibri"/>
                <a:cs typeface="Garamond-Light"/>
              </a:rPr>
              <a:t>Programa sanitario básico L+DDD </a:t>
            </a:r>
            <a:r>
              <a:rPr lang="es-ES" sz="2800" dirty="0">
                <a:solidFill>
                  <a:srgbClr val="231F20"/>
                </a:solidFill>
                <a:effectLst>
                  <a:glow>
                    <a:srgbClr val="000000"/>
                  </a:glow>
                  <a:reflection stA="0" endPos="0" fadeDir="0" sx="0" sy="0"/>
                </a:effectLst>
                <a:latin typeface="Comic Sans MS"/>
                <a:ea typeface="Calibri"/>
                <a:cs typeface="Garamond-Light"/>
              </a:rPr>
              <a:t>(limpieza, desinfección, desratización y desinsectación) </a:t>
            </a:r>
            <a:r>
              <a:rPr lang="es-ES" sz="2800" dirty="0" smtClean="0">
                <a:solidFill>
                  <a:srgbClr val="231F20"/>
                </a:solidFill>
                <a:effectLst>
                  <a:glow>
                    <a:srgbClr val="000000"/>
                  </a:glow>
                  <a:reflection stA="0" endPos="0" fadeDir="0" sx="0" sy="0"/>
                </a:effectLst>
                <a:latin typeface="Comic Sans MS"/>
                <a:ea typeface="Calibri"/>
                <a:cs typeface="Garamond-Light"/>
              </a:rPr>
              <a:t>de </a:t>
            </a:r>
            <a:r>
              <a:rPr lang="es-ES" sz="2800" dirty="0">
                <a:solidFill>
                  <a:srgbClr val="231F20"/>
                </a:solidFill>
                <a:effectLst>
                  <a:glow>
                    <a:srgbClr val="000000"/>
                  </a:glow>
                  <a:reflection stA="0" endPos="0" fadeDir="0" sx="0" sy="0"/>
                </a:effectLst>
                <a:latin typeface="Comic Sans MS"/>
                <a:ea typeface="Calibri"/>
                <a:cs typeface="Garamond-Light"/>
              </a:rPr>
              <a:t>manera periódica y que sea adecuado a la explotación, así como el </a:t>
            </a:r>
            <a:r>
              <a:rPr lang="es-ES" sz="2800" b="1" dirty="0">
                <a:gradFill>
                  <a:gsLst>
                    <a:gs pos="0">
                      <a:srgbClr val="A54200"/>
                    </a:gs>
                    <a:gs pos="78000">
                      <a:srgbClr val="FF8C19"/>
                    </a:gs>
                    <a:gs pos="100000">
                      <a:srgbClr val="FFF1E9"/>
                    </a:gs>
                  </a:gsLst>
                  <a:lin ang="5400000" scaled="0"/>
                </a:gradFill>
                <a:effectLst>
                  <a:glow>
                    <a:srgbClr val="000000"/>
                  </a:glow>
                  <a:outerShdw blurRad="69850" dist="43180" dir="5400000" sx="0" sy="0">
                    <a:srgbClr val="000000">
                      <a:alpha val="65000"/>
                    </a:srgbClr>
                  </a:outerShdw>
                  <a:reflection stA="0" endPos="0" fadeDir="0" sx="0" sy="0"/>
                </a:effectLst>
                <a:latin typeface="Comic Sans MS"/>
                <a:ea typeface="Calibri"/>
                <a:cs typeface="Garamond-Light"/>
              </a:rPr>
              <a:t>Programa de profilaxis </a:t>
            </a:r>
            <a:r>
              <a:rPr lang="es-ES" sz="2800" dirty="0">
                <a:solidFill>
                  <a:srgbClr val="231F20"/>
                </a:solidFill>
                <a:effectLst>
                  <a:glow>
                    <a:srgbClr val="000000"/>
                  </a:glow>
                  <a:reflection stA="0" endPos="0" fadeDir="0" sx="0" sy="0"/>
                </a:effectLst>
                <a:latin typeface="Comic Sans MS"/>
                <a:ea typeface="Calibri"/>
                <a:cs typeface="Garamond-Light"/>
              </a:rPr>
              <a:t>de la especie considerada</a:t>
            </a:r>
            <a:r>
              <a:rPr lang="es-ES" sz="2800" dirty="0" smtClean="0">
                <a:solidFill>
                  <a:srgbClr val="231F20"/>
                </a:solidFill>
                <a:effectLst>
                  <a:glow>
                    <a:srgbClr val="000000"/>
                  </a:glow>
                  <a:reflection stA="0" endPos="0" fadeDir="0" sx="0" sy="0"/>
                </a:effectLst>
                <a:latin typeface="Comic Sans MS"/>
                <a:ea typeface="Calibri"/>
                <a:cs typeface="Garamond-Light"/>
              </a:rPr>
              <a:t>.</a:t>
            </a:r>
          </a:p>
          <a:p>
            <a:pPr marL="0" lvl="0" indent="0" algn="just">
              <a:lnSpc>
                <a:spcPct val="115000"/>
              </a:lnSpc>
              <a:buSzPts val="1400"/>
              <a:buNone/>
            </a:pPr>
            <a:endParaRPr lang="es-ES" sz="2800" dirty="0" smtClean="0">
              <a:solidFill>
                <a:srgbClr val="231F20"/>
              </a:solidFill>
              <a:effectLst>
                <a:glow>
                  <a:srgbClr val="000000"/>
                </a:glow>
                <a:reflection stA="0" endPos="0" fadeDir="0" sx="0" sy="0"/>
              </a:effectLst>
              <a:latin typeface="Comic Sans MS"/>
              <a:ea typeface="Calibri"/>
              <a:cs typeface="Garamond-Light"/>
            </a:endParaRPr>
          </a:p>
          <a:p>
            <a:pPr marL="0" lvl="0" indent="0">
              <a:lnSpc>
                <a:spcPct val="115000"/>
              </a:lnSpc>
              <a:buSzPts val="1400"/>
              <a:buNone/>
            </a:pPr>
            <a:r>
              <a:rPr lang="es-ES" sz="2800" dirty="0">
                <a:solidFill>
                  <a:srgbClr val="231F20"/>
                </a:solidFill>
                <a:effectLst>
                  <a:glow>
                    <a:srgbClr val="000000"/>
                  </a:glow>
                  <a:reflection stA="0" endPos="0" fadeDir="0" sx="0" sy="0"/>
                </a:effectLst>
                <a:latin typeface="Comic Sans MS"/>
                <a:ea typeface="Calibri"/>
                <a:cs typeface="Garamond-Light"/>
              </a:rPr>
              <a:t>	</a:t>
            </a:r>
            <a:r>
              <a:rPr lang="es-ES" sz="1500" dirty="0" smtClean="0">
                <a:solidFill>
                  <a:srgbClr val="231F20"/>
                </a:solidFill>
                <a:effectLst>
                  <a:glow>
                    <a:srgbClr val="000000"/>
                  </a:glow>
                  <a:reflection stA="0" endPos="0" fadeDir="0" sx="0" sy="0"/>
                </a:effectLst>
                <a:latin typeface="Comic Sans MS"/>
                <a:ea typeface="Calibri"/>
                <a:cs typeface="Garamond-Light"/>
              </a:rPr>
              <a:t>Tu Programa Sanitario debe estar firmado por un veterinario.</a:t>
            </a:r>
          </a:p>
          <a:p>
            <a:pPr marL="0" lvl="0" indent="0" algn="ctr">
              <a:lnSpc>
                <a:spcPct val="115000"/>
              </a:lnSpc>
              <a:buSzPts val="1400"/>
              <a:buNone/>
            </a:pPr>
            <a:endParaRPr lang="es-ES" sz="1500" dirty="0" smtClean="0">
              <a:solidFill>
                <a:srgbClr val="231F20"/>
              </a:solidFill>
              <a:effectLst>
                <a:glow>
                  <a:srgbClr val="000000"/>
                </a:glow>
                <a:reflection stA="0" endPos="0" fadeDir="0" sx="0" sy="0"/>
              </a:effectLst>
              <a:latin typeface="Comic Sans MS"/>
              <a:ea typeface="Calibri"/>
              <a:cs typeface="Garamond-Light"/>
            </a:endParaRPr>
          </a:p>
          <a:p>
            <a:pPr marL="0" lvl="0" indent="0">
              <a:lnSpc>
                <a:spcPct val="115000"/>
              </a:lnSpc>
              <a:buSzPts val="1400"/>
              <a:buNone/>
            </a:pPr>
            <a:r>
              <a:rPr lang="es-ES" sz="1500" dirty="0" smtClean="0">
                <a:solidFill>
                  <a:srgbClr val="231F20"/>
                </a:solidFill>
                <a:effectLst>
                  <a:glow>
                    <a:srgbClr val="000000"/>
                  </a:glow>
                  <a:reflection stA="0" endPos="0" fadeDir="0" sx="0" sy="0"/>
                </a:effectLst>
                <a:latin typeface="Comic Sans MS"/>
                <a:ea typeface="Calibri"/>
                <a:cs typeface="Garamond-Light"/>
              </a:rPr>
              <a:t>	Habla con tu veterinario o tu Agrupación de Defensa Sanitaria (ADS) </a:t>
            </a:r>
          </a:p>
          <a:p>
            <a:pPr marL="0" lvl="0" indent="0">
              <a:lnSpc>
                <a:spcPct val="115000"/>
              </a:lnSpc>
              <a:buSzPts val="1400"/>
              <a:buNone/>
            </a:pPr>
            <a:r>
              <a:rPr lang="es-ES" sz="1500" dirty="0">
                <a:solidFill>
                  <a:srgbClr val="231F20"/>
                </a:solidFill>
                <a:effectLst>
                  <a:glow>
                    <a:srgbClr val="000000"/>
                  </a:glow>
                  <a:reflection stA="0" endPos="0" fadeDir="0" sx="0" sy="0"/>
                </a:effectLst>
                <a:latin typeface="Comic Sans MS"/>
                <a:ea typeface="Calibri"/>
                <a:cs typeface="Garamond-Light"/>
              </a:rPr>
              <a:t>	</a:t>
            </a:r>
            <a:r>
              <a:rPr lang="es-ES" sz="1500" dirty="0" smtClean="0">
                <a:solidFill>
                  <a:srgbClr val="231F20"/>
                </a:solidFill>
                <a:effectLst>
                  <a:glow>
                    <a:srgbClr val="000000"/>
                  </a:glow>
                  <a:reflection stA="0" endPos="0" fadeDir="0" sx="0" sy="0"/>
                </a:effectLst>
                <a:latin typeface="Comic Sans MS"/>
                <a:ea typeface="Calibri"/>
                <a:cs typeface="Garamond-Light"/>
              </a:rPr>
              <a:t>para conocerlas exigencias correspondientes a tu “zona veterinaria”. </a:t>
            </a:r>
          </a:p>
          <a:p>
            <a:pPr marL="0" lvl="0" indent="0" algn="just">
              <a:lnSpc>
                <a:spcPct val="115000"/>
              </a:lnSpc>
              <a:buSzPts val="1400"/>
              <a:buNone/>
            </a:pPr>
            <a:endParaRPr lang="es-ES" sz="2800" dirty="0">
              <a:gradFill>
                <a:gsLst>
                  <a:gs pos="0">
                    <a:srgbClr val="A54200"/>
                  </a:gs>
                  <a:gs pos="78000">
                    <a:srgbClr val="FF8C19"/>
                  </a:gs>
                  <a:gs pos="100000">
                    <a:srgbClr val="FFF1E9"/>
                  </a:gs>
                </a:gsLst>
                <a:lin ang="5400000" scaled="0"/>
              </a:gradFill>
              <a:effectLst>
                <a:glow>
                  <a:srgbClr val="000000"/>
                </a:glow>
                <a:reflection stA="0" endPos="0" fadeDir="0" sx="0" sy="0"/>
              </a:effectLst>
              <a:ea typeface="Calibri"/>
              <a:cs typeface="Times New Roman"/>
            </a:endParaRPr>
          </a:p>
          <a:p>
            <a:pPr marL="0" indent="0" algn="just">
              <a:buNone/>
            </a:pPr>
            <a:endParaRPr lang="es-ES" dirty="0"/>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70</a:t>
            </a:fld>
            <a:endParaRPr lang="es-ES"/>
          </a:p>
        </p:txBody>
      </p:sp>
      <p:sp>
        <p:nvSpPr>
          <p:cNvPr id="8" name="1 Título"/>
          <p:cNvSpPr txBox="1">
            <a:spLocks/>
          </p:cNvSpPr>
          <p:nvPr/>
        </p:nvSpPr>
        <p:spPr>
          <a:xfrm>
            <a:off x="285319"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200" b="1" dirty="0" smtClean="0">
                <a:solidFill>
                  <a:schemeClr val="accent3">
                    <a:lumMod val="75000"/>
                  </a:schemeClr>
                </a:solidFill>
                <a:latin typeface="Comic Sans MS" pitchFamily="66" charset="0"/>
              </a:rPr>
              <a:t>Programa Sanitario  L + DDD</a:t>
            </a:r>
          </a:p>
          <a:p>
            <a:pPr algn="r">
              <a:tabLst>
                <a:tab pos="7629525" algn="l"/>
              </a:tabLst>
            </a:pPr>
            <a:r>
              <a:rPr lang="es-ES" sz="2200" b="1" dirty="0" smtClean="0">
                <a:solidFill>
                  <a:schemeClr val="accent2"/>
                </a:solidFill>
                <a:latin typeface="Comic Sans MS" pitchFamily="66" charset="0"/>
              </a:rPr>
              <a:t>Aspectos Sanitarios.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pic>
        <p:nvPicPr>
          <p:cNvPr id="9" name="8 Imagen" descr="http://www.centro-veterinario-segovia.es/img/veterinario-ovino/ovejas-2a.jpg">
            <a:hlinkClick r:id="rId2"/>
          </p:cNvPr>
          <p:cNvPicPr/>
          <p:nvPr/>
        </p:nvPicPr>
        <p:blipFill>
          <a:blip r:embed="rId3">
            <a:extLst>
              <a:ext uri="{28A0092B-C50C-407E-A947-70E740481C1C}">
                <a14:useLocalDpi xmlns:a14="http://schemas.microsoft.com/office/drawing/2010/main" xmlns="" val="0"/>
              </a:ext>
            </a:extLst>
          </a:blip>
          <a:srcRect/>
          <a:stretch>
            <a:fillRect/>
          </a:stretch>
        </p:blipFill>
        <p:spPr bwMode="auto">
          <a:xfrm>
            <a:off x="6950997" y="4286716"/>
            <a:ext cx="2241091" cy="1437267"/>
          </a:xfrm>
          <a:prstGeom prst="rect">
            <a:avLst/>
          </a:prstGeom>
          <a:noFill/>
          <a:ln>
            <a:noFill/>
          </a:ln>
        </p:spPr>
      </p:pic>
      <p:pic>
        <p:nvPicPr>
          <p:cNvPr id="10" name="Picture 4" descr="http://josechamorro.es/wp-content/uploads/2013/06/atencion.jpg">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85320" y="4941168"/>
            <a:ext cx="683486" cy="572983"/>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4" descr="http://josechamorro.es/wp-content/uploads/2013/06/atencion.jpg">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85319" y="5723983"/>
            <a:ext cx="683486" cy="57298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610253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20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96752"/>
            <a:ext cx="8229600" cy="5544616"/>
          </a:xfrm>
        </p:spPr>
        <p:txBody>
          <a:bodyPr/>
          <a:lstStyle/>
          <a:p>
            <a:pPr marL="0" lvl="0" indent="0" algn="just">
              <a:lnSpc>
                <a:spcPct val="115000"/>
              </a:lnSpc>
              <a:buSzPts val="1400"/>
              <a:buNone/>
            </a:pPr>
            <a:r>
              <a:rPr lang="es-ES" sz="2800" dirty="0">
                <a:solidFill>
                  <a:schemeClr val="accent3">
                    <a:lumMod val="75000"/>
                  </a:schemeClr>
                </a:solidFill>
                <a:effectLst>
                  <a:glow>
                    <a:srgbClr val="000000"/>
                  </a:glow>
                  <a:reflection stA="0" endPos="0" fadeDir="0" sx="0" sy="0"/>
                </a:effectLst>
                <a:latin typeface="Comic Sans MS"/>
                <a:ea typeface="Helvetica-Light"/>
                <a:cs typeface="Helvetica-Light"/>
              </a:rPr>
              <a:t>RESPETAR</a:t>
            </a:r>
            <a:r>
              <a:rPr lang="es-ES" sz="2800" dirty="0">
                <a:effectLst>
                  <a:glow>
                    <a:srgbClr val="000000"/>
                  </a:glow>
                  <a:reflection stA="0" endPos="0" fadeDir="0" sx="0" sy="0"/>
                </a:effectLst>
                <a:latin typeface="Comic Sans MS"/>
                <a:ea typeface="Helvetica-Light"/>
                <a:cs typeface="Helvetica-Light"/>
              </a:rPr>
              <a:t> en la explotación los </a:t>
            </a:r>
            <a:r>
              <a:rPr lang="es-ES" sz="2800" dirty="0">
                <a:solidFill>
                  <a:schemeClr val="accent1">
                    <a:lumMod val="75000"/>
                  </a:schemeClr>
                </a:solidFill>
                <a:effectLst>
                  <a:glow>
                    <a:srgbClr val="000000"/>
                  </a:glow>
                  <a:reflection stA="0" endPos="0" fadeDir="0" sx="0" sy="0"/>
                </a:effectLst>
                <a:latin typeface="Comic Sans MS"/>
                <a:ea typeface="Helvetica-Light"/>
                <a:cs typeface="Helvetica-Light"/>
              </a:rPr>
              <a:t>Programas nacionales de prevención y lucha de enfermedades</a:t>
            </a:r>
            <a:r>
              <a:rPr lang="es-ES" sz="2800" dirty="0" smtClean="0">
                <a:solidFill>
                  <a:schemeClr val="accent1">
                    <a:lumMod val="75000"/>
                  </a:schemeClr>
                </a:solidFill>
                <a:effectLst>
                  <a:glow>
                    <a:srgbClr val="000000"/>
                  </a:glow>
                  <a:reflection stA="0" endPos="0" fadeDir="0" sx="0" sy="0"/>
                </a:effectLst>
                <a:latin typeface="Comic Sans MS"/>
                <a:ea typeface="Helvetica-Light"/>
                <a:cs typeface="Helvetica-Light"/>
              </a:rPr>
              <a:t>.</a:t>
            </a:r>
          </a:p>
          <a:p>
            <a:pPr marL="0" indent="0" algn="just">
              <a:lnSpc>
                <a:spcPct val="115000"/>
              </a:lnSpc>
              <a:buSzPts val="1400"/>
              <a:buNone/>
            </a:pPr>
            <a:endParaRPr lang="es-ES" dirty="0">
              <a:gradFill>
                <a:gsLst>
                  <a:gs pos="0">
                    <a:srgbClr val="A54200"/>
                  </a:gs>
                  <a:gs pos="78000">
                    <a:srgbClr val="FF8C19"/>
                  </a:gs>
                  <a:gs pos="100000">
                    <a:srgbClr val="FFF1E9"/>
                  </a:gs>
                </a:gsLst>
                <a:lin ang="5400000" scaled="0"/>
              </a:gradFill>
              <a:effectLst>
                <a:glow>
                  <a:srgbClr val="000000"/>
                </a:glow>
                <a:outerShdw blurRad="69850" dist="43180" dir="5400000" sx="0" sy="0">
                  <a:srgbClr val="000000">
                    <a:alpha val="65000"/>
                  </a:srgbClr>
                </a:outerShdw>
                <a:reflection stA="0" endPos="0" fadeDir="0" sx="0" sy="0"/>
              </a:effectLst>
              <a:latin typeface="Comic Sans MS"/>
            </a:endParaRPr>
          </a:p>
          <a:p>
            <a:pPr marL="0" indent="0" algn="just">
              <a:lnSpc>
                <a:spcPct val="115000"/>
              </a:lnSpc>
              <a:buSzPts val="1400"/>
              <a:buNone/>
            </a:pPr>
            <a:r>
              <a:rPr lang="es-ES" sz="1800" dirty="0" smtClean="0">
                <a:latin typeface="Comic Sans MS" pitchFamily="66" charset="0"/>
              </a:rPr>
              <a:t>¿</a:t>
            </a:r>
            <a:r>
              <a:rPr lang="es-ES" sz="1800" dirty="0">
                <a:latin typeface="Comic Sans MS" pitchFamily="66" charset="0"/>
              </a:rPr>
              <a:t>Qué enfermedades incluye el </a:t>
            </a:r>
            <a:r>
              <a:rPr lang="es-ES" sz="1800" dirty="0" smtClean="0">
                <a:latin typeface="Comic Sans MS" pitchFamily="66" charset="0"/>
              </a:rPr>
              <a:t>Programa </a:t>
            </a:r>
            <a:r>
              <a:rPr lang="es-ES" sz="1800" dirty="0">
                <a:latin typeface="Comic Sans MS" pitchFamily="66" charset="0"/>
              </a:rPr>
              <a:t>N</a:t>
            </a:r>
            <a:r>
              <a:rPr lang="es-ES" sz="1800" dirty="0" smtClean="0">
                <a:latin typeface="Comic Sans MS" pitchFamily="66" charset="0"/>
              </a:rPr>
              <a:t>acional </a:t>
            </a:r>
            <a:r>
              <a:rPr lang="es-ES" sz="1800" dirty="0">
                <a:latin typeface="Comic Sans MS" pitchFamily="66" charset="0"/>
              </a:rPr>
              <a:t>de erradicación de enfermedades? </a:t>
            </a:r>
          </a:p>
          <a:p>
            <a:pPr marL="0" lvl="0" indent="0" algn="just">
              <a:lnSpc>
                <a:spcPct val="115000"/>
              </a:lnSpc>
              <a:buSzPts val="1400"/>
              <a:buNone/>
            </a:pPr>
            <a:r>
              <a:rPr lang="es-ES" sz="1800" dirty="0" smtClean="0">
                <a:gradFill>
                  <a:gsLst>
                    <a:gs pos="0">
                      <a:srgbClr val="A54200"/>
                    </a:gs>
                    <a:gs pos="78000">
                      <a:srgbClr val="FF8C19"/>
                    </a:gs>
                    <a:gs pos="100000">
                      <a:srgbClr val="FFF1E9"/>
                    </a:gs>
                  </a:gsLst>
                  <a:lin ang="5400000" scaled="0"/>
                </a:gradFill>
                <a:effectLst>
                  <a:glow>
                    <a:srgbClr val="000000"/>
                  </a:glow>
                  <a:outerShdw blurRad="69850" dist="43180" dir="5400000" sx="0" sy="0">
                    <a:srgbClr val="000000">
                      <a:alpha val="65000"/>
                    </a:srgbClr>
                  </a:outerShdw>
                  <a:reflection stA="0" endPos="0" fadeDir="0" sx="0" sy="0"/>
                </a:effectLst>
                <a:latin typeface="Comic Sans MS"/>
                <a:ea typeface="Helvetica-Light"/>
                <a:cs typeface="Helvetica-Light"/>
              </a:rPr>
              <a:t> </a:t>
            </a:r>
            <a:endParaRPr lang="es-ES" sz="1800" dirty="0">
              <a:gradFill>
                <a:gsLst>
                  <a:gs pos="0">
                    <a:srgbClr val="A54200"/>
                  </a:gs>
                  <a:gs pos="78000">
                    <a:srgbClr val="FF8C19"/>
                  </a:gs>
                  <a:gs pos="100000">
                    <a:srgbClr val="FFF1E9"/>
                  </a:gs>
                </a:gsLst>
                <a:lin ang="5400000" scaled="0"/>
              </a:gradFill>
              <a:effectLst>
                <a:glow>
                  <a:srgbClr val="000000"/>
                </a:glow>
                <a:outerShdw blurRad="69850" dist="43180" dir="5400000" sx="0" sy="0">
                  <a:srgbClr val="000000">
                    <a:alpha val="65000"/>
                  </a:srgbClr>
                </a:outerShdw>
                <a:reflection stA="0" endPos="0" fadeDir="0" sx="0" sy="0"/>
              </a:effectLst>
              <a:ea typeface="Calibri"/>
              <a:cs typeface="Times New Roman"/>
            </a:endParaRPr>
          </a:p>
          <a:p>
            <a:pPr marL="0" indent="0">
              <a:buNone/>
            </a:pPr>
            <a:endParaRPr lang="es-ES" dirty="0"/>
          </a:p>
        </p:txBody>
      </p:sp>
      <p:graphicFrame>
        <p:nvGraphicFramePr>
          <p:cNvPr id="6" name="5 Tabla"/>
          <p:cNvGraphicFramePr>
            <a:graphicFrameLocks noGrp="1"/>
          </p:cNvGraphicFramePr>
          <p:nvPr>
            <p:extLst>
              <p:ext uri="{D42A27DB-BD31-4B8C-83A1-F6EECF244321}">
                <p14:modId xmlns:p14="http://schemas.microsoft.com/office/powerpoint/2010/main" xmlns="" val="23986430"/>
              </p:ext>
            </p:extLst>
          </p:nvPr>
        </p:nvGraphicFramePr>
        <p:xfrm>
          <a:off x="261274" y="4221088"/>
          <a:ext cx="5606869" cy="2300838"/>
        </p:xfrm>
        <a:graphic>
          <a:graphicData uri="http://schemas.openxmlformats.org/drawingml/2006/table">
            <a:tbl>
              <a:tblPr firstRow="1" firstCol="1" bandRow="1"/>
              <a:tblGrid>
                <a:gridCol w="5606869"/>
              </a:tblGrid>
              <a:tr h="504056">
                <a:tc>
                  <a:txBody>
                    <a:bodyPr/>
                    <a:lstStyle/>
                    <a:p>
                      <a:pPr marL="457200" algn="ctr">
                        <a:lnSpc>
                          <a:spcPct val="115000"/>
                        </a:lnSpc>
                        <a:spcAft>
                          <a:spcPts val="0"/>
                        </a:spcAft>
                      </a:pPr>
                      <a:r>
                        <a:rPr lang="es-ES" sz="2000" dirty="0">
                          <a:effectLst/>
                          <a:latin typeface="Comic Sans MS"/>
                          <a:ea typeface="Helvetica-Light"/>
                          <a:cs typeface="Helvetica-Light"/>
                        </a:rPr>
                        <a:t>Lengua azul</a:t>
                      </a:r>
                      <a:endParaRPr lang="es-E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5E9EFF"/>
                        </a:gs>
                        <a:gs pos="35000">
                          <a:srgbClr val="92BBF5"/>
                        </a:gs>
                        <a:gs pos="0">
                          <a:schemeClr val="bg2">
                            <a:lumMod val="50000"/>
                          </a:schemeClr>
                        </a:gs>
                        <a:gs pos="100000">
                          <a:srgbClr val="C4D6EB"/>
                        </a:gs>
                        <a:gs pos="100000">
                          <a:srgbClr val="FFEBFA"/>
                        </a:gs>
                      </a:gsLst>
                      <a:lin ang="5400000" scaled="1"/>
                      <a:tileRect/>
                    </a:gradFill>
                  </a:tcPr>
                </a:tc>
              </a:tr>
              <a:tr h="432048">
                <a:tc>
                  <a:txBody>
                    <a:bodyPr/>
                    <a:lstStyle/>
                    <a:p>
                      <a:pPr marL="457200" algn="ctr">
                        <a:lnSpc>
                          <a:spcPct val="115000"/>
                        </a:lnSpc>
                        <a:spcAft>
                          <a:spcPts val="0"/>
                        </a:spcAft>
                      </a:pPr>
                      <a:r>
                        <a:rPr lang="es-ES" sz="2000" dirty="0" smtClean="0">
                          <a:effectLst/>
                          <a:latin typeface="Comic Sans MS"/>
                          <a:ea typeface="Helvetica-Light"/>
                          <a:cs typeface="Helvetica-Light"/>
                        </a:rPr>
                        <a:t>Brucelosis </a:t>
                      </a:r>
                      <a:r>
                        <a:rPr lang="es-ES" sz="2000" dirty="0">
                          <a:effectLst/>
                          <a:latin typeface="Comic Sans MS"/>
                          <a:ea typeface="Helvetica-Light"/>
                          <a:cs typeface="Helvetica-Light"/>
                        </a:rPr>
                        <a:t>ovina y caprina</a:t>
                      </a:r>
                      <a:endParaRPr lang="es-E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5E9EFF"/>
                        </a:gs>
                        <a:gs pos="35000">
                          <a:srgbClr val="92BBF5"/>
                        </a:gs>
                        <a:gs pos="0">
                          <a:schemeClr val="bg2">
                            <a:lumMod val="50000"/>
                          </a:schemeClr>
                        </a:gs>
                        <a:gs pos="100000">
                          <a:srgbClr val="C4D6EB"/>
                        </a:gs>
                        <a:gs pos="100000">
                          <a:srgbClr val="FFEBFA"/>
                        </a:gs>
                      </a:gsLst>
                      <a:lin ang="5400000" scaled="1"/>
                      <a:tileRect/>
                    </a:gradFill>
                  </a:tcPr>
                </a:tc>
              </a:tr>
              <a:tr h="576064">
                <a:tc>
                  <a:txBody>
                    <a:bodyPr/>
                    <a:lstStyle/>
                    <a:p>
                      <a:pPr marL="457200" algn="ctr">
                        <a:lnSpc>
                          <a:spcPct val="115000"/>
                        </a:lnSpc>
                        <a:spcAft>
                          <a:spcPts val="0"/>
                        </a:spcAft>
                      </a:pPr>
                      <a:endParaRPr lang="es-ES" sz="500" dirty="0" smtClean="0">
                        <a:effectLst/>
                        <a:latin typeface="Comic Sans MS"/>
                        <a:ea typeface="Helvetica-Light"/>
                        <a:cs typeface="Helvetica-Light"/>
                      </a:endParaRPr>
                    </a:p>
                    <a:p>
                      <a:pPr marL="457200" algn="ctr">
                        <a:lnSpc>
                          <a:spcPct val="115000"/>
                        </a:lnSpc>
                        <a:spcAft>
                          <a:spcPts val="0"/>
                        </a:spcAft>
                      </a:pPr>
                      <a:r>
                        <a:rPr lang="es-ES" sz="2000" dirty="0" smtClean="0">
                          <a:effectLst/>
                          <a:latin typeface="Comic Sans MS"/>
                          <a:ea typeface="Helvetica-Light"/>
                          <a:cs typeface="Helvetica-Light"/>
                        </a:rPr>
                        <a:t>Encefalopatías </a:t>
                      </a:r>
                      <a:r>
                        <a:rPr lang="es-ES" sz="2000" dirty="0">
                          <a:effectLst/>
                          <a:latin typeface="Comic Sans MS"/>
                          <a:ea typeface="Helvetica-Light"/>
                          <a:cs typeface="Helvetica-Light"/>
                        </a:rPr>
                        <a:t>Espongiformes Transmisibles</a:t>
                      </a:r>
                      <a:endParaRPr lang="es-E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5E9EFF"/>
                        </a:gs>
                        <a:gs pos="35000">
                          <a:srgbClr val="92BBF5"/>
                        </a:gs>
                        <a:gs pos="0">
                          <a:schemeClr val="bg2">
                            <a:lumMod val="50000"/>
                          </a:schemeClr>
                        </a:gs>
                        <a:gs pos="100000">
                          <a:srgbClr val="C4D6EB"/>
                        </a:gs>
                        <a:gs pos="100000">
                          <a:srgbClr val="FFEBFA"/>
                        </a:gs>
                      </a:gsLst>
                      <a:lin ang="5400000" scaled="1"/>
                      <a:tileRect/>
                    </a:gradFill>
                  </a:tcPr>
                </a:tc>
              </a:tr>
              <a:tr h="576064">
                <a:tc>
                  <a:txBody>
                    <a:bodyPr/>
                    <a:lstStyle/>
                    <a:p>
                      <a:pPr marL="457200" algn="ctr">
                        <a:lnSpc>
                          <a:spcPct val="115000"/>
                        </a:lnSpc>
                        <a:spcAft>
                          <a:spcPts val="0"/>
                        </a:spcAft>
                      </a:pPr>
                      <a:r>
                        <a:rPr lang="es-ES" sz="2000" dirty="0">
                          <a:effectLst/>
                          <a:latin typeface="Comic Sans MS"/>
                          <a:ea typeface="Helvetica-Light"/>
                          <a:cs typeface="Helvetica-Light"/>
                        </a:rPr>
                        <a:t>Tembladera Ovina</a:t>
                      </a:r>
                      <a:endParaRPr lang="es-E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5E9EFF"/>
                        </a:gs>
                        <a:gs pos="35000">
                          <a:srgbClr val="92BBF5"/>
                        </a:gs>
                        <a:gs pos="0">
                          <a:schemeClr val="bg2">
                            <a:lumMod val="50000"/>
                          </a:schemeClr>
                        </a:gs>
                        <a:gs pos="100000">
                          <a:srgbClr val="C4D6EB"/>
                        </a:gs>
                        <a:gs pos="100000">
                          <a:srgbClr val="FFEBFA"/>
                        </a:gs>
                      </a:gsLst>
                      <a:lin ang="5400000" scaled="1"/>
                      <a:tileRect/>
                    </a:gradFill>
                  </a:tcPr>
                </a:tc>
              </a:tr>
            </a:tbl>
          </a:graphicData>
        </a:graphic>
      </p:graphicFrame>
      <p:sp>
        <p:nvSpPr>
          <p:cNvPr id="2" name="1 Marcador de número de diapositiva"/>
          <p:cNvSpPr>
            <a:spLocks noGrp="1"/>
          </p:cNvSpPr>
          <p:nvPr>
            <p:ph type="sldNum" sz="quarter" idx="12"/>
          </p:nvPr>
        </p:nvSpPr>
        <p:spPr/>
        <p:txBody>
          <a:bodyPr/>
          <a:lstStyle/>
          <a:p>
            <a:fld id="{7CE80CD3-30BC-4483-9D44-C7BBE6F797AC}" type="slidenum">
              <a:rPr lang="es-ES" smtClean="0"/>
              <a:pPr/>
              <a:t>71</a:t>
            </a:fld>
            <a:endParaRPr lang="es-ES"/>
          </a:p>
        </p:txBody>
      </p:sp>
      <p:sp>
        <p:nvSpPr>
          <p:cNvPr id="7" name="1 Título"/>
          <p:cNvSpPr txBox="1">
            <a:spLocks/>
          </p:cNvSpPr>
          <p:nvPr/>
        </p:nvSpPr>
        <p:spPr>
          <a:xfrm>
            <a:off x="285319"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200" b="1" dirty="0" smtClean="0">
                <a:solidFill>
                  <a:schemeClr val="accent3">
                    <a:lumMod val="75000"/>
                  </a:schemeClr>
                </a:solidFill>
                <a:latin typeface="Comic Sans MS" pitchFamily="66" charset="0"/>
              </a:rPr>
              <a:t>Programas Nacionales de Prevención y Lucha </a:t>
            </a:r>
          </a:p>
          <a:p>
            <a:pPr algn="r">
              <a:tabLst>
                <a:tab pos="7629525" algn="l"/>
              </a:tabLst>
            </a:pPr>
            <a:r>
              <a:rPr lang="es-ES" sz="2200" b="1" dirty="0" smtClean="0">
                <a:solidFill>
                  <a:schemeClr val="accent2"/>
                </a:solidFill>
                <a:latin typeface="Comic Sans MS" pitchFamily="66" charset="0"/>
              </a:rPr>
              <a:t>Aspectos Sanitarios.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pic>
        <p:nvPicPr>
          <p:cNvPr id="9" name="8 Imagen" descr="http://www.asturias.es/webasturias/GOBIERNO/ACTUALIDAD/castellano/ficheros/2013_03_26%20Foto%20visita%20Centro%20Inseminacion%20Artificial%20Cenero.jpg">
            <a:hlinkClick r:id="rId2"/>
          </p:cNvPr>
          <p:cNvPicPr/>
          <p:nvPr/>
        </p:nvPicPr>
        <p:blipFill rotWithShape="1">
          <a:blip r:embed="rId3">
            <a:extLst>
              <a:ext uri="{28A0092B-C50C-407E-A947-70E740481C1C}">
                <a14:useLocalDpi xmlns:a14="http://schemas.microsoft.com/office/drawing/2010/main" xmlns="" val="0"/>
              </a:ext>
            </a:extLst>
          </a:blip>
          <a:srcRect l="32454" t="26054"/>
          <a:stretch/>
        </p:blipFill>
        <p:spPr bwMode="auto">
          <a:xfrm>
            <a:off x="6084168" y="5340350"/>
            <a:ext cx="2207895" cy="1517650"/>
          </a:xfrm>
          <a:prstGeom prst="rect">
            <a:avLst/>
          </a:prstGeom>
          <a:noFill/>
          <a:ln>
            <a:noFill/>
          </a:ln>
          <a:extLst>
            <a:ext uri="{53640926-AAD7-44D8-BBD7-CCE9431645EC}">
              <a14:shadowObscured xmlns:a14="http://schemas.microsoft.com/office/drawing/2010/main" xmlns=""/>
            </a:ext>
          </a:extLst>
        </p:spPr>
      </p:pic>
      <p:pic>
        <p:nvPicPr>
          <p:cNvPr id="6146" name="Picture 2" descr="http://4.bp.blogspot.com/_bKVhTFKXVzY/SRQih4ny8fI/AAAAAAAADRg/mCx1afRklxE/s200/untitled.bmp">
            <a:hlinkClick r:id="rId4"/>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084168" y="3717032"/>
            <a:ext cx="1428750" cy="17716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0819338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20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1052736"/>
            <a:ext cx="8229600" cy="5721499"/>
          </a:xfrm>
        </p:spPr>
        <p:txBody>
          <a:bodyPr/>
          <a:lstStyle/>
          <a:p>
            <a:pPr marL="0" indent="0" algn="just">
              <a:buNone/>
            </a:pPr>
            <a:endParaRPr lang="es-ES" sz="800" dirty="0" smtClean="0">
              <a:latin typeface="Comic Sans MS" pitchFamily="66" charset="0"/>
            </a:endParaRPr>
          </a:p>
          <a:p>
            <a:pPr marL="0" indent="0" algn="just">
              <a:buNone/>
            </a:pPr>
            <a:r>
              <a:rPr lang="es-ES" sz="1800" dirty="0" smtClean="0">
                <a:solidFill>
                  <a:schemeClr val="tx2"/>
                </a:solidFill>
                <a:latin typeface="Comic Sans MS" pitchFamily="66" charset="0"/>
              </a:rPr>
              <a:t>Enfermedades </a:t>
            </a:r>
            <a:r>
              <a:rPr lang="es-ES" sz="1800" dirty="0">
                <a:solidFill>
                  <a:schemeClr val="tx2"/>
                </a:solidFill>
                <a:latin typeface="Comic Sans MS" pitchFamily="66" charset="0"/>
              </a:rPr>
              <a:t>más comunes en </a:t>
            </a:r>
            <a:r>
              <a:rPr lang="es-ES" sz="1800" dirty="0" smtClean="0">
                <a:solidFill>
                  <a:schemeClr val="tx2"/>
                </a:solidFill>
                <a:latin typeface="Comic Sans MS" pitchFamily="66" charset="0"/>
              </a:rPr>
              <a:t>Ganado </a:t>
            </a:r>
            <a:r>
              <a:rPr lang="es-ES" sz="1800" dirty="0">
                <a:solidFill>
                  <a:schemeClr val="tx2"/>
                </a:solidFill>
                <a:latin typeface="Comic Sans MS" pitchFamily="66" charset="0"/>
              </a:rPr>
              <a:t>O</a:t>
            </a:r>
            <a:r>
              <a:rPr lang="es-ES" sz="1800" dirty="0" smtClean="0">
                <a:solidFill>
                  <a:schemeClr val="tx2"/>
                </a:solidFill>
                <a:latin typeface="Comic Sans MS" pitchFamily="66" charset="0"/>
              </a:rPr>
              <a:t>vino</a:t>
            </a:r>
            <a:endParaRPr lang="es-ES" sz="1800" dirty="0">
              <a:solidFill>
                <a:schemeClr val="tx2"/>
              </a:solidFill>
              <a:latin typeface="Comic Sans MS" pitchFamily="66" charset="0"/>
            </a:endParaRPr>
          </a:p>
          <a:p>
            <a:pPr marL="0" indent="0">
              <a:buNone/>
            </a:pPr>
            <a:endParaRPr lang="es-ES" dirty="0"/>
          </a:p>
        </p:txBody>
      </p:sp>
      <p:graphicFrame>
        <p:nvGraphicFramePr>
          <p:cNvPr id="4" name="3 Tabla"/>
          <p:cNvGraphicFramePr>
            <a:graphicFrameLocks noGrp="1"/>
          </p:cNvGraphicFramePr>
          <p:nvPr>
            <p:extLst>
              <p:ext uri="{D42A27DB-BD31-4B8C-83A1-F6EECF244321}">
                <p14:modId xmlns:p14="http://schemas.microsoft.com/office/powerpoint/2010/main" xmlns="" val="2829957324"/>
              </p:ext>
            </p:extLst>
          </p:nvPr>
        </p:nvGraphicFramePr>
        <p:xfrm>
          <a:off x="395536" y="1700808"/>
          <a:ext cx="7848871" cy="4968553"/>
        </p:xfrm>
        <a:graphic>
          <a:graphicData uri="http://schemas.openxmlformats.org/drawingml/2006/table">
            <a:tbl>
              <a:tblPr firstRow="1" firstCol="1" bandRow="1"/>
              <a:tblGrid>
                <a:gridCol w="2543510"/>
                <a:gridCol w="3037350"/>
                <a:gridCol w="2268011"/>
              </a:tblGrid>
              <a:tr h="576064">
                <a:tc>
                  <a:txBody>
                    <a:bodyPr/>
                    <a:lstStyle/>
                    <a:p>
                      <a:pPr algn="ctr">
                        <a:lnSpc>
                          <a:spcPct val="115000"/>
                        </a:lnSpc>
                        <a:spcAft>
                          <a:spcPts val="0"/>
                        </a:spcAft>
                      </a:pPr>
                      <a:endParaRPr lang="es-ES" sz="1500" b="1" u="none" dirty="0" smtClean="0">
                        <a:solidFill>
                          <a:schemeClr val="bg1"/>
                        </a:solidFill>
                        <a:effectLst/>
                        <a:latin typeface="Comic Sans MS"/>
                        <a:ea typeface="Calibri"/>
                        <a:cs typeface="Garamond-Light"/>
                      </a:endParaRPr>
                    </a:p>
                    <a:p>
                      <a:pPr algn="ctr">
                        <a:lnSpc>
                          <a:spcPct val="115000"/>
                        </a:lnSpc>
                        <a:spcAft>
                          <a:spcPts val="0"/>
                        </a:spcAft>
                      </a:pPr>
                      <a:r>
                        <a:rPr lang="es-ES" sz="1500" b="1" u="none" dirty="0" smtClean="0">
                          <a:solidFill>
                            <a:schemeClr val="bg1"/>
                          </a:solidFill>
                          <a:effectLst/>
                          <a:latin typeface="Comic Sans MS"/>
                          <a:ea typeface="Calibri"/>
                          <a:cs typeface="Garamond-Light"/>
                        </a:rPr>
                        <a:t>Nombre  </a:t>
                      </a:r>
                      <a:r>
                        <a:rPr lang="es-ES" sz="1500" b="1" u="none" dirty="0">
                          <a:solidFill>
                            <a:schemeClr val="bg1"/>
                          </a:solidFill>
                          <a:effectLst/>
                          <a:latin typeface="Comic Sans MS"/>
                          <a:ea typeface="Calibri"/>
                          <a:cs typeface="Garamond-Light"/>
                        </a:rPr>
                        <a:t>E</a:t>
                      </a:r>
                      <a:r>
                        <a:rPr lang="es-ES" sz="1500" b="1" u="none" dirty="0" smtClean="0">
                          <a:solidFill>
                            <a:schemeClr val="bg1"/>
                          </a:solidFill>
                          <a:effectLst/>
                          <a:latin typeface="Comic Sans MS"/>
                          <a:ea typeface="Calibri"/>
                          <a:cs typeface="Garamond-Light"/>
                        </a:rPr>
                        <a:t>nfermedad</a:t>
                      </a:r>
                      <a:endParaRPr lang="es-ES" sz="1500" u="none"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a:lnSpc>
                          <a:spcPct val="115000"/>
                        </a:lnSpc>
                        <a:spcAft>
                          <a:spcPts val="0"/>
                        </a:spcAft>
                      </a:pPr>
                      <a:endParaRPr lang="es-ES" sz="1500" b="1" u="none" dirty="0" smtClean="0">
                        <a:solidFill>
                          <a:schemeClr val="bg1"/>
                        </a:solidFill>
                        <a:effectLst/>
                        <a:latin typeface="Comic Sans MS"/>
                        <a:ea typeface="Calibri"/>
                        <a:cs typeface="Garamond-Light"/>
                      </a:endParaRPr>
                    </a:p>
                    <a:p>
                      <a:pPr algn="ctr">
                        <a:lnSpc>
                          <a:spcPct val="115000"/>
                        </a:lnSpc>
                        <a:spcAft>
                          <a:spcPts val="0"/>
                        </a:spcAft>
                      </a:pPr>
                      <a:r>
                        <a:rPr lang="es-ES" sz="1500" b="1" u="none" dirty="0" smtClean="0">
                          <a:solidFill>
                            <a:schemeClr val="bg1"/>
                          </a:solidFill>
                          <a:effectLst/>
                          <a:latin typeface="Comic Sans MS"/>
                          <a:ea typeface="Calibri"/>
                          <a:cs typeface="Garamond-Light"/>
                        </a:rPr>
                        <a:t>Sistema Afectado</a:t>
                      </a:r>
                      <a:endParaRPr lang="es-ES" sz="1500" u="none"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a:lnSpc>
                          <a:spcPct val="115000"/>
                        </a:lnSpc>
                        <a:spcAft>
                          <a:spcPts val="0"/>
                        </a:spcAft>
                      </a:pPr>
                      <a:endParaRPr lang="es-ES" sz="1500" b="1" u="none" dirty="0" smtClean="0">
                        <a:solidFill>
                          <a:schemeClr val="bg1"/>
                        </a:solidFill>
                        <a:effectLst/>
                        <a:latin typeface="Comic Sans MS"/>
                        <a:ea typeface="Calibri"/>
                        <a:cs typeface="Garamond-Light"/>
                      </a:endParaRPr>
                    </a:p>
                    <a:p>
                      <a:pPr algn="ctr">
                        <a:lnSpc>
                          <a:spcPct val="115000"/>
                        </a:lnSpc>
                        <a:spcAft>
                          <a:spcPts val="0"/>
                        </a:spcAft>
                      </a:pPr>
                      <a:r>
                        <a:rPr lang="es-ES" sz="1500" b="1" u="none" dirty="0" smtClean="0">
                          <a:solidFill>
                            <a:schemeClr val="bg1"/>
                          </a:solidFill>
                          <a:effectLst/>
                          <a:latin typeface="Comic Sans MS"/>
                          <a:ea typeface="Calibri"/>
                          <a:cs typeface="Garamond-Light"/>
                        </a:rPr>
                        <a:t>Edad </a:t>
                      </a:r>
                      <a:r>
                        <a:rPr lang="es-ES" sz="1500" b="1" u="none" dirty="0">
                          <a:solidFill>
                            <a:schemeClr val="bg1"/>
                          </a:solidFill>
                          <a:effectLst/>
                          <a:latin typeface="Comic Sans MS"/>
                          <a:ea typeface="Calibri"/>
                          <a:cs typeface="Garamond-Light"/>
                        </a:rPr>
                        <a:t>G</a:t>
                      </a:r>
                      <a:r>
                        <a:rPr lang="es-ES" sz="1500" b="1" u="none" dirty="0" smtClean="0">
                          <a:solidFill>
                            <a:schemeClr val="bg1"/>
                          </a:solidFill>
                          <a:effectLst/>
                          <a:latin typeface="Comic Sans MS"/>
                          <a:ea typeface="Calibri"/>
                          <a:cs typeface="Garamond-Light"/>
                        </a:rPr>
                        <a:t>anado</a:t>
                      </a:r>
                      <a:endParaRPr lang="es-ES" sz="1500" u="none"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r>
              <a:tr h="288032">
                <a:tc>
                  <a:txBody>
                    <a:bodyPr/>
                    <a:lstStyle/>
                    <a:p>
                      <a:pPr algn="ctr">
                        <a:lnSpc>
                          <a:spcPct val="115000"/>
                        </a:lnSpc>
                        <a:spcAft>
                          <a:spcPts val="0"/>
                        </a:spcAft>
                      </a:pPr>
                      <a:r>
                        <a:rPr lang="es-ES" sz="1200" dirty="0">
                          <a:solidFill>
                            <a:srgbClr val="231F20"/>
                          </a:solidFill>
                          <a:effectLst/>
                          <a:latin typeface="Comic Sans MS"/>
                          <a:ea typeface="Calibri"/>
                          <a:cs typeface="Garamond-Light"/>
                        </a:rPr>
                        <a:t>Enterotoxemias</a:t>
                      </a:r>
                      <a:endParaRPr lang="es-ES"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dirty="0">
                          <a:solidFill>
                            <a:srgbClr val="231F20"/>
                          </a:solidFill>
                          <a:effectLst/>
                          <a:latin typeface="Comic Sans MS"/>
                          <a:ea typeface="Calibri"/>
                          <a:cs typeface="Garamond-Light"/>
                        </a:rPr>
                        <a:t>Procesos digestivos</a:t>
                      </a:r>
                      <a:endParaRPr lang="es-ES"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a:solidFill>
                            <a:srgbClr val="231F20"/>
                          </a:solidFill>
                          <a:effectLst/>
                          <a:latin typeface="Comic Sans MS"/>
                          <a:ea typeface="Calibri"/>
                          <a:cs typeface="Garamond-Light"/>
                        </a:rPr>
                        <a:t>Neonatales</a:t>
                      </a:r>
                      <a:endParaRPr lang="es-ES"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r>
              <a:tr h="288032">
                <a:tc>
                  <a:txBody>
                    <a:bodyPr/>
                    <a:lstStyle/>
                    <a:p>
                      <a:pPr algn="ctr">
                        <a:lnSpc>
                          <a:spcPct val="115000"/>
                        </a:lnSpc>
                        <a:spcAft>
                          <a:spcPts val="0"/>
                        </a:spcAft>
                      </a:pPr>
                      <a:r>
                        <a:rPr lang="es-ES" sz="1200">
                          <a:solidFill>
                            <a:srgbClr val="231F20"/>
                          </a:solidFill>
                          <a:effectLst/>
                          <a:latin typeface="Comic Sans MS"/>
                          <a:ea typeface="Calibri"/>
                          <a:cs typeface="Garamond-Light"/>
                        </a:rPr>
                        <a:t>Cocibacilosis</a:t>
                      </a:r>
                      <a:endParaRPr lang="es-ES"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dirty="0">
                          <a:solidFill>
                            <a:srgbClr val="231F20"/>
                          </a:solidFill>
                          <a:effectLst/>
                          <a:latin typeface="Comic Sans MS"/>
                          <a:ea typeface="Calibri"/>
                          <a:cs typeface="Garamond-Light"/>
                        </a:rPr>
                        <a:t>Procesos digestivos</a:t>
                      </a:r>
                      <a:endParaRPr lang="es-ES"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dirty="0">
                          <a:solidFill>
                            <a:srgbClr val="231F20"/>
                          </a:solidFill>
                          <a:effectLst/>
                          <a:latin typeface="Comic Sans MS"/>
                          <a:ea typeface="Calibri"/>
                          <a:cs typeface="Garamond-Light"/>
                        </a:rPr>
                        <a:t>Neonatales</a:t>
                      </a:r>
                      <a:endParaRPr lang="es-ES"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r>
              <a:tr h="288032">
                <a:tc>
                  <a:txBody>
                    <a:bodyPr/>
                    <a:lstStyle/>
                    <a:p>
                      <a:pPr algn="ctr">
                        <a:lnSpc>
                          <a:spcPct val="115000"/>
                        </a:lnSpc>
                        <a:spcAft>
                          <a:spcPts val="0"/>
                        </a:spcAft>
                      </a:pPr>
                      <a:r>
                        <a:rPr lang="es-ES" sz="1200">
                          <a:solidFill>
                            <a:srgbClr val="231F20"/>
                          </a:solidFill>
                          <a:effectLst/>
                          <a:latin typeface="Comic Sans MS"/>
                          <a:ea typeface="Calibri"/>
                          <a:cs typeface="Garamond-Light"/>
                        </a:rPr>
                        <a:t>Rota/coronavirus</a:t>
                      </a:r>
                      <a:endParaRPr lang="es-ES"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dirty="0">
                          <a:solidFill>
                            <a:srgbClr val="231F20"/>
                          </a:solidFill>
                          <a:effectLst/>
                          <a:latin typeface="Comic Sans MS"/>
                          <a:ea typeface="Calibri"/>
                          <a:cs typeface="Garamond-Light"/>
                        </a:rPr>
                        <a:t>Procesos digestivos</a:t>
                      </a:r>
                      <a:endParaRPr lang="es-ES"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dirty="0">
                          <a:solidFill>
                            <a:srgbClr val="231F20"/>
                          </a:solidFill>
                          <a:effectLst/>
                          <a:latin typeface="Comic Sans MS"/>
                          <a:ea typeface="Calibri"/>
                          <a:cs typeface="Garamond-Light"/>
                        </a:rPr>
                        <a:t>Neonatales</a:t>
                      </a:r>
                      <a:endParaRPr lang="es-ES"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r>
              <a:tr h="288032">
                <a:tc>
                  <a:txBody>
                    <a:bodyPr/>
                    <a:lstStyle/>
                    <a:p>
                      <a:pPr algn="ctr">
                        <a:lnSpc>
                          <a:spcPct val="115000"/>
                        </a:lnSpc>
                        <a:spcAft>
                          <a:spcPts val="0"/>
                        </a:spcAft>
                      </a:pPr>
                      <a:r>
                        <a:rPr lang="es-ES" sz="1200">
                          <a:solidFill>
                            <a:srgbClr val="231F20"/>
                          </a:solidFill>
                          <a:effectLst/>
                          <a:latin typeface="Comic Sans MS"/>
                          <a:ea typeface="Calibri"/>
                          <a:cs typeface="Garamond-Light"/>
                        </a:rPr>
                        <a:t>Boquera</a:t>
                      </a:r>
                      <a:endParaRPr lang="es-ES"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dirty="0">
                          <a:solidFill>
                            <a:srgbClr val="231F20"/>
                          </a:solidFill>
                          <a:effectLst/>
                          <a:latin typeface="Comic Sans MS"/>
                          <a:ea typeface="Calibri"/>
                          <a:cs typeface="Garamond-Light"/>
                        </a:rPr>
                        <a:t>Procesos digestivos</a:t>
                      </a:r>
                      <a:endParaRPr lang="es-ES"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dirty="0">
                          <a:solidFill>
                            <a:srgbClr val="231F20"/>
                          </a:solidFill>
                          <a:effectLst/>
                          <a:latin typeface="Comic Sans MS"/>
                          <a:ea typeface="Calibri"/>
                          <a:cs typeface="Garamond-Light"/>
                        </a:rPr>
                        <a:t>Neonatales</a:t>
                      </a:r>
                      <a:endParaRPr lang="es-ES"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r>
              <a:tr h="288032">
                <a:tc>
                  <a:txBody>
                    <a:bodyPr/>
                    <a:lstStyle/>
                    <a:p>
                      <a:pPr algn="ctr">
                        <a:lnSpc>
                          <a:spcPct val="115000"/>
                        </a:lnSpc>
                        <a:spcAft>
                          <a:spcPts val="0"/>
                        </a:spcAft>
                      </a:pPr>
                      <a:r>
                        <a:rPr lang="es-ES" sz="1200">
                          <a:solidFill>
                            <a:srgbClr val="231F20"/>
                          </a:solidFill>
                          <a:effectLst/>
                          <a:latin typeface="Comic Sans MS"/>
                          <a:ea typeface="Calibri"/>
                          <a:cs typeface="Garamond-Light"/>
                        </a:rPr>
                        <a:t>Cooccidiosis</a:t>
                      </a:r>
                      <a:endParaRPr lang="es-ES"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a:solidFill>
                            <a:srgbClr val="231F20"/>
                          </a:solidFill>
                          <a:effectLst/>
                          <a:latin typeface="Comic Sans MS"/>
                          <a:ea typeface="Calibri"/>
                          <a:cs typeface="Garamond-Light"/>
                        </a:rPr>
                        <a:t>Procesos digestivos</a:t>
                      </a:r>
                      <a:endParaRPr lang="es-ES"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dirty="0">
                          <a:solidFill>
                            <a:srgbClr val="231F20"/>
                          </a:solidFill>
                          <a:effectLst/>
                          <a:latin typeface="Comic Sans MS"/>
                          <a:ea typeface="Calibri"/>
                          <a:cs typeface="Garamond-Light"/>
                        </a:rPr>
                        <a:t>Neonatales</a:t>
                      </a:r>
                      <a:endParaRPr lang="es-ES"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r>
              <a:tr h="288032">
                <a:tc>
                  <a:txBody>
                    <a:bodyPr/>
                    <a:lstStyle/>
                    <a:p>
                      <a:pPr algn="ctr">
                        <a:lnSpc>
                          <a:spcPct val="115000"/>
                        </a:lnSpc>
                        <a:spcAft>
                          <a:spcPts val="0"/>
                        </a:spcAft>
                      </a:pPr>
                      <a:r>
                        <a:rPr lang="es-ES" sz="1200" dirty="0">
                          <a:solidFill>
                            <a:srgbClr val="231F20"/>
                          </a:solidFill>
                          <a:effectLst/>
                          <a:latin typeface="Comic Sans MS"/>
                          <a:ea typeface="Calibri"/>
                          <a:cs typeface="Garamond-Light"/>
                        </a:rPr>
                        <a:t>Pasteurellosis</a:t>
                      </a:r>
                      <a:endParaRPr lang="es-ES"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a:solidFill>
                            <a:srgbClr val="231F20"/>
                          </a:solidFill>
                          <a:effectLst/>
                          <a:latin typeface="Comic Sans MS"/>
                          <a:ea typeface="Calibri"/>
                          <a:cs typeface="Garamond-Light"/>
                        </a:rPr>
                        <a:t>Procesos respiratorios</a:t>
                      </a:r>
                      <a:endParaRPr lang="es-ES"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dirty="0">
                          <a:solidFill>
                            <a:srgbClr val="231F20"/>
                          </a:solidFill>
                          <a:effectLst/>
                          <a:latin typeface="Comic Sans MS"/>
                          <a:ea typeface="Calibri"/>
                          <a:cs typeface="Garamond-Light"/>
                        </a:rPr>
                        <a:t>Neonatales</a:t>
                      </a:r>
                      <a:endParaRPr lang="es-ES"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r>
              <a:tr h="288032">
                <a:tc>
                  <a:txBody>
                    <a:bodyPr/>
                    <a:lstStyle/>
                    <a:p>
                      <a:pPr algn="ctr">
                        <a:lnSpc>
                          <a:spcPct val="115000"/>
                        </a:lnSpc>
                        <a:spcAft>
                          <a:spcPts val="0"/>
                        </a:spcAft>
                      </a:pPr>
                      <a:r>
                        <a:rPr lang="es-ES" sz="1200">
                          <a:solidFill>
                            <a:srgbClr val="231F20"/>
                          </a:solidFill>
                          <a:effectLst/>
                          <a:latin typeface="Comic Sans MS"/>
                          <a:ea typeface="Calibri"/>
                          <a:cs typeface="Garamond-Light"/>
                        </a:rPr>
                        <a:t>Enterotoxemia tipo D</a:t>
                      </a:r>
                      <a:endParaRPr lang="es-ES"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dirty="0">
                          <a:solidFill>
                            <a:srgbClr val="231F20"/>
                          </a:solidFill>
                          <a:effectLst/>
                          <a:latin typeface="Comic Sans MS"/>
                          <a:ea typeface="Calibri"/>
                          <a:cs typeface="Garamond-Light"/>
                        </a:rPr>
                        <a:t>Bacterianas</a:t>
                      </a:r>
                      <a:endParaRPr lang="es-ES"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dirty="0">
                          <a:solidFill>
                            <a:srgbClr val="231F20"/>
                          </a:solidFill>
                          <a:effectLst/>
                          <a:latin typeface="Comic Sans MS"/>
                          <a:ea typeface="Calibri"/>
                          <a:cs typeface="Garamond-Light"/>
                        </a:rPr>
                        <a:t>Adultos</a:t>
                      </a:r>
                      <a:endParaRPr lang="es-ES"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r>
              <a:tr h="288032">
                <a:tc>
                  <a:txBody>
                    <a:bodyPr/>
                    <a:lstStyle/>
                    <a:p>
                      <a:pPr algn="ctr">
                        <a:lnSpc>
                          <a:spcPct val="115000"/>
                        </a:lnSpc>
                        <a:spcAft>
                          <a:spcPts val="0"/>
                        </a:spcAft>
                      </a:pPr>
                      <a:r>
                        <a:rPr lang="es-ES" sz="1200">
                          <a:solidFill>
                            <a:srgbClr val="231F20"/>
                          </a:solidFill>
                          <a:effectLst/>
                          <a:latin typeface="Comic Sans MS"/>
                          <a:ea typeface="Calibri"/>
                          <a:cs typeface="Garamond-Light"/>
                        </a:rPr>
                        <a:t>Basquilla</a:t>
                      </a:r>
                      <a:endParaRPr lang="es-ES"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a:solidFill>
                            <a:srgbClr val="231F20"/>
                          </a:solidFill>
                          <a:effectLst/>
                          <a:latin typeface="Comic Sans MS"/>
                          <a:ea typeface="Calibri"/>
                          <a:cs typeface="Garamond-Light"/>
                        </a:rPr>
                        <a:t>Bacterianas</a:t>
                      </a:r>
                      <a:endParaRPr lang="es-ES"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dirty="0">
                          <a:solidFill>
                            <a:srgbClr val="231F20"/>
                          </a:solidFill>
                          <a:effectLst/>
                          <a:latin typeface="Comic Sans MS"/>
                          <a:ea typeface="Calibri"/>
                          <a:cs typeface="Garamond-Light"/>
                        </a:rPr>
                        <a:t>Adultos</a:t>
                      </a:r>
                      <a:endParaRPr lang="es-ES"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r>
              <a:tr h="288032">
                <a:tc>
                  <a:txBody>
                    <a:bodyPr/>
                    <a:lstStyle/>
                    <a:p>
                      <a:pPr algn="ctr">
                        <a:lnSpc>
                          <a:spcPct val="115000"/>
                        </a:lnSpc>
                        <a:spcAft>
                          <a:spcPts val="0"/>
                        </a:spcAft>
                      </a:pPr>
                      <a:r>
                        <a:rPr lang="es-ES" sz="1200">
                          <a:solidFill>
                            <a:srgbClr val="231F20"/>
                          </a:solidFill>
                          <a:effectLst/>
                          <a:latin typeface="Comic Sans MS"/>
                          <a:ea typeface="Calibri"/>
                          <a:cs typeface="Garamond-Light"/>
                        </a:rPr>
                        <a:t>Pedero</a:t>
                      </a:r>
                      <a:endParaRPr lang="es-ES"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a:solidFill>
                            <a:srgbClr val="231F20"/>
                          </a:solidFill>
                          <a:effectLst/>
                          <a:latin typeface="Comic Sans MS"/>
                          <a:ea typeface="Calibri"/>
                          <a:cs typeface="Garamond-Light"/>
                        </a:rPr>
                        <a:t>Bacterianas</a:t>
                      </a:r>
                      <a:endParaRPr lang="es-ES"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dirty="0">
                          <a:solidFill>
                            <a:srgbClr val="231F20"/>
                          </a:solidFill>
                          <a:effectLst/>
                          <a:latin typeface="Comic Sans MS"/>
                          <a:ea typeface="Calibri"/>
                          <a:cs typeface="Garamond-Light"/>
                        </a:rPr>
                        <a:t>Adultos</a:t>
                      </a:r>
                      <a:endParaRPr lang="es-ES"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r>
              <a:tr h="288032">
                <a:tc>
                  <a:txBody>
                    <a:bodyPr/>
                    <a:lstStyle/>
                    <a:p>
                      <a:pPr algn="ctr">
                        <a:lnSpc>
                          <a:spcPct val="115000"/>
                        </a:lnSpc>
                        <a:spcAft>
                          <a:spcPts val="0"/>
                        </a:spcAft>
                      </a:pPr>
                      <a:r>
                        <a:rPr lang="es-ES" sz="1200">
                          <a:solidFill>
                            <a:srgbClr val="231F20"/>
                          </a:solidFill>
                          <a:effectLst/>
                          <a:latin typeface="Comic Sans MS"/>
                          <a:ea typeface="Calibri"/>
                          <a:cs typeface="Garamond-Light"/>
                        </a:rPr>
                        <a:t>Paratuberculosis</a:t>
                      </a:r>
                      <a:endParaRPr lang="es-ES"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a:solidFill>
                            <a:srgbClr val="231F20"/>
                          </a:solidFill>
                          <a:effectLst/>
                          <a:latin typeface="Comic Sans MS"/>
                          <a:ea typeface="Calibri"/>
                          <a:cs typeface="Garamond-Light"/>
                        </a:rPr>
                        <a:t>Bacterianas</a:t>
                      </a:r>
                      <a:endParaRPr lang="es-ES"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dirty="0">
                          <a:solidFill>
                            <a:srgbClr val="231F20"/>
                          </a:solidFill>
                          <a:effectLst/>
                          <a:latin typeface="Comic Sans MS"/>
                          <a:ea typeface="Calibri"/>
                          <a:cs typeface="Garamond-Light"/>
                        </a:rPr>
                        <a:t>Adultos</a:t>
                      </a:r>
                      <a:endParaRPr lang="es-ES"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r>
              <a:tr h="288032">
                <a:tc>
                  <a:txBody>
                    <a:bodyPr/>
                    <a:lstStyle/>
                    <a:p>
                      <a:pPr algn="ctr">
                        <a:lnSpc>
                          <a:spcPct val="115000"/>
                        </a:lnSpc>
                        <a:spcAft>
                          <a:spcPts val="0"/>
                        </a:spcAft>
                      </a:pPr>
                      <a:r>
                        <a:rPr lang="es-ES" sz="1200">
                          <a:solidFill>
                            <a:srgbClr val="231F20"/>
                          </a:solidFill>
                          <a:effectLst/>
                          <a:latin typeface="Comic Sans MS"/>
                          <a:ea typeface="Calibri"/>
                          <a:cs typeface="Garamond-Light"/>
                        </a:rPr>
                        <a:t>Maedi-visna</a:t>
                      </a:r>
                      <a:endParaRPr lang="es-ES"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a:solidFill>
                            <a:srgbClr val="231F20"/>
                          </a:solidFill>
                          <a:effectLst/>
                          <a:latin typeface="Comic Sans MS"/>
                          <a:ea typeface="Calibri"/>
                          <a:cs typeface="Garamond-Light"/>
                        </a:rPr>
                        <a:t>Víricas</a:t>
                      </a:r>
                      <a:endParaRPr lang="es-ES"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dirty="0">
                          <a:solidFill>
                            <a:srgbClr val="231F20"/>
                          </a:solidFill>
                          <a:effectLst/>
                          <a:latin typeface="Comic Sans MS"/>
                          <a:ea typeface="Calibri"/>
                          <a:cs typeface="Garamond-Light"/>
                        </a:rPr>
                        <a:t>Adultos</a:t>
                      </a:r>
                      <a:endParaRPr lang="es-ES"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r>
              <a:tr h="288032">
                <a:tc>
                  <a:txBody>
                    <a:bodyPr/>
                    <a:lstStyle/>
                    <a:p>
                      <a:pPr algn="ctr">
                        <a:lnSpc>
                          <a:spcPct val="115000"/>
                        </a:lnSpc>
                        <a:spcAft>
                          <a:spcPts val="0"/>
                        </a:spcAft>
                      </a:pPr>
                      <a:r>
                        <a:rPr lang="es-ES" sz="1200">
                          <a:solidFill>
                            <a:srgbClr val="231F20"/>
                          </a:solidFill>
                          <a:effectLst/>
                          <a:latin typeface="Comic Sans MS"/>
                          <a:ea typeface="Calibri"/>
                          <a:cs typeface="Garamond-Light"/>
                        </a:rPr>
                        <a:t>Tiñas</a:t>
                      </a:r>
                      <a:endParaRPr lang="es-ES"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a:solidFill>
                            <a:srgbClr val="231F20"/>
                          </a:solidFill>
                          <a:effectLst/>
                          <a:latin typeface="Comic Sans MS"/>
                          <a:ea typeface="Calibri"/>
                          <a:cs typeface="Garamond-Light"/>
                        </a:rPr>
                        <a:t>Fúngicas</a:t>
                      </a:r>
                      <a:endParaRPr lang="es-ES"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dirty="0">
                          <a:solidFill>
                            <a:srgbClr val="231F20"/>
                          </a:solidFill>
                          <a:effectLst/>
                          <a:latin typeface="Comic Sans MS"/>
                          <a:ea typeface="Calibri"/>
                          <a:cs typeface="Garamond-Light"/>
                        </a:rPr>
                        <a:t>Adultos</a:t>
                      </a:r>
                      <a:endParaRPr lang="es-ES"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r>
              <a:tr h="360041">
                <a:tc>
                  <a:txBody>
                    <a:bodyPr/>
                    <a:lstStyle/>
                    <a:p>
                      <a:pPr algn="ctr">
                        <a:lnSpc>
                          <a:spcPct val="115000"/>
                        </a:lnSpc>
                        <a:spcAft>
                          <a:spcPts val="0"/>
                        </a:spcAft>
                      </a:pPr>
                      <a:r>
                        <a:rPr lang="es-ES" sz="1200">
                          <a:solidFill>
                            <a:srgbClr val="231F20"/>
                          </a:solidFill>
                          <a:effectLst/>
                          <a:latin typeface="Comic Sans MS"/>
                          <a:ea typeface="Calibri"/>
                          <a:cs typeface="Garamond-Light"/>
                        </a:rPr>
                        <a:t>Trastornos metabólicos</a:t>
                      </a:r>
                      <a:endParaRPr lang="es-ES"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a:solidFill>
                            <a:srgbClr val="231F20"/>
                          </a:solidFill>
                          <a:effectLst/>
                          <a:latin typeface="Comic Sans MS"/>
                          <a:ea typeface="Calibri"/>
                          <a:cs typeface="Garamond-Light"/>
                        </a:rPr>
                        <a:t>Varios</a:t>
                      </a:r>
                      <a:endParaRPr lang="es-ES"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dirty="0">
                          <a:solidFill>
                            <a:srgbClr val="231F20"/>
                          </a:solidFill>
                          <a:effectLst/>
                          <a:latin typeface="Comic Sans MS"/>
                          <a:ea typeface="Calibri"/>
                          <a:cs typeface="Garamond-Light"/>
                        </a:rPr>
                        <a:t>Adultos</a:t>
                      </a:r>
                      <a:endParaRPr lang="es-ES"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r>
              <a:tr h="288032">
                <a:tc>
                  <a:txBody>
                    <a:bodyPr/>
                    <a:lstStyle/>
                    <a:p>
                      <a:pPr algn="ctr">
                        <a:lnSpc>
                          <a:spcPct val="115000"/>
                        </a:lnSpc>
                        <a:spcAft>
                          <a:spcPts val="0"/>
                        </a:spcAft>
                      </a:pPr>
                      <a:r>
                        <a:rPr lang="es-ES" sz="1200">
                          <a:solidFill>
                            <a:srgbClr val="231F20"/>
                          </a:solidFill>
                          <a:effectLst/>
                          <a:latin typeface="Comic Sans MS"/>
                          <a:ea typeface="Calibri"/>
                          <a:cs typeface="Garamond-Light"/>
                        </a:rPr>
                        <a:t>Abortos</a:t>
                      </a:r>
                      <a:endParaRPr lang="es-ES"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a:solidFill>
                            <a:srgbClr val="231F20"/>
                          </a:solidFill>
                          <a:effectLst/>
                          <a:latin typeface="Comic Sans MS"/>
                          <a:ea typeface="Calibri"/>
                          <a:cs typeface="Garamond-Light"/>
                        </a:rPr>
                        <a:t>Varios</a:t>
                      </a:r>
                      <a:endParaRPr lang="es-ES"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dirty="0">
                          <a:solidFill>
                            <a:srgbClr val="231F20"/>
                          </a:solidFill>
                          <a:effectLst/>
                          <a:latin typeface="Comic Sans MS"/>
                          <a:ea typeface="Calibri"/>
                          <a:cs typeface="Garamond-Light"/>
                        </a:rPr>
                        <a:t>Adultos</a:t>
                      </a:r>
                      <a:endParaRPr lang="es-ES"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r>
              <a:tr h="288032">
                <a:tc>
                  <a:txBody>
                    <a:bodyPr/>
                    <a:lstStyle/>
                    <a:p>
                      <a:pPr algn="ctr">
                        <a:lnSpc>
                          <a:spcPct val="115000"/>
                        </a:lnSpc>
                        <a:spcAft>
                          <a:spcPts val="0"/>
                        </a:spcAft>
                      </a:pPr>
                      <a:r>
                        <a:rPr lang="es-ES" sz="1200" dirty="0">
                          <a:solidFill>
                            <a:srgbClr val="231F20"/>
                          </a:solidFill>
                          <a:effectLst/>
                          <a:latin typeface="Comic Sans MS"/>
                          <a:ea typeface="Calibri"/>
                          <a:cs typeface="Garamond-Light"/>
                        </a:rPr>
                        <a:t>Parasitosis</a:t>
                      </a:r>
                      <a:endParaRPr lang="es-ES"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a:solidFill>
                            <a:srgbClr val="231F20"/>
                          </a:solidFill>
                          <a:effectLst/>
                          <a:latin typeface="Comic Sans MS"/>
                          <a:ea typeface="Calibri"/>
                          <a:cs typeface="Garamond-Light"/>
                        </a:rPr>
                        <a:t>Varios</a:t>
                      </a:r>
                      <a:endParaRPr lang="es-ES"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c>
                  <a:txBody>
                    <a:bodyPr/>
                    <a:lstStyle/>
                    <a:p>
                      <a:pPr algn="ctr">
                        <a:lnSpc>
                          <a:spcPct val="115000"/>
                        </a:lnSpc>
                        <a:spcAft>
                          <a:spcPts val="0"/>
                        </a:spcAft>
                      </a:pPr>
                      <a:r>
                        <a:rPr lang="es-ES" sz="1200" dirty="0">
                          <a:solidFill>
                            <a:srgbClr val="231F20"/>
                          </a:solidFill>
                          <a:effectLst/>
                          <a:latin typeface="Comic Sans MS"/>
                          <a:ea typeface="Calibri"/>
                          <a:cs typeface="Garamond-Light"/>
                        </a:rPr>
                        <a:t>Adultos</a:t>
                      </a:r>
                      <a:endParaRPr lang="es-ES"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5E9EFF"/>
                        </a:gs>
                        <a:gs pos="35000">
                          <a:srgbClr val="92BBF5"/>
                        </a:gs>
                        <a:gs pos="0">
                          <a:schemeClr val="bg2">
                            <a:lumMod val="50000"/>
                          </a:schemeClr>
                        </a:gs>
                        <a:gs pos="100000">
                          <a:srgbClr val="C4D6EB"/>
                        </a:gs>
                        <a:gs pos="100000">
                          <a:srgbClr val="FFEBFA"/>
                        </a:gs>
                      </a:gsLst>
                      <a:lin ang="5400000" scaled="1"/>
                    </a:gradFill>
                  </a:tcPr>
                </a:tc>
              </a:tr>
            </a:tbl>
          </a:graphicData>
        </a:graphic>
      </p:graphicFrame>
      <p:sp>
        <p:nvSpPr>
          <p:cNvPr id="2" name="1 Marcador de número de diapositiva"/>
          <p:cNvSpPr>
            <a:spLocks noGrp="1"/>
          </p:cNvSpPr>
          <p:nvPr>
            <p:ph type="sldNum" sz="quarter" idx="12"/>
          </p:nvPr>
        </p:nvSpPr>
        <p:spPr/>
        <p:txBody>
          <a:bodyPr/>
          <a:lstStyle/>
          <a:p>
            <a:fld id="{7CE80CD3-30BC-4483-9D44-C7BBE6F797AC}" type="slidenum">
              <a:rPr lang="es-ES" smtClean="0"/>
              <a:pPr/>
              <a:t>72</a:t>
            </a:fld>
            <a:endParaRPr lang="es-ES"/>
          </a:p>
        </p:txBody>
      </p:sp>
      <p:sp>
        <p:nvSpPr>
          <p:cNvPr id="5" name="1 Título"/>
          <p:cNvSpPr txBox="1">
            <a:spLocks/>
          </p:cNvSpPr>
          <p:nvPr/>
        </p:nvSpPr>
        <p:spPr>
          <a:xfrm>
            <a:off x="223189" y="-13094"/>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200" b="1" dirty="0" smtClean="0">
                <a:solidFill>
                  <a:schemeClr val="accent3">
                    <a:lumMod val="75000"/>
                  </a:schemeClr>
                </a:solidFill>
                <a:latin typeface="Comic Sans MS" pitchFamily="66" charset="0"/>
              </a:rPr>
              <a:t>Programas Nacionales de Prevención y Lucha </a:t>
            </a:r>
          </a:p>
          <a:p>
            <a:pPr algn="r">
              <a:tabLst>
                <a:tab pos="7629525" algn="l"/>
              </a:tabLst>
            </a:pPr>
            <a:r>
              <a:rPr lang="es-ES" sz="2200" b="1" dirty="0" smtClean="0">
                <a:solidFill>
                  <a:schemeClr val="accent2"/>
                </a:solidFill>
                <a:latin typeface="Comic Sans MS" pitchFamily="66" charset="0"/>
              </a:rPr>
              <a:t>Aspectos Sanitarios.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28611971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20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96752"/>
            <a:ext cx="8579296" cy="5544616"/>
          </a:xfrm>
        </p:spPr>
        <p:txBody>
          <a:bodyPr>
            <a:normAutofit fontScale="70000" lnSpcReduction="20000"/>
          </a:bodyPr>
          <a:lstStyle/>
          <a:p>
            <a:pPr marL="0" lvl="0" indent="0" algn="just">
              <a:lnSpc>
                <a:spcPct val="115000"/>
              </a:lnSpc>
              <a:buSzPts val="1400"/>
              <a:buNone/>
            </a:pPr>
            <a:r>
              <a:rPr lang="es-ES" sz="4500" dirty="0" smtClean="0">
                <a:solidFill>
                  <a:srgbClr val="FF0000"/>
                </a:solidFill>
                <a:effectLst>
                  <a:glow>
                    <a:srgbClr val="000000"/>
                  </a:glow>
                  <a:reflection stA="0" endPos="0" fadeDir="0" sx="0" sy="0"/>
                </a:effectLst>
                <a:latin typeface="Comic Sans MS"/>
                <a:ea typeface="Calibri"/>
                <a:cs typeface="Garamond-Light"/>
              </a:rPr>
              <a:t>CUMPLIR</a:t>
            </a:r>
            <a:r>
              <a:rPr lang="es-ES" dirty="0" smtClean="0">
                <a:solidFill>
                  <a:srgbClr val="231F20"/>
                </a:solidFill>
                <a:effectLst>
                  <a:glow>
                    <a:srgbClr val="000000"/>
                  </a:glow>
                  <a:reflection stA="0" endPos="0" fadeDir="0" sx="0" sy="0"/>
                </a:effectLst>
                <a:latin typeface="Comic Sans MS"/>
                <a:ea typeface="Calibri"/>
                <a:cs typeface="Garamond-Light"/>
              </a:rPr>
              <a:t> </a:t>
            </a:r>
            <a:r>
              <a:rPr lang="es-ES" dirty="0">
                <a:solidFill>
                  <a:srgbClr val="231F20"/>
                </a:solidFill>
                <a:effectLst>
                  <a:glow>
                    <a:srgbClr val="000000"/>
                  </a:glow>
                  <a:reflection stA="0" endPos="0" fadeDir="0" sx="0" sy="0"/>
                </a:effectLst>
                <a:latin typeface="Comic Sans MS"/>
                <a:ea typeface="Calibri"/>
                <a:cs typeface="Garamond-Light"/>
              </a:rPr>
              <a:t>con los </a:t>
            </a:r>
            <a:r>
              <a:rPr lang="es-ES" dirty="0">
                <a:solidFill>
                  <a:schemeClr val="tx2"/>
                </a:solidFill>
                <a:effectLst>
                  <a:glow>
                    <a:srgbClr val="000000"/>
                  </a:glow>
                  <a:reflection stA="0" endPos="0" fadeDir="0" sx="0" sy="0"/>
                </a:effectLst>
                <a:latin typeface="Comic Sans MS"/>
                <a:ea typeface="Calibri"/>
                <a:cs typeface="Garamond-Light"/>
              </a:rPr>
              <a:t>Programas de control sanitario</a:t>
            </a:r>
            <a:r>
              <a:rPr lang="es-ES" dirty="0">
                <a:solidFill>
                  <a:schemeClr val="tx2"/>
                </a:solidFill>
                <a:effectLst>
                  <a:glow>
                    <a:srgbClr val="000000"/>
                  </a:glow>
                  <a:reflection stA="0" endPos="0" fadeDir="0" sx="0" sy="0"/>
                </a:effectLst>
                <a:latin typeface="Comic Sans MS"/>
                <a:ea typeface="Helvetica-Light"/>
                <a:cs typeface="Helvetica-Light"/>
              </a:rPr>
              <a:t>, y erradicación de enfermedades</a:t>
            </a:r>
            <a:r>
              <a:rPr lang="es-ES" dirty="0">
                <a:solidFill>
                  <a:schemeClr val="tx2"/>
                </a:solidFill>
                <a:effectLst>
                  <a:glow>
                    <a:srgbClr val="000000"/>
                  </a:glow>
                  <a:reflection stA="0" endPos="0" fadeDir="0" sx="0" sy="0"/>
                </a:effectLst>
                <a:latin typeface="Comic Sans MS"/>
                <a:ea typeface="Calibri"/>
                <a:cs typeface="Garamond-Light"/>
              </a:rPr>
              <a:t>: </a:t>
            </a:r>
            <a:r>
              <a:rPr lang="es-ES" dirty="0">
                <a:effectLst>
                  <a:glow>
                    <a:srgbClr val="000000"/>
                  </a:glow>
                  <a:reflection stA="0" endPos="0" fadeDir="0" sx="0" sy="0"/>
                </a:effectLst>
                <a:latin typeface="Comic Sans MS" pitchFamily="66" charset="0"/>
                <a:ea typeface="Helvetica-Light"/>
                <a:cs typeface="Helvetica-Light"/>
              </a:rPr>
              <a:t>las explotaciones deberán mantener los programas y normas sanitarias frente a las principales enfermedades de la especie sujetas a control oficial. </a:t>
            </a:r>
            <a:endParaRPr lang="es-ES" sz="4000" dirty="0">
              <a:effectLst>
                <a:glow>
                  <a:srgbClr val="000000"/>
                </a:glow>
                <a:reflection stA="0" endPos="0" fadeDir="0" sx="0" sy="0"/>
              </a:effectLst>
              <a:latin typeface="Comic Sans MS" pitchFamily="66" charset="0"/>
              <a:ea typeface="Calibri"/>
              <a:cs typeface="Times New Roman"/>
            </a:endParaRPr>
          </a:p>
          <a:p>
            <a:pPr marL="156210" indent="0" algn="just">
              <a:lnSpc>
                <a:spcPct val="115000"/>
              </a:lnSpc>
              <a:spcAft>
                <a:spcPts val="0"/>
              </a:spcAft>
              <a:buNone/>
            </a:pPr>
            <a:r>
              <a:rPr lang="es-ES" dirty="0">
                <a:solidFill>
                  <a:srgbClr val="231F20"/>
                </a:solidFill>
                <a:latin typeface="Comic Sans MS"/>
                <a:ea typeface="Calibri"/>
                <a:cs typeface="Garamond-Light"/>
              </a:rPr>
              <a:t> </a:t>
            </a:r>
            <a:endParaRPr lang="es-ES" sz="4000" dirty="0">
              <a:ea typeface="Calibri"/>
              <a:cs typeface="Times New Roman"/>
            </a:endParaRPr>
          </a:p>
          <a:p>
            <a:pPr algn="just">
              <a:lnSpc>
                <a:spcPct val="115000"/>
              </a:lnSpc>
              <a:spcAft>
                <a:spcPts val="0"/>
              </a:spcAft>
              <a:buClr>
                <a:schemeClr val="tx2">
                  <a:lumMod val="75000"/>
                </a:schemeClr>
              </a:buClr>
              <a:buFont typeface="Wingdings" pitchFamily="2" charset="2"/>
              <a:buChar char="ü"/>
            </a:pPr>
            <a:r>
              <a:rPr lang="es-ES" sz="2600" dirty="0" smtClean="0">
                <a:solidFill>
                  <a:schemeClr val="tx2"/>
                </a:solidFill>
                <a:latin typeface="Comic Sans MS"/>
                <a:ea typeface="Calibri"/>
                <a:cs typeface="Garamond-Light"/>
              </a:rPr>
              <a:t>¿</a:t>
            </a:r>
            <a:r>
              <a:rPr lang="es-ES" sz="2600" dirty="0">
                <a:solidFill>
                  <a:schemeClr val="tx2"/>
                </a:solidFill>
                <a:latin typeface="Comic Sans MS"/>
                <a:ea typeface="Calibri"/>
                <a:cs typeface="Garamond-Light"/>
              </a:rPr>
              <a:t>Qué es un Programa de erradicación?: </a:t>
            </a:r>
            <a:r>
              <a:rPr lang="es-ES" sz="2600" dirty="0">
                <a:latin typeface="Comic Sans MS"/>
                <a:ea typeface="Calibri"/>
                <a:cs typeface="Garamond-Light"/>
              </a:rPr>
              <a:t>Consiste generalmente en la identificación de animales enfermos, portadores o seropositivos (según el programa o la enfermedad) y la eliminación de los mismos. </a:t>
            </a:r>
            <a:endParaRPr lang="es-ES" sz="2600" dirty="0">
              <a:ea typeface="Calibri"/>
              <a:cs typeface="Times New Roman"/>
            </a:endParaRPr>
          </a:p>
          <a:p>
            <a:pPr marL="0" indent="0" algn="just">
              <a:lnSpc>
                <a:spcPct val="115000"/>
              </a:lnSpc>
              <a:spcAft>
                <a:spcPts val="0"/>
              </a:spcAft>
              <a:buClr>
                <a:schemeClr val="tx2">
                  <a:lumMod val="75000"/>
                </a:schemeClr>
              </a:buClr>
              <a:buNone/>
            </a:pPr>
            <a:endParaRPr lang="es-ES" sz="2600" dirty="0">
              <a:ea typeface="Calibri"/>
              <a:cs typeface="Times New Roman"/>
            </a:endParaRPr>
          </a:p>
          <a:p>
            <a:pPr algn="just">
              <a:lnSpc>
                <a:spcPct val="115000"/>
              </a:lnSpc>
              <a:spcAft>
                <a:spcPts val="0"/>
              </a:spcAft>
              <a:buClr>
                <a:schemeClr val="tx2">
                  <a:lumMod val="75000"/>
                </a:schemeClr>
              </a:buClr>
              <a:buFont typeface="Wingdings" pitchFamily="2" charset="2"/>
              <a:buChar char="ü"/>
            </a:pPr>
            <a:r>
              <a:rPr lang="es-ES" sz="2600" dirty="0" smtClean="0">
                <a:solidFill>
                  <a:schemeClr val="tx2"/>
                </a:solidFill>
                <a:latin typeface="Comic Sans MS"/>
                <a:ea typeface="Calibri"/>
                <a:cs typeface="Garamond-Light"/>
              </a:rPr>
              <a:t>¿</a:t>
            </a:r>
            <a:r>
              <a:rPr lang="es-ES" sz="2600" dirty="0">
                <a:solidFill>
                  <a:schemeClr val="tx2"/>
                </a:solidFill>
                <a:latin typeface="Comic Sans MS"/>
                <a:ea typeface="Calibri"/>
                <a:cs typeface="Garamond-Light"/>
              </a:rPr>
              <a:t>Qué es un Programa </a:t>
            </a:r>
            <a:r>
              <a:rPr lang="es-ES" sz="2600" dirty="0">
                <a:solidFill>
                  <a:schemeClr val="tx2"/>
                </a:solidFill>
                <a:latin typeface="Comic Sans MS"/>
                <a:ea typeface="Calibri"/>
                <a:cs typeface="Garamond-BoldItalic"/>
              </a:rPr>
              <a:t>de control?</a:t>
            </a:r>
            <a:r>
              <a:rPr lang="es-ES" sz="2600" dirty="0">
                <a:solidFill>
                  <a:schemeClr val="tx2"/>
                </a:solidFill>
                <a:latin typeface="Comic Sans MS"/>
                <a:ea typeface="Calibri"/>
                <a:cs typeface="Garamond-Bold"/>
              </a:rPr>
              <a:t>: </a:t>
            </a:r>
            <a:r>
              <a:rPr lang="es-ES" sz="2600" dirty="0">
                <a:latin typeface="Comic Sans MS"/>
                <a:ea typeface="Calibri"/>
                <a:cs typeface="Garamond-Light"/>
              </a:rPr>
              <a:t>Supone la inmunización activa (vacunación) de todos o parte de los efectivos del rebaño. </a:t>
            </a:r>
            <a:endParaRPr lang="es-ES" sz="2600" dirty="0">
              <a:ea typeface="Calibri"/>
              <a:cs typeface="Times New Roman"/>
            </a:endParaRPr>
          </a:p>
          <a:p>
            <a:pPr marL="0" indent="0" algn="just">
              <a:lnSpc>
                <a:spcPct val="115000"/>
              </a:lnSpc>
              <a:spcAft>
                <a:spcPts val="0"/>
              </a:spcAft>
              <a:buClr>
                <a:schemeClr val="tx2">
                  <a:lumMod val="75000"/>
                </a:schemeClr>
              </a:buClr>
              <a:buNone/>
            </a:pPr>
            <a:endParaRPr lang="es-ES" sz="2600" dirty="0">
              <a:ea typeface="Calibri"/>
              <a:cs typeface="Times New Roman"/>
            </a:endParaRPr>
          </a:p>
          <a:p>
            <a:pPr algn="just">
              <a:lnSpc>
                <a:spcPct val="115000"/>
              </a:lnSpc>
              <a:spcAft>
                <a:spcPts val="0"/>
              </a:spcAft>
              <a:buClr>
                <a:schemeClr val="tx2">
                  <a:lumMod val="75000"/>
                </a:schemeClr>
              </a:buClr>
              <a:buFont typeface="Wingdings" pitchFamily="2" charset="2"/>
              <a:buChar char="ü"/>
            </a:pPr>
            <a:r>
              <a:rPr lang="es-ES" sz="2600" dirty="0" smtClean="0">
                <a:solidFill>
                  <a:schemeClr val="tx2"/>
                </a:solidFill>
                <a:latin typeface="Comic Sans MS"/>
                <a:ea typeface="Calibri"/>
                <a:cs typeface="Garamond-Light"/>
              </a:rPr>
              <a:t>¿</a:t>
            </a:r>
            <a:r>
              <a:rPr lang="es-ES" sz="2600" dirty="0">
                <a:solidFill>
                  <a:schemeClr val="tx2"/>
                </a:solidFill>
                <a:latin typeface="Comic Sans MS"/>
                <a:ea typeface="Calibri"/>
                <a:cs typeface="Garamond-Light"/>
              </a:rPr>
              <a:t>Qué es un Programa </a:t>
            </a:r>
            <a:r>
              <a:rPr lang="es-ES" sz="2600" dirty="0">
                <a:solidFill>
                  <a:schemeClr val="tx2"/>
                </a:solidFill>
                <a:latin typeface="Comic Sans MS"/>
                <a:ea typeface="Calibri"/>
                <a:cs typeface="Garamond-BoldItalic"/>
              </a:rPr>
              <a:t>de vigilancia activa? </a:t>
            </a:r>
            <a:r>
              <a:rPr lang="es-ES" sz="2600" b="1" dirty="0">
                <a:latin typeface="Comic Sans MS"/>
                <a:ea typeface="Calibri"/>
                <a:cs typeface="Garamond-Bold"/>
              </a:rPr>
              <a:t>: </a:t>
            </a:r>
            <a:r>
              <a:rPr lang="es-ES" sz="2600" dirty="0">
                <a:latin typeface="Comic Sans MS"/>
                <a:ea typeface="Calibri"/>
                <a:cs typeface="Garamond-Light"/>
              </a:rPr>
              <a:t>Implica la toma de muestras de animales sospechosos de padecer una enfermedad.</a:t>
            </a:r>
            <a:endParaRPr lang="es-ES" sz="2600" dirty="0">
              <a:ea typeface="Calibri"/>
              <a:cs typeface="Times New Roman"/>
            </a:endParaRPr>
          </a:p>
          <a:p>
            <a:pPr marL="0" indent="0">
              <a:lnSpc>
                <a:spcPct val="115000"/>
              </a:lnSpc>
              <a:spcAft>
                <a:spcPts val="0"/>
              </a:spcAft>
              <a:buClr>
                <a:schemeClr val="tx2">
                  <a:lumMod val="75000"/>
                </a:schemeClr>
              </a:buClr>
              <a:buNone/>
            </a:pPr>
            <a:endParaRPr lang="es-ES" sz="2600" dirty="0">
              <a:ea typeface="Calibri"/>
              <a:cs typeface="Times New Roman"/>
            </a:endParaRPr>
          </a:p>
          <a:p>
            <a:pPr marL="0" indent="0">
              <a:lnSpc>
                <a:spcPct val="115000"/>
              </a:lnSpc>
              <a:spcAft>
                <a:spcPts val="0"/>
              </a:spcAft>
              <a:buNone/>
            </a:pPr>
            <a:r>
              <a:rPr lang="es-ES" sz="2600" dirty="0">
                <a:latin typeface="Comic Sans MS"/>
                <a:ea typeface="Calibri"/>
                <a:cs typeface="Garamond-Light"/>
              </a:rPr>
              <a:t>Hay que integrar obligatoriamente estas actuaciones dentro del programa sanitario diseñado para la explotación</a:t>
            </a:r>
            <a:r>
              <a:rPr lang="es-ES" sz="2600" dirty="0" smtClean="0">
                <a:latin typeface="Comic Sans MS"/>
                <a:ea typeface="Calibri"/>
                <a:cs typeface="Garamond-Light"/>
              </a:rPr>
              <a:t>.</a:t>
            </a:r>
            <a:endParaRPr lang="es-ES" sz="2600" dirty="0">
              <a:ea typeface="Calibri"/>
              <a:cs typeface="Times New Roman"/>
            </a:endParaRPr>
          </a:p>
          <a:p>
            <a:pPr marL="0" lvl="0" indent="0" algn="just">
              <a:lnSpc>
                <a:spcPct val="115000"/>
              </a:lnSpc>
              <a:buSzPts val="1400"/>
              <a:buNone/>
            </a:pPr>
            <a:endParaRPr lang="es-ES" dirty="0">
              <a:gradFill>
                <a:gsLst>
                  <a:gs pos="0">
                    <a:srgbClr val="A54200"/>
                  </a:gs>
                  <a:gs pos="78000">
                    <a:srgbClr val="FF8C19"/>
                  </a:gs>
                  <a:gs pos="100000">
                    <a:srgbClr val="FFF1E9"/>
                  </a:gs>
                </a:gsLst>
                <a:lin ang="5400000" scaled="0"/>
              </a:gradFill>
              <a:effectLst>
                <a:glow>
                  <a:srgbClr val="000000"/>
                </a:glow>
                <a:outerShdw blurRad="69850" dist="43180" dir="5400000" sx="0" sy="0">
                  <a:srgbClr val="000000">
                    <a:alpha val="65000"/>
                  </a:srgbClr>
                </a:outerShdw>
                <a:reflection stA="0" endPos="0" fadeDir="0" sx="0" sy="0"/>
              </a:effectLst>
              <a:ea typeface="Calibri"/>
              <a:cs typeface="Times New Roman"/>
            </a:endParaRPr>
          </a:p>
          <a:p>
            <a:pPr marL="0" indent="0">
              <a:buNone/>
            </a:pPr>
            <a:endParaRPr lang="es-ES" dirty="0"/>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73</a:t>
            </a:fld>
            <a:endParaRPr lang="es-ES"/>
          </a:p>
        </p:txBody>
      </p:sp>
      <p:sp>
        <p:nvSpPr>
          <p:cNvPr id="6" name="1 Título"/>
          <p:cNvSpPr txBox="1">
            <a:spLocks/>
          </p:cNvSpPr>
          <p:nvPr/>
        </p:nvSpPr>
        <p:spPr>
          <a:xfrm>
            <a:off x="223189" y="-13094"/>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200" b="1" dirty="0" smtClean="0">
                <a:solidFill>
                  <a:schemeClr val="accent3">
                    <a:lumMod val="75000"/>
                  </a:schemeClr>
                </a:solidFill>
                <a:latin typeface="Comic Sans MS" pitchFamily="66" charset="0"/>
              </a:rPr>
              <a:t>Programas Control Sanitario y Erradicación</a:t>
            </a:r>
          </a:p>
          <a:p>
            <a:pPr algn="r">
              <a:tabLst>
                <a:tab pos="7629525" algn="l"/>
              </a:tabLst>
            </a:pPr>
            <a:r>
              <a:rPr lang="es-ES" sz="2200" b="1" dirty="0" smtClean="0">
                <a:solidFill>
                  <a:schemeClr val="accent2"/>
                </a:solidFill>
                <a:latin typeface="Comic Sans MS" pitchFamily="66" charset="0"/>
              </a:rPr>
              <a:t>Aspectos Sanitarios.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4145805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2">
            <a:lumMod val="75000"/>
            <a:alpha val="20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79780" y="763463"/>
            <a:ext cx="8579296" cy="6120680"/>
          </a:xfrm>
        </p:spPr>
        <p:txBody>
          <a:bodyPr>
            <a:normAutofit fontScale="47500" lnSpcReduction="20000"/>
          </a:bodyPr>
          <a:lstStyle/>
          <a:p>
            <a:pPr marL="0" lvl="0" indent="0" algn="just">
              <a:lnSpc>
                <a:spcPct val="115000"/>
              </a:lnSpc>
              <a:buSzPts val="1400"/>
              <a:buNone/>
            </a:pPr>
            <a:endParaRPr lang="es-ES" dirty="0" smtClean="0">
              <a:solidFill>
                <a:srgbClr val="231F20"/>
              </a:solidFill>
              <a:effectLst>
                <a:glow>
                  <a:srgbClr val="000000"/>
                </a:glow>
                <a:outerShdw blurRad="69850" dist="43180" dir="5400000" sx="0" sy="0">
                  <a:srgbClr val="000000">
                    <a:alpha val="65000"/>
                  </a:srgbClr>
                </a:outerShdw>
                <a:reflection stA="0" endPos="0" fadeDir="0" sx="0" sy="0"/>
              </a:effectLst>
              <a:latin typeface="Comic Sans MS"/>
              <a:ea typeface="Calibri"/>
              <a:cs typeface="Garamond-Light"/>
            </a:endParaRPr>
          </a:p>
          <a:p>
            <a:pPr marL="0" lvl="0" indent="0" algn="just">
              <a:lnSpc>
                <a:spcPct val="115000"/>
              </a:lnSpc>
              <a:buSzPts val="1400"/>
              <a:buNone/>
            </a:pPr>
            <a:r>
              <a:rPr lang="es-ES" sz="3800" dirty="0" smtClean="0">
                <a:solidFill>
                  <a:srgbClr val="FF0000"/>
                </a:solidFill>
                <a:effectLst>
                  <a:glow>
                    <a:srgbClr val="000000"/>
                  </a:glow>
                  <a:outerShdw blurRad="69850" dist="43180" dir="5400000" sx="0" sy="0">
                    <a:srgbClr val="000000">
                      <a:alpha val="65000"/>
                    </a:srgbClr>
                  </a:outerShdw>
                  <a:reflection stA="0" endPos="0" fadeDir="0" sx="0" sy="0"/>
                </a:effectLst>
                <a:latin typeface="Comic Sans MS"/>
                <a:ea typeface="Calibri"/>
                <a:cs typeface="Garamond-Light"/>
              </a:rPr>
              <a:t>DISPONER</a:t>
            </a:r>
            <a:r>
              <a:rPr lang="es-ES" dirty="0" smtClean="0">
                <a:solidFill>
                  <a:srgbClr val="231F20"/>
                </a:solidFill>
                <a:effectLst>
                  <a:glow>
                    <a:srgbClr val="000000"/>
                  </a:glow>
                  <a:outerShdw blurRad="69850" dist="43180" dir="5400000" sx="0" sy="0">
                    <a:srgbClr val="000000">
                      <a:alpha val="65000"/>
                    </a:srgbClr>
                  </a:outerShdw>
                  <a:reflection stA="0" endPos="0" fadeDir="0" sx="0" sy="0"/>
                </a:effectLst>
                <a:latin typeface="Comic Sans MS"/>
                <a:ea typeface="Calibri"/>
                <a:cs typeface="Garamond-Light"/>
              </a:rPr>
              <a:t> </a:t>
            </a:r>
            <a:r>
              <a:rPr lang="es-ES" dirty="0">
                <a:solidFill>
                  <a:srgbClr val="231F20"/>
                </a:solidFill>
                <a:effectLst>
                  <a:glow>
                    <a:srgbClr val="000000"/>
                  </a:glow>
                  <a:outerShdw blurRad="69850" dist="43180" dir="5400000" sx="0" sy="0">
                    <a:srgbClr val="000000">
                      <a:alpha val="65000"/>
                    </a:srgbClr>
                  </a:outerShdw>
                  <a:reflection stA="0" endPos="0" fadeDir="0" sx="0" sy="0"/>
                </a:effectLst>
                <a:latin typeface="Comic Sans MS"/>
                <a:ea typeface="Calibri"/>
                <a:cs typeface="Garamond-Light"/>
              </a:rPr>
              <a:t>para cada movimiento de animal de su garantía sanitaria </a:t>
            </a:r>
            <a:r>
              <a:rPr lang="es-ES" dirty="0">
                <a:solidFill>
                  <a:schemeClr val="tx2"/>
                </a:solidFill>
                <a:effectLst>
                  <a:glow>
                    <a:srgbClr val="000000"/>
                  </a:glow>
                  <a:reflection stA="0" endPos="0" fadeDir="0" sx="0" sy="0"/>
                </a:effectLst>
                <a:latin typeface="Comic Sans MS" pitchFamily="66" charset="0"/>
                <a:ea typeface="Calibri"/>
                <a:cs typeface="Garamond-Light"/>
              </a:rPr>
              <a:t>o </a:t>
            </a:r>
            <a:r>
              <a:rPr lang="es-ES" sz="4000" b="1" dirty="0">
                <a:solidFill>
                  <a:schemeClr val="tx2"/>
                </a:solidFill>
                <a:effectLst>
                  <a:glow>
                    <a:srgbClr val="000000"/>
                  </a:glow>
                  <a:reflection stA="0" endPos="0" fadeDir="0" sx="0" sy="0"/>
                </a:effectLst>
                <a:latin typeface="Comic Sans MS" pitchFamily="66" charset="0"/>
                <a:ea typeface="Calibri"/>
                <a:cs typeface="Garamond-Light"/>
              </a:rPr>
              <a:t>certificado sanitario actualizado.</a:t>
            </a:r>
            <a:endParaRPr lang="es-ES" sz="4000" dirty="0">
              <a:solidFill>
                <a:schemeClr val="tx2"/>
              </a:solidFill>
              <a:effectLst>
                <a:glow>
                  <a:srgbClr val="000000"/>
                </a:glow>
                <a:reflection stA="0" endPos="0" fadeDir="0" sx="0" sy="0"/>
              </a:effectLst>
              <a:latin typeface="Comic Sans MS" pitchFamily="66" charset="0"/>
              <a:ea typeface="Calibri"/>
              <a:cs typeface="Times New Roman"/>
            </a:endParaRPr>
          </a:p>
          <a:p>
            <a:pPr marL="0" indent="0">
              <a:lnSpc>
                <a:spcPct val="115000"/>
              </a:lnSpc>
              <a:spcAft>
                <a:spcPts val="0"/>
              </a:spcAft>
              <a:buNone/>
            </a:pPr>
            <a:r>
              <a:rPr lang="es-ES" dirty="0">
                <a:solidFill>
                  <a:srgbClr val="231F20"/>
                </a:solidFill>
                <a:latin typeface="Garamond-Light"/>
                <a:ea typeface="Calibri"/>
                <a:cs typeface="Garamond-Light"/>
              </a:rPr>
              <a:t> </a:t>
            </a:r>
            <a:endParaRPr lang="es-ES" sz="2100" dirty="0">
              <a:ea typeface="Calibri"/>
              <a:cs typeface="Times New Roman"/>
            </a:endParaRPr>
          </a:p>
          <a:p>
            <a:pPr marL="0" indent="0" algn="just">
              <a:lnSpc>
                <a:spcPct val="115000"/>
              </a:lnSpc>
              <a:spcAft>
                <a:spcPts val="0"/>
              </a:spcAft>
              <a:buNone/>
            </a:pPr>
            <a:r>
              <a:rPr lang="es-ES" dirty="0">
                <a:solidFill>
                  <a:srgbClr val="231F20"/>
                </a:solidFill>
                <a:effectLst>
                  <a:glow>
                    <a:srgbClr val="000000"/>
                  </a:glow>
                  <a:outerShdw blurRad="69850" dist="43180" dir="5400000" sx="0" sy="0">
                    <a:srgbClr val="000000">
                      <a:alpha val="65000"/>
                    </a:srgbClr>
                  </a:outerShdw>
                  <a:reflection stA="0" endPos="0" fadeDir="0" sx="0" sy="0"/>
                </a:effectLst>
                <a:latin typeface="Comic Sans MS"/>
                <a:ea typeface="Calibri"/>
                <a:cs typeface="Garamond-Light"/>
              </a:rPr>
              <a:t>Para el movimiento de ovinos es necesaria la expedición por parte de los servicios veterinarios oficiales de la "Guía de Origen y Sanidad Pecuaria", Así mismo, a través del registro oficial de las explotaciones se controla la entrada y salida de los animales de las explotaciones.</a:t>
            </a:r>
          </a:p>
          <a:p>
            <a:pPr marL="0" indent="0" algn="just">
              <a:lnSpc>
                <a:spcPct val="115000"/>
              </a:lnSpc>
              <a:spcAft>
                <a:spcPts val="0"/>
              </a:spcAft>
              <a:buNone/>
            </a:pPr>
            <a:r>
              <a:rPr lang="es-ES" dirty="0">
                <a:solidFill>
                  <a:srgbClr val="231F20"/>
                </a:solidFill>
                <a:latin typeface="Comic Sans MS"/>
                <a:ea typeface="Calibri"/>
                <a:cs typeface="Garamond-Light"/>
              </a:rPr>
              <a:t> </a:t>
            </a:r>
            <a:endParaRPr lang="es-ES" sz="4000" dirty="0">
              <a:ea typeface="Calibri"/>
              <a:cs typeface="Times New Roman"/>
            </a:endParaRPr>
          </a:p>
          <a:p>
            <a:pPr marL="0" indent="0" algn="just">
              <a:lnSpc>
                <a:spcPct val="115000"/>
              </a:lnSpc>
              <a:spcAft>
                <a:spcPts val="0"/>
              </a:spcAft>
              <a:buNone/>
            </a:pPr>
            <a:r>
              <a:rPr lang="es-ES" b="1" dirty="0">
                <a:solidFill>
                  <a:schemeClr val="tx2"/>
                </a:solidFill>
                <a:latin typeface="Comic Sans MS"/>
                <a:ea typeface="Calibri"/>
                <a:cs typeface="Arial"/>
              </a:rPr>
              <a:t>Solicitud presencial de certificados sanitarios de origen</a:t>
            </a:r>
            <a:endParaRPr lang="es-ES" sz="4000" dirty="0">
              <a:solidFill>
                <a:schemeClr val="tx2"/>
              </a:solidFill>
              <a:ea typeface="Calibri"/>
              <a:cs typeface="Times New Roman"/>
            </a:endParaRPr>
          </a:p>
          <a:p>
            <a:pPr marL="0" indent="0" algn="just">
              <a:lnSpc>
                <a:spcPct val="115000"/>
              </a:lnSpc>
              <a:spcAft>
                <a:spcPts val="0"/>
              </a:spcAft>
              <a:buNone/>
            </a:pPr>
            <a:r>
              <a:rPr lang="es-ES" dirty="0">
                <a:solidFill>
                  <a:srgbClr val="231F20"/>
                </a:solidFill>
                <a:latin typeface="Comic Sans MS"/>
                <a:ea typeface="Calibri"/>
                <a:cs typeface="Garamond-Light"/>
              </a:rPr>
              <a:t> </a:t>
            </a:r>
            <a:endParaRPr lang="es-ES" sz="4000" dirty="0">
              <a:ea typeface="Calibri"/>
              <a:cs typeface="Times New Roman"/>
            </a:endParaRPr>
          </a:p>
          <a:p>
            <a:pPr lvl="0" algn="just">
              <a:lnSpc>
                <a:spcPct val="115000"/>
              </a:lnSpc>
              <a:buFont typeface="Comic Sans MS"/>
              <a:buChar char="-"/>
            </a:pPr>
            <a:r>
              <a:rPr lang="es-ES" dirty="0">
                <a:solidFill>
                  <a:srgbClr val="231F20"/>
                </a:solidFill>
                <a:latin typeface="Comic Sans MS"/>
                <a:ea typeface="Calibri"/>
                <a:cs typeface="Garamond-Light"/>
              </a:rPr>
              <a:t>Departamento de Agricultura, Ganadería y Medio Ambiente del Gobierno de Aragón. </a:t>
            </a:r>
            <a:endParaRPr lang="es-ES" sz="4000" dirty="0">
              <a:ea typeface="Calibri"/>
              <a:cs typeface="Garamond-Light"/>
            </a:endParaRPr>
          </a:p>
          <a:p>
            <a:pPr marL="0" indent="0" algn="just">
              <a:lnSpc>
                <a:spcPct val="115000"/>
              </a:lnSpc>
              <a:spcAft>
                <a:spcPts val="0"/>
              </a:spcAft>
              <a:buNone/>
            </a:pPr>
            <a:r>
              <a:rPr lang="es-ES" dirty="0">
                <a:solidFill>
                  <a:srgbClr val="231F20"/>
                </a:solidFill>
                <a:latin typeface="Comic Sans MS"/>
                <a:ea typeface="Calibri"/>
                <a:cs typeface="Garamond-Light"/>
              </a:rPr>
              <a:t> </a:t>
            </a:r>
            <a:endParaRPr lang="es-ES" sz="4000" dirty="0">
              <a:ea typeface="Calibri"/>
              <a:cs typeface="Times New Roman"/>
            </a:endParaRPr>
          </a:p>
          <a:p>
            <a:pPr lvl="0" algn="just">
              <a:lnSpc>
                <a:spcPct val="115000"/>
              </a:lnSpc>
              <a:buFont typeface="Comic Sans MS"/>
              <a:buChar char="-"/>
            </a:pPr>
            <a:r>
              <a:rPr lang="es-ES" dirty="0">
                <a:solidFill>
                  <a:srgbClr val="231F20"/>
                </a:solidFill>
                <a:latin typeface="Comic Sans MS"/>
                <a:ea typeface="Calibri"/>
                <a:cs typeface="Garamond-Light"/>
              </a:rPr>
              <a:t>O bien se puede llevar a cabo en las Oficinas Comarcales Agroambientales </a:t>
            </a:r>
            <a:endParaRPr lang="es-ES" sz="4000" dirty="0">
              <a:ea typeface="Calibri"/>
              <a:cs typeface="Garamond-Light"/>
            </a:endParaRPr>
          </a:p>
          <a:p>
            <a:pPr marL="0" indent="0" algn="just">
              <a:lnSpc>
                <a:spcPct val="115000"/>
              </a:lnSpc>
              <a:spcAft>
                <a:spcPts val="0"/>
              </a:spcAft>
              <a:buNone/>
            </a:pPr>
            <a:r>
              <a:rPr lang="es-ES" sz="2800" dirty="0">
                <a:solidFill>
                  <a:srgbClr val="000000"/>
                </a:solidFill>
                <a:latin typeface="Arial"/>
                <a:ea typeface="Calibri"/>
                <a:cs typeface="Times New Roman"/>
              </a:rPr>
              <a:t> </a:t>
            </a:r>
            <a:endParaRPr lang="es-ES" sz="4000" dirty="0">
              <a:ea typeface="Calibri"/>
              <a:cs typeface="Times New Roman"/>
            </a:endParaRPr>
          </a:p>
          <a:p>
            <a:pPr marL="0" indent="0" algn="just">
              <a:lnSpc>
                <a:spcPct val="115000"/>
              </a:lnSpc>
              <a:spcAft>
                <a:spcPts val="0"/>
              </a:spcAft>
              <a:buNone/>
            </a:pPr>
            <a:r>
              <a:rPr lang="es-ES" b="1" dirty="0">
                <a:latin typeface="Comic Sans MS"/>
                <a:ea typeface="Helvetica-Light"/>
                <a:cs typeface="Helvetica-Light"/>
              </a:rPr>
              <a:t> </a:t>
            </a:r>
            <a:endParaRPr lang="es-ES" sz="4000" dirty="0">
              <a:ea typeface="Calibri"/>
              <a:cs typeface="Times New Roman"/>
            </a:endParaRPr>
          </a:p>
          <a:p>
            <a:pPr marL="0" indent="0" algn="just">
              <a:lnSpc>
                <a:spcPct val="115000"/>
              </a:lnSpc>
              <a:spcAft>
                <a:spcPts val="0"/>
              </a:spcAft>
              <a:buNone/>
            </a:pPr>
            <a:r>
              <a:rPr lang="es-ES" b="1" dirty="0">
                <a:solidFill>
                  <a:schemeClr val="tx2"/>
                </a:solidFill>
                <a:latin typeface="Comic Sans MS"/>
                <a:ea typeface="Calibri"/>
                <a:cs typeface="Arial"/>
              </a:rPr>
              <a:t>Solicitud telemática de certificados sanitarios de origen</a:t>
            </a:r>
            <a:endParaRPr lang="es-ES" sz="4000" dirty="0">
              <a:solidFill>
                <a:schemeClr val="tx2"/>
              </a:solidFill>
              <a:ea typeface="Calibri"/>
              <a:cs typeface="Times New Roman"/>
            </a:endParaRPr>
          </a:p>
          <a:p>
            <a:pPr marL="0" indent="0" algn="just">
              <a:lnSpc>
                <a:spcPct val="115000"/>
              </a:lnSpc>
              <a:spcAft>
                <a:spcPts val="0"/>
              </a:spcAft>
              <a:buNone/>
            </a:pPr>
            <a:r>
              <a:rPr lang="es-ES" sz="2800" dirty="0">
                <a:solidFill>
                  <a:srgbClr val="000000"/>
                </a:solidFill>
                <a:latin typeface="Arial"/>
                <a:ea typeface="Calibri"/>
                <a:cs typeface="Times New Roman"/>
              </a:rPr>
              <a:t> </a:t>
            </a:r>
            <a:endParaRPr lang="es-ES" sz="4000" dirty="0">
              <a:ea typeface="Calibri"/>
              <a:cs typeface="Times New Roman"/>
            </a:endParaRPr>
          </a:p>
          <a:p>
            <a:pPr marL="0" indent="0" algn="just">
              <a:lnSpc>
                <a:spcPct val="115000"/>
              </a:lnSpc>
              <a:spcAft>
                <a:spcPts val="0"/>
              </a:spcAft>
              <a:buNone/>
            </a:pPr>
            <a:r>
              <a:rPr lang="es-ES" dirty="0">
                <a:solidFill>
                  <a:srgbClr val="231F20"/>
                </a:solidFill>
                <a:latin typeface="Comic Sans MS"/>
                <a:ea typeface="Calibri"/>
                <a:cs typeface="Garamond-Light"/>
              </a:rPr>
              <a:t>Podrán solicitar certificados sanitarios de origen todos los ganaderos que tengan explotaciones registradas en el Registro General de Explotaciones Ganaderas de la Comunidad Autónoma de Aragón y/o sus representantes autorizados. </a:t>
            </a:r>
            <a:endParaRPr lang="es-ES" sz="4000" dirty="0">
              <a:ea typeface="Calibri"/>
              <a:cs typeface="Times New Roman"/>
            </a:endParaRPr>
          </a:p>
          <a:p>
            <a:pPr marL="0" indent="0" algn="just">
              <a:lnSpc>
                <a:spcPct val="115000"/>
              </a:lnSpc>
              <a:spcAft>
                <a:spcPts val="0"/>
              </a:spcAft>
              <a:buNone/>
            </a:pPr>
            <a:r>
              <a:rPr lang="es-ES" dirty="0">
                <a:solidFill>
                  <a:srgbClr val="231F20"/>
                </a:solidFill>
                <a:latin typeface="Comic Sans MS"/>
                <a:ea typeface="Calibri"/>
                <a:cs typeface="Garamond-Light"/>
              </a:rPr>
              <a:t>Para acceder es imprescindible disponer de certificado de firma digital.</a:t>
            </a:r>
            <a:endParaRPr lang="es-ES" sz="4000" dirty="0">
              <a:ea typeface="Calibri"/>
              <a:cs typeface="Times New Roman"/>
            </a:endParaRPr>
          </a:p>
          <a:p>
            <a:pPr marL="0" indent="0" algn="just">
              <a:lnSpc>
                <a:spcPct val="115000"/>
              </a:lnSpc>
              <a:spcAft>
                <a:spcPts val="0"/>
              </a:spcAft>
              <a:buNone/>
            </a:pPr>
            <a:r>
              <a:rPr lang="es-ES" sz="4000" dirty="0">
                <a:ea typeface="Calibri"/>
                <a:cs typeface="Times New Roman"/>
              </a:rPr>
              <a:t> </a:t>
            </a:r>
          </a:p>
          <a:p>
            <a:r>
              <a:rPr lang="es-ES" sz="4000" u="sng" dirty="0">
                <a:solidFill>
                  <a:srgbClr val="0000FF"/>
                </a:solidFill>
                <a:ea typeface="Calibri"/>
                <a:cs typeface="Times New Roman"/>
                <a:hlinkClick r:id="rId2"/>
              </a:rPr>
              <a:t>https://eriste.aragon.es/apl_ganaderos/SeleccionCertificado.aspx</a:t>
            </a:r>
            <a:endParaRPr lang="es-ES" dirty="0">
              <a:gradFill>
                <a:gsLst>
                  <a:gs pos="0">
                    <a:srgbClr val="A54200"/>
                  </a:gs>
                  <a:gs pos="78000">
                    <a:srgbClr val="FF8C19"/>
                  </a:gs>
                  <a:gs pos="100000">
                    <a:srgbClr val="FFF1E9"/>
                  </a:gs>
                </a:gsLst>
                <a:lin ang="5400000" scaled="0"/>
              </a:gradFill>
              <a:effectLst>
                <a:glow>
                  <a:srgbClr val="000000"/>
                </a:glow>
                <a:outerShdw blurRad="69850" dist="43180" dir="5400000" sx="0" sy="0">
                  <a:srgbClr val="000000">
                    <a:alpha val="65000"/>
                  </a:srgbClr>
                </a:outerShdw>
                <a:reflection stA="0" endPos="0" fadeDir="0" sx="0" sy="0"/>
              </a:effectLst>
              <a:ea typeface="Calibri"/>
              <a:cs typeface="Times New Roman"/>
            </a:endParaRPr>
          </a:p>
          <a:p>
            <a:pPr marL="0" indent="0">
              <a:buNone/>
            </a:pPr>
            <a:endParaRPr lang="es-ES" dirty="0"/>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74</a:t>
            </a:fld>
            <a:endParaRPr lang="es-ES"/>
          </a:p>
        </p:txBody>
      </p:sp>
      <p:sp>
        <p:nvSpPr>
          <p:cNvPr id="6" name="1 Título"/>
          <p:cNvSpPr txBox="1">
            <a:spLocks/>
          </p:cNvSpPr>
          <p:nvPr/>
        </p:nvSpPr>
        <p:spPr>
          <a:xfrm>
            <a:off x="223189" y="-13094"/>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200" b="1" dirty="0" smtClean="0">
                <a:solidFill>
                  <a:schemeClr val="accent3">
                    <a:lumMod val="75000"/>
                  </a:schemeClr>
                </a:solidFill>
                <a:latin typeface="Comic Sans MS" pitchFamily="66" charset="0"/>
              </a:rPr>
              <a:t>Programas Control Sanitario y Erradicación</a:t>
            </a:r>
          </a:p>
          <a:p>
            <a:pPr algn="r">
              <a:tabLst>
                <a:tab pos="7629525" algn="l"/>
              </a:tabLst>
            </a:pPr>
            <a:r>
              <a:rPr lang="es-ES" sz="2200" b="1" dirty="0" smtClean="0">
                <a:solidFill>
                  <a:schemeClr val="accent2"/>
                </a:solidFill>
                <a:latin typeface="Comic Sans MS" pitchFamily="66" charset="0"/>
              </a:rPr>
              <a:t>Aspectos Sanitarios.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21322075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20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34094" y="1238643"/>
            <a:ext cx="8640960" cy="3630517"/>
          </a:xfrm>
        </p:spPr>
        <p:txBody>
          <a:bodyPr>
            <a:noAutofit/>
          </a:bodyPr>
          <a:lstStyle/>
          <a:p>
            <a:pPr marL="0" indent="0" algn="ctr">
              <a:buNone/>
            </a:pPr>
            <a:r>
              <a:rPr lang="es-ES" sz="2000" b="1" dirty="0">
                <a:solidFill>
                  <a:srgbClr val="FF0000"/>
                </a:solidFill>
                <a:latin typeface="Comic Sans MS" pitchFamily="66" charset="0"/>
              </a:rPr>
              <a:t>S</a:t>
            </a:r>
            <a:r>
              <a:rPr lang="es-ES" sz="2000" b="1" dirty="0" smtClean="0">
                <a:solidFill>
                  <a:srgbClr val="FF0000"/>
                </a:solidFill>
                <a:latin typeface="Comic Sans MS" pitchFamily="66" charset="0"/>
              </a:rPr>
              <a:t>EGUNDA CAUSA DE MORTALIDAD entre los corderos</a:t>
            </a:r>
            <a:r>
              <a:rPr lang="es-ES" sz="1200" b="1" dirty="0" smtClean="0">
                <a:solidFill>
                  <a:srgbClr val="FF0000"/>
                </a:solidFill>
                <a:latin typeface="Comic Sans MS" pitchFamily="66" charset="0"/>
              </a:rPr>
              <a:t>.</a:t>
            </a:r>
          </a:p>
          <a:p>
            <a:pPr marL="0" indent="0" algn="just">
              <a:buNone/>
            </a:pPr>
            <a:endParaRPr lang="es-ES" sz="1000" dirty="0" smtClean="0">
              <a:latin typeface="Comic Sans MS" pitchFamily="66" charset="0"/>
            </a:endParaRPr>
          </a:p>
          <a:p>
            <a:pPr marL="0" indent="0" algn="just">
              <a:buNone/>
            </a:pPr>
            <a:endParaRPr lang="es-ES" sz="1000" dirty="0" smtClean="0">
              <a:latin typeface="Comic Sans MS" pitchFamily="66" charset="0"/>
            </a:endParaRPr>
          </a:p>
          <a:p>
            <a:pPr marL="0" indent="0" algn="ctr">
              <a:buNone/>
            </a:pPr>
            <a:r>
              <a:rPr lang="es-ES" sz="1200" dirty="0" smtClean="0">
                <a:latin typeface="Comic Sans MS" pitchFamily="66" charset="0"/>
              </a:rPr>
              <a:t>Las ovejas criadas en explotaciones extendidas por Aragón, están adaptadas al frío, pero no pueden resistir un hábitat mal ventilado, con partículas irritantes, alto nivel de humedad relativa y gases perjudiciales. </a:t>
            </a:r>
          </a:p>
          <a:p>
            <a:pPr marL="0" indent="0" algn="just">
              <a:buNone/>
            </a:pPr>
            <a:endParaRPr lang="es-ES" sz="1000" dirty="0" smtClean="0">
              <a:latin typeface="Comic Sans MS" pitchFamily="66" charset="0"/>
            </a:endParaRPr>
          </a:p>
          <a:p>
            <a:pPr marL="0" indent="0" algn="just">
              <a:buNone/>
            </a:pPr>
            <a:r>
              <a:rPr lang="es-ES" sz="1600" b="1" dirty="0" smtClean="0">
                <a:solidFill>
                  <a:schemeClr val="tx2"/>
                </a:solidFill>
                <a:latin typeface="Comic Sans MS" pitchFamily="66" charset="0"/>
              </a:rPr>
              <a:t>SEÑALES DE ALARMA: </a:t>
            </a:r>
            <a:endParaRPr lang="es-ES" sz="1600" b="1" dirty="0" smtClean="0">
              <a:latin typeface="Comic Sans MS" pitchFamily="66" charset="0"/>
            </a:endParaRPr>
          </a:p>
          <a:p>
            <a:pPr marL="0" indent="1979613" algn="just">
              <a:buNone/>
            </a:pPr>
            <a:r>
              <a:rPr lang="es-ES_tradnl" sz="1200" dirty="0" smtClean="0">
                <a:solidFill>
                  <a:schemeClr val="tx2"/>
                </a:solidFill>
                <a:latin typeface="Comic Sans MS" pitchFamily="66" charset="0"/>
              </a:rPr>
              <a:t>Personas</a:t>
            </a:r>
            <a:r>
              <a:rPr lang="es-ES_tradnl" sz="1200" dirty="0" smtClean="0">
                <a:latin typeface="Comic Sans MS" pitchFamily="66" charset="0"/>
              </a:rPr>
              <a:t>:  </a:t>
            </a:r>
            <a:r>
              <a:rPr lang="es-ES" sz="1200" dirty="0" smtClean="0">
                <a:latin typeface="Comic Sans MS" pitchFamily="66" charset="0"/>
              </a:rPr>
              <a:t>Lagrimeo y ganas de toser cuando se entra en la nave (exceso de amoniaco). </a:t>
            </a:r>
          </a:p>
          <a:p>
            <a:pPr marL="0" indent="1979613" algn="just">
              <a:buNone/>
            </a:pPr>
            <a:endParaRPr lang="es-ES" sz="800" dirty="0" smtClean="0">
              <a:latin typeface="Comic Sans MS" pitchFamily="66" charset="0"/>
            </a:endParaRPr>
          </a:p>
          <a:p>
            <a:pPr marL="0" indent="1979613" algn="just">
              <a:buNone/>
            </a:pPr>
            <a:r>
              <a:rPr lang="es-ES" sz="1200" dirty="0" smtClean="0">
                <a:solidFill>
                  <a:schemeClr val="tx2"/>
                </a:solidFill>
                <a:latin typeface="Comic Sans MS" pitchFamily="66" charset="0"/>
              </a:rPr>
              <a:t>Animales:  </a:t>
            </a:r>
            <a:r>
              <a:rPr lang="es-ES" sz="1200" dirty="0" smtClean="0">
                <a:latin typeface="Comic Sans MS" pitchFamily="66" charset="0"/>
              </a:rPr>
              <a:t>Secreción nasal alrededor de los ollares.</a:t>
            </a:r>
          </a:p>
          <a:p>
            <a:pPr marL="0" indent="2784475" algn="just">
              <a:buNone/>
            </a:pPr>
            <a:r>
              <a:rPr lang="es-ES" sz="1200" dirty="0" smtClean="0">
                <a:latin typeface="Comic Sans MS" pitchFamily="66" charset="0"/>
              </a:rPr>
              <a:t>Toses y estornudos al hacerlos correr.</a:t>
            </a:r>
          </a:p>
          <a:p>
            <a:pPr marL="0" indent="1979613" algn="just">
              <a:buNone/>
            </a:pPr>
            <a:endParaRPr lang="es-ES" sz="800" dirty="0" smtClean="0">
              <a:latin typeface="Comic Sans MS" pitchFamily="66" charset="0"/>
            </a:endParaRPr>
          </a:p>
          <a:p>
            <a:pPr marL="0" indent="1979613" algn="just">
              <a:buNone/>
            </a:pPr>
            <a:r>
              <a:rPr lang="es-ES" sz="1200" dirty="0">
                <a:solidFill>
                  <a:schemeClr val="tx2"/>
                </a:solidFill>
                <a:latin typeface="Comic Sans MS" pitchFamily="66" charset="0"/>
              </a:rPr>
              <a:t>En la nave: </a:t>
            </a:r>
            <a:r>
              <a:rPr lang="es-ES" sz="1200" dirty="0" smtClean="0">
                <a:latin typeface="Comic Sans MS" pitchFamily="66" charset="0"/>
              </a:rPr>
              <a:t>Condensación y lluvia en el interior de la nave durante las mañanas de invierno.</a:t>
            </a:r>
          </a:p>
          <a:p>
            <a:pPr marL="0" indent="2784475" algn="just">
              <a:buNone/>
            </a:pPr>
            <a:r>
              <a:rPr lang="es-ES" sz="1200" dirty="0" smtClean="0">
                <a:latin typeface="Comic Sans MS" pitchFamily="66" charset="0"/>
              </a:rPr>
              <a:t>Suelo mojado en zona de descanso.</a:t>
            </a:r>
          </a:p>
          <a:p>
            <a:pPr marL="0" indent="2784475" algn="just">
              <a:buNone/>
            </a:pPr>
            <a:r>
              <a:rPr lang="es-ES" sz="1200" dirty="0" smtClean="0">
                <a:latin typeface="Comic Sans MS" pitchFamily="66" charset="0"/>
              </a:rPr>
              <a:t>Paredes con humedad o restos de humedad.</a:t>
            </a:r>
          </a:p>
          <a:p>
            <a:pPr marL="0" indent="2784475" algn="just">
              <a:buNone/>
            </a:pPr>
            <a:r>
              <a:rPr lang="es-ES" sz="1200" dirty="0" smtClean="0">
                <a:latin typeface="Comic Sans MS" pitchFamily="66" charset="0"/>
              </a:rPr>
              <a:t>Grandes cantidades de polvo en el utillaje e instalaciones.</a:t>
            </a:r>
          </a:p>
          <a:p>
            <a:pPr marL="0" indent="0" algn="just">
              <a:buNone/>
            </a:pPr>
            <a:endParaRPr lang="es-ES" sz="1000" b="1" dirty="0" smtClean="0">
              <a:solidFill>
                <a:srgbClr val="FF0000"/>
              </a:solidFill>
              <a:latin typeface="Comic Sans MS" pitchFamily="66" charset="0"/>
            </a:endParaRPr>
          </a:p>
          <a:p>
            <a:pPr marL="0" indent="0" algn="just">
              <a:buNone/>
            </a:pPr>
            <a:endParaRPr lang="es-ES" sz="1000" dirty="0">
              <a:latin typeface="Comic Sans MS" pitchFamily="66" charset="0"/>
            </a:endParaRPr>
          </a:p>
          <a:p>
            <a:pPr marL="0" indent="0">
              <a:buNone/>
            </a:pPr>
            <a:r>
              <a:rPr lang="es-ES" sz="1600" b="1" dirty="0">
                <a:solidFill>
                  <a:schemeClr val="tx2"/>
                </a:solidFill>
                <a:latin typeface="Comic Sans MS" pitchFamily="66" charset="0"/>
              </a:rPr>
              <a:t>TE RECOMENDAMOS QUE: </a:t>
            </a:r>
          </a:p>
          <a:p>
            <a:pPr marL="0" indent="0">
              <a:buNone/>
            </a:pPr>
            <a:endParaRPr lang="es-ES" sz="4000" dirty="0">
              <a:latin typeface="Comic Sans MS" pitchFamily="66" charset="0"/>
            </a:endParaRPr>
          </a:p>
          <a:p>
            <a:pPr marL="0" indent="0">
              <a:buNone/>
            </a:pPr>
            <a:endParaRPr lang="es-ES" sz="3600" dirty="0">
              <a:latin typeface="Comic Sans MS" pitchFamily="66" charset="0"/>
            </a:endParaRPr>
          </a:p>
          <a:p>
            <a:pPr marL="0" indent="0">
              <a:buNone/>
            </a:pPr>
            <a:endParaRPr lang="es-ES" sz="2400" dirty="0"/>
          </a:p>
        </p:txBody>
      </p:sp>
      <p:sp>
        <p:nvSpPr>
          <p:cNvPr id="10" name="9 Flecha abajo"/>
          <p:cNvSpPr/>
          <p:nvPr/>
        </p:nvSpPr>
        <p:spPr>
          <a:xfrm>
            <a:off x="4355976" y="1988840"/>
            <a:ext cx="180020" cy="576064"/>
          </a:xfrm>
          <a:prstGeom prst="down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CuadroTexto"/>
          <p:cNvSpPr txBox="1"/>
          <p:nvPr/>
        </p:nvSpPr>
        <p:spPr>
          <a:xfrm>
            <a:off x="2915816" y="5633584"/>
            <a:ext cx="2096298" cy="861774"/>
          </a:xfrm>
          <a:prstGeom prst="rect">
            <a:avLst/>
          </a:prstGeom>
          <a:solidFill>
            <a:schemeClr val="accent4">
              <a:lumMod val="40000"/>
              <a:lumOff val="60000"/>
            </a:schemeClr>
          </a:solidFill>
          <a:ln>
            <a:noFill/>
          </a:ln>
        </p:spPr>
        <p:txBody>
          <a:bodyPr wrap="square" rtlCol="0">
            <a:spAutoFit/>
          </a:bodyPr>
          <a:lstStyle/>
          <a:p>
            <a:pPr algn="just"/>
            <a:r>
              <a:rPr lang="es-ES" sz="1000" dirty="0" smtClean="0">
                <a:latin typeface="Comic Sans MS" pitchFamily="66" charset="0"/>
              </a:rPr>
              <a:t>Las naves en Aragón deben dar la espalda al viento dominante, debiéndose evitar las aberturas en la parte inferior de esta fachada. </a:t>
            </a:r>
            <a:endParaRPr lang="es-ES" sz="1000" dirty="0">
              <a:latin typeface="Comic Sans MS" pitchFamily="66" charset="0"/>
            </a:endParaRPr>
          </a:p>
        </p:txBody>
      </p:sp>
      <p:sp>
        <p:nvSpPr>
          <p:cNvPr id="13" name="12 CuadroTexto"/>
          <p:cNvSpPr txBox="1"/>
          <p:nvPr/>
        </p:nvSpPr>
        <p:spPr>
          <a:xfrm>
            <a:off x="663893" y="5510473"/>
            <a:ext cx="2096298" cy="553998"/>
          </a:xfrm>
          <a:prstGeom prst="rect">
            <a:avLst/>
          </a:prstGeom>
          <a:solidFill>
            <a:schemeClr val="accent3">
              <a:lumMod val="75000"/>
              <a:alpha val="50000"/>
            </a:schemeClr>
          </a:solidFill>
          <a:ln>
            <a:noFill/>
          </a:ln>
        </p:spPr>
        <p:txBody>
          <a:bodyPr wrap="square" rtlCol="0">
            <a:spAutoFit/>
          </a:bodyPr>
          <a:lstStyle/>
          <a:p>
            <a:pPr algn="just"/>
            <a:r>
              <a:rPr lang="es-ES" sz="1000" dirty="0" smtClean="0">
                <a:latin typeface="Comic Sans MS" pitchFamily="66" charset="0"/>
              </a:rPr>
              <a:t>A mayor anchura de nave, mayor  altura de los techos, sin superar en ningún caso los 20 metros. </a:t>
            </a:r>
            <a:endParaRPr lang="es-ES" sz="1000" dirty="0">
              <a:latin typeface="Comic Sans MS" pitchFamily="66" charset="0"/>
            </a:endParaRPr>
          </a:p>
        </p:txBody>
      </p:sp>
      <p:sp>
        <p:nvSpPr>
          <p:cNvPr id="14" name="13 CuadroTexto"/>
          <p:cNvSpPr txBox="1"/>
          <p:nvPr/>
        </p:nvSpPr>
        <p:spPr>
          <a:xfrm>
            <a:off x="5148064" y="6258019"/>
            <a:ext cx="3190778" cy="400110"/>
          </a:xfrm>
          <a:prstGeom prst="rect">
            <a:avLst/>
          </a:prstGeom>
          <a:solidFill>
            <a:schemeClr val="accent6">
              <a:lumMod val="60000"/>
              <a:lumOff val="40000"/>
            </a:schemeClr>
          </a:solidFill>
          <a:ln>
            <a:noFill/>
          </a:ln>
        </p:spPr>
        <p:txBody>
          <a:bodyPr wrap="square" rtlCol="0">
            <a:spAutoFit/>
          </a:bodyPr>
          <a:lstStyle/>
          <a:p>
            <a:pPr algn="just"/>
            <a:r>
              <a:rPr lang="es-ES" sz="1000" dirty="0" smtClean="0">
                <a:latin typeface="Comic Sans MS" pitchFamily="66" charset="0"/>
              </a:rPr>
              <a:t>Permitir la entrada al sol en toda la nave gracias a sus efectos térmicos y bactericidas.</a:t>
            </a:r>
            <a:endParaRPr lang="es-ES" sz="1000" dirty="0">
              <a:latin typeface="Comic Sans MS" pitchFamily="66" charset="0"/>
            </a:endParaRPr>
          </a:p>
        </p:txBody>
      </p:sp>
      <p:sp>
        <p:nvSpPr>
          <p:cNvPr id="4" name="3 Marcador de número de diapositiva"/>
          <p:cNvSpPr>
            <a:spLocks noGrp="1"/>
          </p:cNvSpPr>
          <p:nvPr>
            <p:ph type="sldNum" sz="quarter" idx="12"/>
          </p:nvPr>
        </p:nvSpPr>
        <p:spPr/>
        <p:txBody>
          <a:bodyPr/>
          <a:lstStyle/>
          <a:p>
            <a:fld id="{7CE80CD3-30BC-4483-9D44-C7BBE6F797AC}" type="slidenum">
              <a:rPr lang="es-ES" smtClean="0"/>
              <a:pPr/>
              <a:t>75</a:t>
            </a:fld>
            <a:endParaRPr lang="es-ES"/>
          </a:p>
        </p:txBody>
      </p:sp>
      <p:sp>
        <p:nvSpPr>
          <p:cNvPr id="12" name="1 Título"/>
          <p:cNvSpPr txBox="1">
            <a:spLocks/>
          </p:cNvSpPr>
          <p:nvPr/>
        </p:nvSpPr>
        <p:spPr>
          <a:xfrm>
            <a:off x="251521"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200" b="1" dirty="0" smtClean="0">
                <a:solidFill>
                  <a:schemeClr val="accent3">
                    <a:lumMod val="75000"/>
                  </a:schemeClr>
                </a:solidFill>
                <a:latin typeface="Comic Sans MS" pitchFamily="66" charset="0"/>
              </a:rPr>
              <a:t>Procesos Respiratorios</a:t>
            </a:r>
          </a:p>
          <a:p>
            <a:pPr algn="r">
              <a:tabLst>
                <a:tab pos="7629525" algn="l"/>
              </a:tabLst>
            </a:pPr>
            <a:r>
              <a:rPr lang="es-ES" sz="2200" b="1" dirty="0" smtClean="0">
                <a:solidFill>
                  <a:schemeClr val="accent2"/>
                </a:solidFill>
                <a:latin typeface="Comic Sans MS" pitchFamily="66" charset="0"/>
              </a:rPr>
              <a:t>Aspectos Sanitarios.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pic>
        <p:nvPicPr>
          <p:cNvPr id="15" name="Picture 4" descr="http://josechamorro.es/wp-content/uploads/2013/06/atencion.jpg">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124077"/>
            <a:ext cx="968762" cy="812137"/>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15 Imagen" descr="http://sameens.dia.uned.es/Trabajos10/Trab_Publicos/Trab_2/Barros_Gonzalez_2/Dibujo4.JPG">
            <a:hlinkClick r:id="rId4"/>
          </p:cNvPr>
          <p:cNvPicPr/>
          <p:nvPr/>
        </p:nvPicPr>
        <p:blipFill rotWithShape="1">
          <a:blip r:embed="rId5">
            <a:extLst>
              <a:ext uri="{28A0092B-C50C-407E-A947-70E740481C1C}">
                <a14:useLocalDpi xmlns:a14="http://schemas.microsoft.com/office/drawing/2010/main" xmlns="" val="0"/>
              </a:ext>
            </a:extLst>
          </a:blip>
          <a:srcRect l="14596" t="6111" r="17118" b="9594"/>
          <a:stretch/>
        </p:blipFill>
        <p:spPr bwMode="auto">
          <a:xfrm>
            <a:off x="827584" y="2996952"/>
            <a:ext cx="1254508" cy="1412347"/>
          </a:xfrm>
          <a:prstGeom prst="rect">
            <a:avLst/>
          </a:prstGeom>
          <a:noFill/>
          <a:ln>
            <a:noFill/>
          </a:ln>
        </p:spPr>
      </p:pic>
      <p:pic>
        <p:nvPicPr>
          <p:cNvPr id="17" name="16 Imagen" descr="http://t1.gstatic.com/images?q=tbn:ANd9GcQzMsusCuEv3qiHMIGZIGNkdmfIUhUug-vNoMFWG2GIiDLqMc8c">
            <a:hlinkClick r:id="rId6"/>
          </p:cNvPr>
          <p:cNvPicPr/>
          <p:nvPr/>
        </p:nvPicPr>
        <p:blipFill>
          <a:blip r:embed="rId7">
            <a:extLst>
              <a:ext uri="{28A0092B-C50C-407E-A947-70E740481C1C}">
                <a14:useLocalDpi xmlns:a14="http://schemas.microsoft.com/office/drawing/2010/main" xmlns="" val="0"/>
              </a:ext>
            </a:extLst>
          </a:blip>
          <a:srcRect/>
          <a:stretch>
            <a:fillRect/>
          </a:stretch>
        </p:blipFill>
        <p:spPr bwMode="auto">
          <a:xfrm>
            <a:off x="6300192" y="4771474"/>
            <a:ext cx="2304256" cy="1299849"/>
          </a:xfrm>
          <a:prstGeom prst="rect">
            <a:avLst/>
          </a:prstGeom>
          <a:noFill/>
          <a:ln>
            <a:noFill/>
          </a:ln>
        </p:spPr>
      </p:pic>
    </p:spTree>
    <p:extLst>
      <p:ext uri="{BB962C8B-B14F-4D97-AF65-F5344CB8AC3E}">
        <p14:creationId xmlns:p14="http://schemas.microsoft.com/office/powerpoint/2010/main" xmlns="" val="339069887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20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1143000"/>
            <a:ext cx="8640960" cy="5526360"/>
          </a:xfrm>
        </p:spPr>
        <p:txBody>
          <a:bodyPr>
            <a:normAutofit fontScale="32500" lnSpcReduction="20000"/>
          </a:bodyPr>
          <a:lstStyle/>
          <a:p>
            <a:pPr marL="0" indent="0" algn="just">
              <a:buNone/>
            </a:pPr>
            <a:r>
              <a:rPr lang="es-ES" sz="6200" b="1" dirty="0" smtClean="0">
                <a:solidFill>
                  <a:srgbClr val="FF0000"/>
                </a:solidFill>
                <a:latin typeface="Comic Sans MS" pitchFamily="66" charset="0"/>
              </a:rPr>
              <a:t>Ten en cuenta que: </a:t>
            </a:r>
          </a:p>
          <a:p>
            <a:pPr marL="0" indent="0" algn="just">
              <a:buNone/>
            </a:pPr>
            <a:endParaRPr lang="es-ES" sz="4300" b="1" dirty="0" smtClean="0">
              <a:solidFill>
                <a:srgbClr val="FF0000"/>
              </a:solidFill>
              <a:latin typeface="Comic Sans MS" pitchFamily="66" charset="0"/>
            </a:endParaRPr>
          </a:p>
          <a:p>
            <a:pPr marL="2060575" indent="-177800" algn="just">
              <a:buClr>
                <a:schemeClr val="tx2"/>
              </a:buClr>
              <a:buFont typeface="Wingdings" pitchFamily="2" charset="2"/>
              <a:buChar char="ü"/>
            </a:pPr>
            <a:r>
              <a:rPr lang="es-ES" sz="4300" dirty="0" smtClean="0">
                <a:latin typeface="Comic Sans MS" pitchFamily="66" charset="0"/>
              </a:rPr>
              <a:t>Al </a:t>
            </a:r>
            <a:r>
              <a:rPr lang="es-ES" sz="4300" dirty="0">
                <a:latin typeface="Comic Sans MS" pitchFamily="66" charset="0"/>
              </a:rPr>
              <a:t>respirar los animales expulsan CO2 y vapor de agua de forma proporcional a </a:t>
            </a:r>
            <a:r>
              <a:rPr lang="es-ES" sz="4300" dirty="0" smtClean="0">
                <a:latin typeface="Comic Sans MS" pitchFamily="66" charset="0"/>
              </a:rPr>
              <a:t>su </a:t>
            </a:r>
            <a:r>
              <a:rPr lang="es-ES" sz="4300" dirty="0">
                <a:latin typeface="Comic Sans MS" pitchFamily="66" charset="0"/>
              </a:rPr>
              <a:t>peso, de tal manera que se ha demostrado que se necesita la renovación de </a:t>
            </a:r>
            <a:r>
              <a:rPr lang="es-ES" sz="4300" dirty="0" smtClean="0">
                <a:latin typeface="Comic Sans MS" pitchFamily="66" charset="0"/>
              </a:rPr>
              <a:t>0,43 </a:t>
            </a:r>
            <a:r>
              <a:rPr lang="es-ES" sz="4300" dirty="0">
                <a:latin typeface="Comic Sans MS" pitchFamily="66" charset="0"/>
              </a:rPr>
              <a:t>m3 de aire por kg cada hora. </a:t>
            </a:r>
            <a:endParaRPr lang="es-ES" sz="4300" dirty="0" smtClean="0">
              <a:latin typeface="Comic Sans MS" pitchFamily="66" charset="0"/>
            </a:endParaRPr>
          </a:p>
          <a:p>
            <a:pPr marL="2060575" indent="-177800" algn="just">
              <a:buClr>
                <a:schemeClr val="tx2"/>
              </a:buClr>
              <a:buFont typeface="Wingdings" pitchFamily="2" charset="2"/>
              <a:buChar char="ü"/>
            </a:pPr>
            <a:endParaRPr lang="es-ES" sz="4300" dirty="0" smtClean="0">
              <a:latin typeface="Comic Sans MS" pitchFamily="66" charset="0"/>
            </a:endParaRPr>
          </a:p>
          <a:p>
            <a:pPr marL="2060575" indent="-177800" algn="just">
              <a:buClr>
                <a:schemeClr val="tx2"/>
              </a:buClr>
              <a:buFont typeface="Wingdings" pitchFamily="2" charset="2"/>
              <a:buChar char="ü"/>
            </a:pPr>
            <a:r>
              <a:rPr lang="es-ES" sz="4300" dirty="0" smtClean="0">
                <a:latin typeface="Comic Sans MS" pitchFamily="66" charset="0"/>
              </a:rPr>
              <a:t>Los </a:t>
            </a:r>
            <a:r>
              <a:rPr lang="es-ES" sz="4300" dirty="0">
                <a:latin typeface="Comic Sans MS" pitchFamily="66" charset="0"/>
              </a:rPr>
              <a:t>corderos recién nacidos necesitan menos recambio de aire y más </a:t>
            </a:r>
            <a:r>
              <a:rPr lang="es-ES" sz="4300" dirty="0" smtClean="0">
                <a:latin typeface="Comic Sans MS" pitchFamily="66" charset="0"/>
              </a:rPr>
              <a:t>temperatura</a:t>
            </a:r>
            <a:r>
              <a:rPr lang="es-ES" sz="4300" dirty="0">
                <a:latin typeface="Comic Sans MS" pitchFamily="66" charset="0"/>
              </a:rPr>
              <a:t>. Se necesita un espacio más protegido y </a:t>
            </a:r>
            <a:r>
              <a:rPr lang="es-ES" sz="4300" dirty="0" smtClean="0">
                <a:latin typeface="Comic Sans MS" pitchFamily="66" charset="0"/>
              </a:rPr>
              <a:t>mas </a:t>
            </a:r>
            <a:r>
              <a:rPr lang="es-ES" sz="4300" dirty="0">
                <a:latin typeface="Comic Sans MS" pitchFamily="66" charset="0"/>
              </a:rPr>
              <a:t>seco.  </a:t>
            </a:r>
            <a:endParaRPr lang="es-ES" sz="4300" dirty="0" smtClean="0">
              <a:latin typeface="Comic Sans MS" pitchFamily="66" charset="0"/>
            </a:endParaRPr>
          </a:p>
          <a:p>
            <a:pPr marL="2060575" indent="-177800" algn="just">
              <a:buClr>
                <a:schemeClr val="tx2"/>
              </a:buClr>
              <a:buFont typeface="Wingdings" pitchFamily="2" charset="2"/>
              <a:buChar char="ü"/>
            </a:pPr>
            <a:endParaRPr lang="es-ES" sz="4300" dirty="0" smtClean="0">
              <a:latin typeface="Comic Sans MS" pitchFamily="66" charset="0"/>
            </a:endParaRPr>
          </a:p>
          <a:p>
            <a:pPr marL="2060575" indent="-177800" algn="just">
              <a:buClr>
                <a:schemeClr val="tx2"/>
              </a:buClr>
              <a:buFont typeface="Wingdings" pitchFamily="2" charset="2"/>
              <a:buChar char="ü"/>
            </a:pPr>
            <a:r>
              <a:rPr lang="es-ES" sz="4300" dirty="0" smtClean="0">
                <a:latin typeface="Comic Sans MS" pitchFamily="66" charset="0"/>
              </a:rPr>
              <a:t>Sin </a:t>
            </a:r>
            <a:r>
              <a:rPr lang="es-ES" sz="4300" dirty="0">
                <a:latin typeface="Comic Sans MS" pitchFamily="66" charset="0"/>
              </a:rPr>
              <a:t>que por ello se impida una correcta ventilación de las instalaciones, la  </a:t>
            </a:r>
            <a:r>
              <a:rPr lang="es-ES" sz="4300" dirty="0" smtClean="0">
                <a:latin typeface="Comic Sans MS" pitchFamily="66" charset="0"/>
              </a:rPr>
              <a:t>velocidad </a:t>
            </a:r>
            <a:r>
              <a:rPr lang="es-ES" sz="4300" dirty="0">
                <a:latin typeface="Comic Sans MS" pitchFamily="66" charset="0"/>
              </a:rPr>
              <a:t>del aire a la altura de los animales no debe superar nunca la velocidad </a:t>
            </a:r>
            <a:r>
              <a:rPr lang="es-ES" sz="4300" dirty="0" smtClean="0">
                <a:latin typeface="Comic Sans MS" pitchFamily="66" charset="0"/>
              </a:rPr>
              <a:t>que </a:t>
            </a:r>
            <a:r>
              <a:rPr lang="es-ES" sz="4300" dirty="0">
                <a:latin typeface="Comic Sans MS" pitchFamily="66" charset="0"/>
              </a:rPr>
              <a:t>permita apagar la llama de un mechero. </a:t>
            </a:r>
            <a:endParaRPr lang="es-ES" sz="4300" dirty="0" smtClean="0">
              <a:latin typeface="Comic Sans MS" pitchFamily="66" charset="0"/>
            </a:endParaRPr>
          </a:p>
          <a:p>
            <a:pPr marL="2060575" indent="-177800" algn="just">
              <a:buClr>
                <a:schemeClr val="tx2"/>
              </a:buClr>
              <a:buFont typeface="Wingdings" pitchFamily="2" charset="2"/>
              <a:buChar char="ü"/>
            </a:pPr>
            <a:endParaRPr lang="es-ES" sz="4300" dirty="0" smtClean="0">
              <a:latin typeface="Comic Sans MS" pitchFamily="66" charset="0"/>
            </a:endParaRPr>
          </a:p>
          <a:p>
            <a:pPr marL="2060575" indent="-177800" algn="just">
              <a:buClr>
                <a:schemeClr val="tx2"/>
              </a:buClr>
              <a:buFont typeface="Wingdings" pitchFamily="2" charset="2"/>
              <a:buChar char="ü"/>
            </a:pPr>
            <a:r>
              <a:rPr lang="es-ES" sz="4300" dirty="0" smtClean="0">
                <a:latin typeface="Comic Sans MS" pitchFamily="66" charset="0"/>
              </a:rPr>
              <a:t>No es bueno que se produzcan corrientes de aire a dicha altura que superen los 0,5 m/s, independientemente de la temperatura del aire y de la estación del año.</a:t>
            </a:r>
          </a:p>
          <a:p>
            <a:pPr marL="2060575" indent="-177800" algn="just">
              <a:buClr>
                <a:schemeClr val="tx2"/>
              </a:buClr>
              <a:buFont typeface="Wingdings" pitchFamily="2" charset="2"/>
              <a:buChar char="ü"/>
            </a:pPr>
            <a:endParaRPr lang="es-ES" sz="4300" dirty="0" smtClean="0">
              <a:latin typeface="Comic Sans MS" pitchFamily="66" charset="0"/>
            </a:endParaRPr>
          </a:p>
          <a:p>
            <a:pPr marL="2060575" indent="-177800" algn="just">
              <a:buClr>
                <a:schemeClr val="tx2"/>
              </a:buClr>
              <a:buFont typeface="Wingdings" pitchFamily="2" charset="2"/>
              <a:buChar char="ü"/>
            </a:pPr>
            <a:r>
              <a:rPr lang="es-ES" sz="4300" dirty="0" smtClean="0">
                <a:latin typeface="Comic Sans MS" pitchFamily="66" charset="0"/>
              </a:rPr>
              <a:t>La acumulación de estiércol en el suelo produce emanaciones de gases siempre perjudiciales.</a:t>
            </a:r>
          </a:p>
          <a:p>
            <a:pPr marL="2060575" indent="-177800" algn="just">
              <a:buClr>
                <a:schemeClr val="tx2"/>
              </a:buClr>
              <a:buFont typeface="Wingdings" pitchFamily="2" charset="2"/>
              <a:buChar char="ü"/>
            </a:pPr>
            <a:endParaRPr lang="es-ES" sz="4300" dirty="0" smtClean="0">
              <a:latin typeface="Comic Sans MS" pitchFamily="66" charset="0"/>
            </a:endParaRPr>
          </a:p>
          <a:p>
            <a:pPr marL="2060575" indent="-177800" algn="just">
              <a:buClr>
                <a:schemeClr val="tx2"/>
              </a:buClr>
              <a:buFont typeface="Wingdings" pitchFamily="2" charset="2"/>
              <a:buChar char="ü"/>
            </a:pPr>
            <a:r>
              <a:rPr lang="es-ES" sz="4300" dirty="0" smtClean="0">
                <a:latin typeface="Comic Sans MS" pitchFamily="66" charset="0"/>
              </a:rPr>
              <a:t>Es recomendable orientar la nave en perpendicular al viento dominante con el fin de aprovechar su fuerza para barrer gases nocivos, si el viento es muy fuerte, girarla unos 20º para que su acción no sea tan violenta.</a:t>
            </a:r>
          </a:p>
          <a:p>
            <a:pPr marL="2060575" indent="-177800" algn="just">
              <a:buClr>
                <a:schemeClr val="tx2"/>
              </a:buClr>
              <a:buFont typeface="Wingdings" pitchFamily="2" charset="2"/>
              <a:buChar char="ü"/>
            </a:pPr>
            <a:endParaRPr lang="es-ES" sz="4300" dirty="0" smtClean="0">
              <a:latin typeface="Comic Sans MS" pitchFamily="66" charset="0"/>
            </a:endParaRPr>
          </a:p>
          <a:p>
            <a:pPr marL="2060575" indent="-177800" algn="just">
              <a:buClr>
                <a:schemeClr val="tx2"/>
              </a:buClr>
              <a:buFont typeface="Wingdings" pitchFamily="2" charset="2"/>
              <a:buChar char="ü"/>
            </a:pPr>
            <a:r>
              <a:rPr lang="es-ES" sz="4300" dirty="0" smtClean="0">
                <a:latin typeface="Comic Sans MS" pitchFamily="66" charset="0"/>
              </a:rPr>
              <a:t>Es fundamental </a:t>
            </a:r>
            <a:r>
              <a:rPr lang="es-ES" sz="4300" smtClean="0">
                <a:latin typeface="Comic Sans MS" pitchFamily="66" charset="0"/>
              </a:rPr>
              <a:t>concienciarse de que </a:t>
            </a:r>
            <a:r>
              <a:rPr lang="es-ES" sz="4300" dirty="0" smtClean="0">
                <a:latin typeface="Comic Sans MS" pitchFamily="66" charset="0"/>
              </a:rPr>
              <a:t>con ambiente </a:t>
            </a:r>
            <a:r>
              <a:rPr lang="es-ES" sz="4300" smtClean="0">
                <a:latin typeface="Comic Sans MS" pitchFamily="66" charset="0"/>
              </a:rPr>
              <a:t>frio pueden </a:t>
            </a:r>
            <a:r>
              <a:rPr lang="es-ES" sz="4300" dirty="0" smtClean="0">
                <a:latin typeface="Comic Sans MS" pitchFamily="66" charset="0"/>
              </a:rPr>
              <a:t>morir los corderos más débiles, pero con ambiente pernicioso mueren los corderos con los mejores índices de crecimiento. </a:t>
            </a:r>
          </a:p>
          <a:p>
            <a:pPr>
              <a:buFontTx/>
              <a:buChar char="-"/>
            </a:pPr>
            <a:endParaRPr lang="es-ES" sz="4300" dirty="0">
              <a:latin typeface="Comic Sans MS" pitchFamily="66" charset="0"/>
            </a:endParaRPr>
          </a:p>
          <a:p>
            <a:pPr marL="0" indent="0">
              <a:buNone/>
            </a:pPr>
            <a:endParaRPr lang="es-ES" sz="4800" dirty="0">
              <a:latin typeface="Comic Sans MS" pitchFamily="66" charset="0"/>
            </a:endParaRPr>
          </a:p>
          <a:p>
            <a:pPr marL="0" indent="0">
              <a:buNone/>
            </a:pPr>
            <a:endParaRPr lang="es-ES" sz="4800" dirty="0">
              <a:latin typeface="Comic Sans MS" pitchFamily="66" charset="0"/>
            </a:endParaRPr>
          </a:p>
          <a:p>
            <a:pPr marL="0" indent="0">
              <a:buNone/>
            </a:pPr>
            <a:endParaRPr lang="es-ES" sz="4500" dirty="0">
              <a:latin typeface="Comic Sans MS" pitchFamily="66" charset="0"/>
            </a:endParaRPr>
          </a:p>
          <a:p>
            <a:pPr marL="0" indent="0">
              <a:buNone/>
            </a:pPr>
            <a:endParaRPr lang="es-ES" dirty="0"/>
          </a:p>
        </p:txBody>
      </p:sp>
      <p:sp>
        <p:nvSpPr>
          <p:cNvPr id="4" name="3 Marcador de número de diapositiva"/>
          <p:cNvSpPr>
            <a:spLocks noGrp="1"/>
          </p:cNvSpPr>
          <p:nvPr>
            <p:ph type="sldNum" sz="quarter" idx="12"/>
          </p:nvPr>
        </p:nvSpPr>
        <p:spPr/>
        <p:txBody>
          <a:bodyPr/>
          <a:lstStyle/>
          <a:p>
            <a:fld id="{7CE80CD3-30BC-4483-9D44-C7BBE6F797AC}" type="slidenum">
              <a:rPr lang="es-ES" smtClean="0"/>
              <a:pPr/>
              <a:t>76</a:t>
            </a:fld>
            <a:endParaRPr lang="es-ES"/>
          </a:p>
        </p:txBody>
      </p:sp>
      <p:sp>
        <p:nvSpPr>
          <p:cNvPr id="9" name="1 Título"/>
          <p:cNvSpPr txBox="1">
            <a:spLocks/>
          </p:cNvSpPr>
          <p:nvPr/>
        </p:nvSpPr>
        <p:spPr>
          <a:xfrm>
            <a:off x="251521"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200" b="1" dirty="0" smtClean="0">
                <a:solidFill>
                  <a:schemeClr val="accent3">
                    <a:lumMod val="75000"/>
                  </a:schemeClr>
                </a:solidFill>
                <a:latin typeface="Comic Sans MS" pitchFamily="66" charset="0"/>
              </a:rPr>
              <a:t>Procesos Respiratorios</a:t>
            </a:r>
          </a:p>
          <a:p>
            <a:pPr algn="r">
              <a:tabLst>
                <a:tab pos="7629525" algn="l"/>
              </a:tabLst>
            </a:pPr>
            <a:r>
              <a:rPr lang="es-ES" sz="2200" b="1" dirty="0" smtClean="0">
                <a:solidFill>
                  <a:schemeClr val="accent2"/>
                </a:solidFill>
                <a:latin typeface="Comic Sans MS" pitchFamily="66" charset="0"/>
              </a:rPr>
              <a:t>Aspectos Sanitarios.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pic>
        <p:nvPicPr>
          <p:cNvPr id="11" name="10 Imagen" descr="http://t0.gstatic.com/images?q=tbn:ANd9GcTMneFcTy78Ntd1OxVrUmU5hIb5P0PXKXziTm_fA3vKbyK6a9of">
            <a:hlinkClick r:id="rId2"/>
          </p:cNvPr>
          <p:cNvPicPr/>
          <p:nvPr/>
        </p:nvPicPr>
        <p:blipFill rotWithShape="1">
          <a:blip r:embed="rId3">
            <a:extLst>
              <a:ext uri="{28A0092B-C50C-407E-A947-70E740481C1C}">
                <a14:useLocalDpi xmlns:a14="http://schemas.microsoft.com/office/drawing/2010/main" xmlns="" val="0"/>
              </a:ext>
            </a:extLst>
          </a:blip>
          <a:srcRect r="25055"/>
          <a:stretch/>
        </p:blipFill>
        <p:spPr bwMode="auto">
          <a:xfrm>
            <a:off x="-13898" y="1538922"/>
            <a:ext cx="1699736" cy="1962785"/>
          </a:xfrm>
          <a:prstGeom prst="rect">
            <a:avLst/>
          </a:prstGeom>
          <a:noFill/>
          <a:ln>
            <a:noFill/>
          </a:ln>
        </p:spPr>
      </p:pic>
      <p:pic>
        <p:nvPicPr>
          <p:cNvPr id="12" name="11 Imagen" descr="http://t2.gstatic.com/images?q=tbn:ANd9GcQd_oi6u63Zvdx4yJaqbL1VlT2MAZ_dTue8Evc9rm00D0_HLRtm">
            <a:hlinkClick r:id="rId4"/>
          </p:cNvPr>
          <p:cNvPicPr/>
          <p:nvPr/>
        </p:nvPicPr>
        <p:blipFill>
          <a:blip r:embed="rId5">
            <a:extLst>
              <a:ext uri="{28A0092B-C50C-407E-A947-70E740481C1C}">
                <a14:useLocalDpi xmlns:a14="http://schemas.microsoft.com/office/drawing/2010/main" xmlns="" val="0"/>
              </a:ext>
            </a:extLst>
          </a:blip>
          <a:srcRect/>
          <a:stretch>
            <a:fillRect/>
          </a:stretch>
        </p:blipFill>
        <p:spPr bwMode="auto">
          <a:xfrm>
            <a:off x="-17792" y="3501707"/>
            <a:ext cx="1703630" cy="3356293"/>
          </a:xfrm>
          <a:prstGeom prst="rect">
            <a:avLst/>
          </a:prstGeom>
          <a:noFill/>
          <a:ln>
            <a:noFill/>
          </a:ln>
        </p:spPr>
      </p:pic>
    </p:spTree>
    <p:extLst>
      <p:ext uri="{BB962C8B-B14F-4D97-AF65-F5344CB8AC3E}">
        <p14:creationId xmlns:p14="http://schemas.microsoft.com/office/powerpoint/2010/main" xmlns="" val="117791718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20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45876" y="1277246"/>
            <a:ext cx="5976664" cy="3326212"/>
          </a:xfrm>
        </p:spPr>
        <p:txBody>
          <a:bodyPr>
            <a:normAutofit fontScale="70000" lnSpcReduction="20000"/>
          </a:bodyPr>
          <a:lstStyle/>
          <a:p>
            <a:pPr marL="0" indent="0">
              <a:buNone/>
            </a:pPr>
            <a:r>
              <a:rPr lang="es-ES" sz="4500" dirty="0">
                <a:latin typeface="Comic Sans MS" pitchFamily="66" charset="0"/>
              </a:rPr>
              <a:t> </a:t>
            </a:r>
          </a:p>
          <a:p>
            <a:pPr algn="just">
              <a:buClr>
                <a:schemeClr val="tx2">
                  <a:lumMod val="75000"/>
                </a:schemeClr>
              </a:buClr>
              <a:buFont typeface="Wingdings" pitchFamily="2" charset="2"/>
              <a:buChar char="ü"/>
            </a:pPr>
            <a:r>
              <a:rPr lang="es-ES" sz="2200" dirty="0" smtClean="0">
                <a:latin typeface="Comic Sans MS" pitchFamily="66" charset="0"/>
              </a:rPr>
              <a:t>Está prohibida la </a:t>
            </a:r>
            <a:r>
              <a:rPr lang="es-ES" sz="2200" dirty="0">
                <a:latin typeface="Comic Sans MS" pitchFamily="66" charset="0"/>
              </a:rPr>
              <a:t>vacunación en comarcas veterinarias donde todos los rebaños están calificados como M4 ó M3, salvo en el caso de que se esté completando el periodo mínimo de vacunación de 5 años o en situaciones de riesgo epidemiológico. </a:t>
            </a:r>
            <a:endParaRPr lang="es-ES" sz="2200" dirty="0" smtClean="0">
              <a:latin typeface="Comic Sans MS" pitchFamily="66" charset="0"/>
            </a:endParaRPr>
          </a:p>
          <a:p>
            <a:pPr algn="just">
              <a:buClr>
                <a:schemeClr val="tx2">
                  <a:lumMod val="75000"/>
                </a:schemeClr>
              </a:buClr>
              <a:buFont typeface="Wingdings" pitchFamily="2" charset="2"/>
              <a:buChar char="ü"/>
            </a:pPr>
            <a:endParaRPr lang="es-ES" sz="2200" dirty="0">
              <a:latin typeface="Comic Sans MS" pitchFamily="66" charset="0"/>
            </a:endParaRPr>
          </a:p>
          <a:p>
            <a:pPr algn="just">
              <a:buClr>
                <a:schemeClr val="tx2">
                  <a:lumMod val="75000"/>
                </a:schemeClr>
              </a:buClr>
              <a:buFont typeface="Wingdings" pitchFamily="2" charset="2"/>
              <a:buChar char="ü"/>
            </a:pPr>
            <a:r>
              <a:rPr lang="es-ES" sz="2200" dirty="0" smtClean="0">
                <a:latin typeface="Comic Sans MS" pitchFamily="66" charset="0"/>
              </a:rPr>
              <a:t>Ante </a:t>
            </a:r>
            <a:r>
              <a:rPr lang="es-ES" sz="2200" dirty="0">
                <a:latin typeface="Comic Sans MS" pitchFamily="66" charset="0"/>
              </a:rPr>
              <a:t>la aparición de reaccionantes positivos en un rebaño, se procederá al sacrificio y suspensión de la calificación en espera de confirmación. Si se confirma, se llevará a cabo el vaciado sanitario de la explotación. </a:t>
            </a:r>
            <a:endParaRPr lang="es-ES" sz="2200" dirty="0" smtClean="0">
              <a:latin typeface="Comic Sans MS" pitchFamily="66" charset="0"/>
            </a:endParaRPr>
          </a:p>
          <a:p>
            <a:pPr algn="just">
              <a:buClr>
                <a:schemeClr val="tx2">
                  <a:lumMod val="75000"/>
                </a:schemeClr>
              </a:buClr>
              <a:buFont typeface="Wingdings" pitchFamily="2" charset="2"/>
              <a:buChar char="ü"/>
            </a:pPr>
            <a:endParaRPr lang="es-ES" sz="2200" dirty="0">
              <a:latin typeface="Comic Sans MS" pitchFamily="66" charset="0"/>
            </a:endParaRPr>
          </a:p>
          <a:p>
            <a:pPr algn="just">
              <a:buClr>
                <a:schemeClr val="tx2">
                  <a:lumMod val="75000"/>
                </a:schemeClr>
              </a:buClr>
              <a:buFont typeface="Wingdings" pitchFamily="2" charset="2"/>
              <a:buChar char="ü"/>
            </a:pPr>
            <a:r>
              <a:rPr lang="es-ES" sz="2200" dirty="0" smtClean="0">
                <a:latin typeface="Comic Sans MS" pitchFamily="66" charset="0"/>
              </a:rPr>
              <a:t>Mínimo </a:t>
            </a:r>
            <a:r>
              <a:rPr lang="es-ES" sz="2200" dirty="0">
                <a:latin typeface="Comic Sans MS" pitchFamily="66" charset="0"/>
              </a:rPr>
              <a:t>una prueba anual, que se realizará en el 100% de los animales susceptibles de ser chequeados por su </a:t>
            </a:r>
            <a:r>
              <a:rPr lang="es-ES" sz="2200" dirty="0" smtClean="0">
                <a:latin typeface="Comic Sans MS" pitchFamily="66" charset="0"/>
              </a:rPr>
              <a:t>edad</a:t>
            </a:r>
          </a:p>
          <a:p>
            <a:pPr marL="0" indent="0">
              <a:buNone/>
            </a:pPr>
            <a:endParaRPr lang="es-ES" sz="4500" dirty="0">
              <a:latin typeface="Comic Sans MS" pitchFamily="66" charset="0"/>
            </a:endParaRPr>
          </a:p>
          <a:p>
            <a:pPr marL="0" indent="0">
              <a:buNone/>
            </a:pPr>
            <a:endParaRPr lang="es-ES" dirty="0">
              <a:latin typeface="Comic Sans MS" pitchFamily="66" charset="0"/>
            </a:endParaRPr>
          </a:p>
          <a:p>
            <a:pPr marL="0" indent="0">
              <a:buNone/>
            </a:pPr>
            <a:endParaRPr lang="es-ES" dirty="0"/>
          </a:p>
        </p:txBody>
      </p:sp>
      <p:sp>
        <p:nvSpPr>
          <p:cNvPr id="4" name="3 Marcador de número de diapositiva"/>
          <p:cNvSpPr>
            <a:spLocks noGrp="1"/>
          </p:cNvSpPr>
          <p:nvPr>
            <p:ph type="sldNum" sz="quarter" idx="12"/>
          </p:nvPr>
        </p:nvSpPr>
        <p:spPr/>
        <p:txBody>
          <a:bodyPr/>
          <a:lstStyle/>
          <a:p>
            <a:fld id="{7CE80CD3-30BC-4483-9D44-C7BBE6F797AC}" type="slidenum">
              <a:rPr lang="es-ES" smtClean="0"/>
              <a:pPr/>
              <a:t>77</a:t>
            </a:fld>
            <a:endParaRPr lang="es-ES"/>
          </a:p>
        </p:txBody>
      </p:sp>
      <p:sp>
        <p:nvSpPr>
          <p:cNvPr id="9" name="1 Título"/>
          <p:cNvSpPr txBox="1">
            <a:spLocks/>
          </p:cNvSpPr>
          <p:nvPr/>
        </p:nvSpPr>
        <p:spPr>
          <a:xfrm>
            <a:off x="251521"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200" b="1" dirty="0" smtClean="0">
                <a:solidFill>
                  <a:schemeClr val="accent3">
                    <a:lumMod val="75000"/>
                  </a:schemeClr>
                </a:solidFill>
                <a:latin typeface="Comic Sans MS" pitchFamily="66" charset="0"/>
              </a:rPr>
              <a:t>Brucelosis</a:t>
            </a:r>
          </a:p>
          <a:p>
            <a:pPr algn="r">
              <a:tabLst>
                <a:tab pos="7629525" algn="l"/>
              </a:tabLst>
            </a:pPr>
            <a:r>
              <a:rPr lang="es-ES" sz="2200" b="1" dirty="0" smtClean="0">
                <a:solidFill>
                  <a:schemeClr val="accent2"/>
                </a:solidFill>
                <a:latin typeface="Comic Sans MS" pitchFamily="66" charset="0"/>
              </a:rPr>
              <a:t>Aspectos Sanitarios.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
        <p:nvSpPr>
          <p:cNvPr id="2" name="1 CuadroTexto"/>
          <p:cNvSpPr txBox="1"/>
          <p:nvPr/>
        </p:nvSpPr>
        <p:spPr>
          <a:xfrm>
            <a:off x="611560" y="6021288"/>
            <a:ext cx="7848872" cy="369332"/>
          </a:xfrm>
          <a:prstGeom prst="rect">
            <a:avLst/>
          </a:prstGeom>
          <a:noFill/>
        </p:spPr>
        <p:txBody>
          <a:bodyPr wrap="square" rtlCol="0">
            <a:spAutoFit/>
          </a:bodyPr>
          <a:lstStyle/>
          <a:p>
            <a:endParaRPr lang="es-ES" dirty="0"/>
          </a:p>
        </p:txBody>
      </p:sp>
      <p:sp>
        <p:nvSpPr>
          <p:cNvPr id="5" name="4 CuadroTexto"/>
          <p:cNvSpPr txBox="1"/>
          <p:nvPr/>
        </p:nvSpPr>
        <p:spPr>
          <a:xfrm>
            <a:off x="395536" y="4547266"/>
            <a:ext cx="8352928" cy="1877437"/>
          </a:xfrm>
          <a:prstGeom prst="rect">
            <a:avLst/>
          </a:prstGeom>
          <a:noFill/>
        </p:spPr>
        <p:txBody>
          <a:bodyPr wrap="square" rtlCol="0">
            <a:spAutoFit/>
          </a:bodyPr>
          <a:lstStyle/>
          <a:p>
            <a:pPr algn="just"/>
            <a:r>
              <a:rPr lang="es-ES" sz="1400" dirty="0">
                <a:latin typeface="Comic Sans MS" pitchFamily="66" charset="0"/>
              </a:rPr>
              <a:t>En el resto de comarcas veterinarias vacunación de la reposición entre los 3 y 6 meses de edad, excepto en las explotaciones M4 o M3 en vías de calificación como M4. </a:t>
            </a:r>
          </a:p>
          <a:p>
            <a:r>
              <a:rPr lang="es-ES" sz="1400" dirty="0">
                <a:solidFill>
                  <a:srgbClr val="FF0000"/>
                </a:solidFill>
                <a:latin typeface="Comic Sans MS" pitchFamily="66" charset="0"/>
              </a:rPr>
              <a:t> </a:t>
            </a:r>
          </a:p>
          <a:p>
            <a:pPr algn="ctr"/>
            <a:r>
              <a:rPr lang="es-ES" b="1" dirty="0">
                <a:solidFill>
                  <a:srgbClr val="FF0000"/>
                </a:solidFill>
                <a:latin typeface="Comic Sans MS" pitchFamily="66" charset="0"/>
              </a:rPr>
              <a:t>¡ATENCIÓN! </a:t>
            </a:r>
          </a:p>
          <a:p>
            <a:endParaRPr lang="es-ES" sz="1400" dirty="0">
              <a:latin typeface="Comic Sans MS" pitchFamily="66" charset="0"/>
            </a:endParaRPr>
          </a:p>
          <a:p>
            <a:pPr algn="just"/>
            <a:r>
              <a:rPr lang="es-ES" sz="1400" dirty="0">
                <a:latin typeface="Comic Sans MS" pitchFamily="66" charset="0"/>
              </a:rPr>
              <a:t>En las explotaciones no calificadas o en aquellas calificadas en que se suspenda o retire la calificación, el resultado positivo a 3 pruebas oficiales consecutivas o una prevalencia serológica </a:t>
            </a:r>
            <a:r>
              <a:rPr lang="es-ES" sz="1400" dirty="0" err="1">
                <a:latin typeface="Comic Sans MS" pitchFamily="66" charset="0"/>
              </a:rPr>
              <a:t>intra</a:t>
            </a:r>
            <a:r>
              <a:rPr lang="es-ES" sz="1400" dirty="0">
                <a:latin typeface="Comic Sans MS" pitchFamily="66" charset="0"/>
              </a:rPr>
              <a:t>-rebaño en una sola prueba superior al 20% supondrá el vaciado sanitario de la explotación</a:t>
            </a:r>
            <a:endParaRPr lang="es-ES" sz="1400" dirty="0"/>
          </a:p>
        </p:txBody>
      </p:sp>
      <p:sp>
        <p:nvSpPr>
          <p:cNvPr id="6" name="5 CuadroTexto"/>
          <p:cNvSpPr txBox="1"/>
          <p:nvPr/>
        </p:nvSpPr>
        <p:spPr>
          <a:xfrm>
            <a:off x="611560" y="1268760"/>
            <a:ext cx="8532440" cy="615553"/>
          </a:xfrm>
          <a:prstGeom prst="rect">
            <a:avLst/>
          </a:prstGeom>
          <a:noFill/>
        </p:spPr>
        <p:txBody>
          <a:bodyPr wrap="square" rtlCol="0">
            <a:spAutoFit/>
          </a:bodyPr>
          <a:lstStyle/>
          <a:p>
            <a:r>
              <a:rPr lang="es-ES" sz="1400" dirty="0">
                <a:latin typeface="Comic Sans MS" pitchFamily="66" charset="0"/>
              </a:rPr>
              <a:t>En Aragón el estatus sanitario es </a:t>
            </a:r>
            <a:r>
              <a:rPr lang="es-ES" sz="1400" b="1" dirty="0">
                <a:solidFill>
                  <a:schemeClr val="accent1">
                    <a:lumMod val="75000"/>
                  </a:schemeClr>
                </a:solidFill>
                <a:latin typeface="Comic Sans MS" pitchFamily="66" charset="0"/>
              </a:rPr>
              <a:t>Oficialmente </a:t>
            </a:r>
            <a:r>
              <a:rPr lang="es-ES" sz="1600" b="1" dirty="0" smtClean="0">
                <a:solidFill>
                  <a:srgbClr val="FF0000"/>
                </a:solidFill>
                <a:latin typeface="Comic Sans MS" pitchFamily="66" charset="0"/>
              </a:rPr>
              <a:t>INDEMN</a:t>
            </a:r>
            <a:r>
              <a:rPr lang="es-ES" sz="1600" b="1" dirty="0">
                <a:solidFill>
                  <a:srgbClr val="FF0000"/>
                </a:solidFill>
                <a:latin typeface="Comic Sans MS" pitchFamily="66" charset="0"/>
              </a:rPr>
              <a:t>E</a:t>
            </a:r>
            <a:r>
              <a:rPr lang="es-ES" sz="1600" b="1" dirty="0" smtClean="0">
                <a:solidFill>
                  <a:srgbClr val="FF0000"/>
                </a:solidFill>
                <a:latin typeface="Comic Sans MS" pitchFamily="66" charset="0"/>
              </a:rPr>
              <a:t> </a:t>
            </a:r>
            <a:r>
              <a:rPr lang="es-ES" sz="1400" b="1" dirty="0">
                <a:solidFill>
                  <a:schemeClr val="accent1">
                    <a:lumMod val="75000"/>
                  </a:schemeClr>
                </a:solidFill>
                <a:latin typeface="Comic Sans MS" pitchFamily="66" charset="0"/>
              </a:rPr>
              <a:t>de Brucelosis (M4) </a:t>
            </a:r>
            <a:r>
              <a:rPr lang="es-ES" sz="1400" dirty="0">
                <a:latin typeface="Comic Sans MS" pitchFamily="66" charset="0"/>
              </a:rPr>
              <a:t>y esto implica que: </a:t>
            </a:r>
          </a:p>
          <a:p>
            <a:endParaRPr lang="es-ES" dirty="0"/>
          </a:p>
        </p:txBody>
      </p:sp>
      <p:pic>
        <p:nvPicPr>
          <p:cNvPr id="8" name="Picture 4" descr="http://josechamorro.es/wp-content/uploads/2013/06/atencion.jpg">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16216" y="4903760"/>
            <a:ext cx="796972" cy="668121"/>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www.ambitorural.com.ar/imagenes/ovinos_enfer_repro1.jpg">
            <a:hlinkClick r:id="rId4"/>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819307" y="1988840"/>
            <a:ext cx="2328193" cy="22216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1563225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20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251520" y="620688"/>
            <a:ext cx="3754760" cy="634082"/>
          </a:xfrm>
        </p:spPr>
        <p:txBody>
          <a:bodyPr>
            <a:normAutofit fontScale="90000"/>
          </a:bodyPr>
          <a:lstStyle/>
          <a:p>
            <a:r>
              <a:rPr lang="es-ES" sz="2000" b="1" u="sng" dirty="0">
                <a:solidFill>
                  <a:schemeClr val="tx2"/>
                </a:solidFill>
                <a:latin typeface="Comic Sans MS" pitchFamily="66" charset="0"/>
              </a:rPr>
              <a:t>¿Cómo proceder en caso de tener ganado enfermo en la explotación? </a:t>
            </a:r>
            <a:r>
              <a:rPr lang="es-ES" dirty="0"/>
              <a:t/>
            </a:r>
            <a:br>
              <a:rPr lang="es-ES" dirty="0"/>
            </a:br>
            <a:endParaRPr lang="es-ES" dirty="0"/>
          </a:p>
        </p:txBody>
      </p:sp>
      <p:sp>
        <p:nvSpPr>
          <p:cNvPr id="3" name="2 Marcador de contenido"/>
          <p:cNvSpPr>
            <a:spLocks noGrp="1"/>
          </p:cNvSpPr>
          <p:nvPr>
            <p:ph idx="1"/>
          </p:nvPr>
        </p:nvSpPr>
        <p:spPr>
          <a:xfrm>
            <a:off x="4211960" y="1801825"/>
            <a:ext cx="4818856" cy="5472608"/>
          </a:xfrm>
        </p:spPr>
        <p:txBody>
          <a:bodyPr numCol="1">
            <a:normAutofit fontScale="55000" lnSpcReduction="20000"/>
          </a:bodyPr>
          <a:lstStyle/>
          <a:p>
            <a:pPr algn="just">
              <a:lnSpc>
                <a:spcPct val="170000"/>
              </a:lnSpc>
              <a:buClr>
                <a:schemeClr val="tx2">
                  <a:lumMod val="75000"/>
                </a:schemeClr>
              </a:buClr>
              <a:buFont typeface="Wingdings" pitchFamily="2" charset="2"/>
              <a:buChar char="ü"/>
            </a:pPr>
            <a:r>
              <a:rPr lang="es-ES" sz="2000" dirty="0">
                <a:latin typeface="Comic Sans MS" pitchFamily="66" charset="0"/>
              </a:rPr>
              <a:t>La retirada de medicamentos veterinarios se realizará siempre bajo la prescripción de un profesional veterinario legalmente autorizado mediante la correspondiente receta veterinaria numerada</a:t>
            </a:r>
            <a:r>
              <a:rPr lang="es-ES" sz="2000" dirty="0" smtClean="0">
                <a:latin typeface="Comic Sans MS" pitchFamily="66" charset="0"/>
              </a:rPr>
              <a:t>.</a:t>
            </a:r>
          </a:p>
          <a:p>
            <a:pPr algn="just">
              <a:lnSpc>
                <a:spcPct val="170000"/>
              </a:lnSpc>
              <a:buClr>
                <a:schemeClr val="tx2">
                  <a:lumMod val="75000"/>
                </a:schemeClr>
              </a:buClr>
              <a:buFont typeface="Wingdings" pitchFamily="2" charset="2"/>
              <a:buChar char="ü"/>
            </a:pPr>
            <a:endParaRPr lang="es-ES" sz="1100" dirty="0">
              <a:latin typeface="Comic Sans MS" pitchFamily="66" charset="0"/>
            </a:endParaRPr>
          </a:p>
          <a:p>
            <a:pPr algn="just">
              <a:lnSpc>
                <a:spcPct val="170000"/>
              </a:lnSpc>
              <a:buClr>
                <a:schemeClr val="tx2">
                  <a:lumMod val="75000"/>
                </a:schemeClr>
              </a:buClr>
              <a:buFont typeface="Wingdings" pitchFamily="2" charset="2"/>
              <a:buChar char="ü"/>
            </a:pPr>
            <a:r>
              <a:rPr lang="es-ES" sz="2000" dirty="0">
                <a:latin typeface="Comic Sans MS" pitchFamily="66" charset="0"/>
              </a:rPr>
              <a:t>La adquisición de medicamentos veterinarios se realizará siempre en lugares legalmente autorizados por las respectivas CCAA, oficinas de farmacia, establecimientos comerciales detallistas y entidades o agrupaciones ganaderas</a:t>
            </a:r>
            <a:r>
              <a:rPr lang="es-ES" sz="2000" dirty="0" smtClean="0">
                <a:latin typeface="Comic Sans MS" pitchFamily="66" charset="0"/>
              </a:rPr>
              <a:t>.</a:t>
            </a:r>
          </a:p>
          <a:p>
            <a:pPr algn="just">
              <a:lnSpc>
                <a:spcPct val="170000"/>
              </a:lnSpc>
              <a:buClr>
                <a:schemeClr val="tx2">
                  <a:lumMod val="75000"/>
                </a:schemeClr>
              </a:buClr>
              <a:buFont typeface="Wingdings" pitchFamily="2" charset="2"/>
              <a:buChar char="ü"/>
            </a:pPr>
            <a:endParaRPr lang="es-ES" sz="1100" dirty="0">
              <a:latin typeface="Comic Sans MS" pitchFamily="66" charset="0"/>
            </a:endParaRPr>
          </a:p>
          <a:p>
            <a:pPr algn="just">
              <a:lnSpc>
                <a:spcPct val="170000"/>
              </a:lnSpc>
              <a:buClr>
                <a:schemeClr val="tx2">
                  <a:lumMod val="75000"/>
                </a:schemeClr>
              </a:buClr>
              <a:buFont typeface="Wingdings" pitchFamily="2" charset="2"/>
              <a:buChar char="ü"/>
            </a:pPr>
            <a:r>
              <a:rPr lang="es-ES" sz="2000" dirty="0">
                <a:latin typeface="Comic Sans MS" pitchFamily="66" charset="0"/>
              </a:rPr>
              <a:t>También está permitida la adquisición y / o cesión de medicamentos en acto clínico de un profesional veterinario legalmente autorizado a través de su botiquín veterinario.</a:t>
            </a:r>
          </a:p>
          <a:p>
            <a:pPr algn="just">
              <a:lnSpc>
                <a:spcPct val="170000"/>
              </a:lnSpc>
              <a:buClr>
                <a:schemeClr val="tx2">
                  <a:lumMod val="75000"/>
                </a:schemeClr>
              </a:buClr>
              <a:buFont typeface="Wingdings" pitchFamily="2" charset="2"/>
              <a:buChar char="ü"/>
            </a:pPr>
            <a:endParaRPr lang="es-ES" sz="1100" dirty="0">
              <a:latin typeface="Comic Sans MS" pitchFamily="66" charset="0"/>
            </a:endParaRPr>
          </a:p>
          <a:p>
            <a:pPr algn="just">
              <a:lnSpc>
                <a:spcPct val="170000"/>
              </a:lnSpc>
              <a:buClr>
                <a:schemeClr val="tx2">
                  <a:lumMod val="75000"/>
                </a:schemeClr>
              </a:buClr>
              <a:buFont typeface="Wingdings" pitchFamily="2" charset="2"/>
              <a:buChar char="ü"/>
            </a:pPr>
            <a:r>
              <a:rPr lang="es-ES" sz="2000" dirty="0">
                <a:latin typeface="Comic Sans MS" pitchFamily="66" charset="0"/>
              </a:rPr>
              <a:t>Los medicamentos han de estar guardados en un lugar seguro, adecuado y cerrado, limitando su uso  a trabajadores con formación, cualificación y/o experiencia adecuados (los medicamentos que se pueden utilizar para los animales en lactancia deben estar separados del resto).</a:t>
            </a:r>
          </a:p>
          <a:p>
            <a:pPr marL="0" indent="0">
              <a:buNone/>
            </a:pPr>
            <a:endParaRPr lang="es-ES" dirty="0"/>
          </a:p>
          <a:p>
            <a:pPr marL="0" indent="0">
              <a:buNone/>
            </a:pPr>
            <a:endParaRPr lang="es-ES" dirty="0"/>
          </a:p>
        </p:txBody>
      </p:sp>
      <p:graphicFrame>
        <p:nvGraphicFramePr>
          <p:cNvPr id="5" name="4 Tabla"/>
          <p:cNvGraphicFramePr>
            <a:graphicFrameLocks noGrp="1"/>
          </p:cNvGraphicFramePr>
          <p:nvPr>
            <p:extLst>
              <p:ext uri="{D42A27DB-BD31-4B8C-83A1-F6EECF244321}">
                <p14:modId xmlns:p14="http://schemas.microsoft.com/office/powerpoint/2010/main" xmlns="" val="3319552872"/>
              </p:ext>
            </p:extLst>
          </p:nvPr>
        </p:nvGraphicFramePr>
        <p:xfrm>
          <a:off x="251520" y="1196752"/>
          <a:ext cx="3888432" cy="5488666"/>
        </p:xfrm>
        <a:graphic>
          <a:graphicData uri="http://schemas.openxmlformats.org/drawingml/2006/table">
            <a:tbl>
              <a:tblPr firstRow="1" firstCol="1" bandRow="1"/>
              <a:tblGrid>
                <a:gridCol w="3888432"/>
              </a:tblGrid>
              <a:tr h="1440160">
                <a:tc>
                  <a:txBody>
                    <a:bodyPr/>
                    <a:lstStyle/>
                    <a:p>
                      <a:pPr algn="ctr">
                        <a:lnSpc>
                          <a:spcPct val="115000"/>
                        </a:lnSpc>
                        <a:spcAft>
                          <a:spcPts val="0"/>
                        </a:spcAft>
                      </a:pPr>
                      <a:r>
                        <a:rPr lang="es-ES" sz="1100" dirty="0">
                          <a:effectLst/>
                          <a:latin typeface="Comic Sans MS"/>
                          <a:ea typeface="Helvetica-Light"/>
                          <a:cs typeface="Helvetica-Light"/>
                        </a:rPr>
                        <a:t>Avisar al </a:t>
                      </a:r>
                      <a:r>
                        <a:rPr lang="es-ES" sz="1100" u="sng" dirty="0">
                          <a:effectLst/>
                          <a:latin typeface="Comic Sans MS"/>
                          <a:ea typeface="Helvetica-Light"/>
                          <a:cs typeface="Helvetica-Light"/>
                        </a:rPr>
                        <a:t>veterinario</a:t>
                      </a:r>
                      <a:r>
                        <a:rPr lang="es-ES" sz="1100" dirty="0">
                          <a:effectLst/>
                          <a:latin typeface="Comic Sans MS"/>
                          <a:ea typeface="Helvetica-Light"/>
                          <a:cs typeface="Helvetica-Light"/>
                        </a:rPr>
                        <a:t> en caso de sospecha de una patología</a:t>
                      </a:r>
                      <a:endParaRPr lang="es-ES" sz="1100" dirty="0">
                        <a:effectLst/>
                        <a:latin typeface="Calibri"/>
                        <a:ea typeface="Calibri"/>
                        <a:cs typeface="Times New Roman"/>
                      </a:endParaRPr>
                    </a:p>
                    <a:p>
                      <a:pPr algn="just">
                        <a:lnSpc>
                          <a:spcPct val="115000"/>
                        </a:lnSpc>
                        <a:spcAft>
                          <a:spcPts val="0"/>
                        </a:spcAft>
                      </a:pPr>
                      <a:r>
                        <a:rPr lang="es-ES" sz="1100" dirty="0">
                          <a:effectLst/>
                          <a:latin typeface="Comic Sans MS"/>
                          <a:ea typeface="Helvetica-Light"/>
                          <a:cs typeface="Helvetica-Light"/>
                        </a:rPr>
                        <a:t> </a:t>
                      </a:r>
                      <a:endParaRPr lang="es-ES" sz="1100" dirty="0">
                        <a:effectLst/>
                        <a:latin typeface="Calibri"/>
                        <a:ea typeface="Calibri"/>
                        <a:cs typeface="Times New Roman"/>
                      </a:endParaRPr>
                    </a:p>
                    <a:p>
                      <a:pPr algn="just">
                        <a:lnSpc>
                          <a:spcPct val="115000"/>
                        </a:lnSpc>
                        <a:spcAft>
                          <a:spcPts val="0"/>
                        </a:spcAft>
                      </a:pPr>
                      <a:r>
                        <a:rPr lang="es-ES" sz="1100" b="1" dirty="0">
                          <a:solidFill>
                            <a:srgbClr val="FF0000"/>
                          </a:solidFill>
                          <a:effectLst/>
                          <a:latin typeface="Comic Sans MS"/>
                          <a:ea typeface="Helvetica-Light"/>
                          <a:cs typeface="Helvetica-Light"/>
                        </a:rPr>
                        <a:t>¡Atención! </a:t>
                      </a:r>
                      <a:r>
                        <a:rPr lang="es-ES" sz="1100" dirty="0">
                          <a:effectLst/>
                          <a:latin typeface="Comic Sans MS"/>
                          <a:ea typeface="Helvetica-Light"/>
                          <a:cs typeface="Helvetica-Light"/>
                        </a:rPr>
                        <a:t>Si es una enfermedad infecciosa incluida en el Programa nacional de erradicación, tienen que notificar la sospecha a la autoridad competente y comprometerse a seguir la reglamentación vigente.</a:t>
                      </a:r>
                      <a:endParaRPr lang="es-ES" sz="1100" dirty="0">
                        <a:effectLst/>
                        <a:latin typeface="Calibri"/>
                        <a:ea typeface="Calibri"/>
                        <a:cs typeface="Times New Roman"/>
                      </a:endParaRPr>
                    </a:p>
                    <a:p>
                      <a:pPr algn="just">
                        <a:lnSpc>
                          <a:spcPct val="115000"/>
                        </a:lnSpc>
                        <a:spcAft>
                          <a:spcPts val="0"/>
                        </a:spcAft>
                      </a:pPr>
                      <a:r>
                        <a:rPr lang="es-ES" sz="1100" dirty="0">
                          <a:effectLst/>
                          <a:latin typeface="Comic Sans MS"/>
                          <a:ea typeface="Helvetica-Light"/>
                          <a:cs typeface="Helvetica-Light"/>
                        </a:rPr>
                        <a:t> </a:t>
                      </a:r>
                      <a:endParaRPr lang="es-E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bg2">
                            <a:lumMod val="50000"/>
                          </a:schemeClr>
                        </a:gs>
                        <a:gs pos="35000">
                          <a:schemeClr val="accent1">
                            <a:tint val="44500"/>
                            <a:satMod val="160000"/>
                          </a:schemeClr>
                        </a:gs>
                        <a:gs pos="100000">
                          <a:schemeClr val="accent1">
                            <a:tint val="23500"/>
                            <a:satMod val="160000"/>
                          </a:schemeClr>
                        </a:gs>
                      </a:gsLst>
                      <a:lin ang="5400000" scaled="0"/>
                    </a:gradFill>
                  </a:tcPr>
                </a:tc>
              </a:tr>
              <a:tr h="440241">
                <a:tc>
                  <a:txBody>
                    <a:bodyPr/>
                    <a:lstStyle/>
                    <a:p>
                      <a:pPr algn="ctr">
                        <a:lnSpc>
                          <a:spcPct val="115000"/>
                        </a:lnSpc>
                        <a:spcAft>
                          <a:spcPts val="0"/>
                        </a:spcAft>
                      </a:pPr>
                      <a:r>
                        <a:rPr lang="es-ES" sz="1100" dirty="0">
                          <a:effectLst/>
                          <a:latin typeface="Comic Sans MS"/>
                          <a:ea typeface="Helvetica-Light"/>
                          <a:cs typeface="Helvetica-Light"/>
                        </a:rPr>
                        <a:t>Establecer un </a:t>
                      </a:r>
                      <a:r>
                        <a:rPr lang="es-ES" sz="1100" u="sng" dirty="0">
                          <a:effectLst/>
                          <a:latin typeface="Comic Sans MS"/>
                          <a:ea typeface="Helvetica-Light"/>
                          <a:cs typeface="Helvetica-Light"/>
                        </a:rPr>
                        <a:t>sistema de identificación y  registr</a:t>
                      </a:r>
                      <a:r>
                        <a:rPr lang="es-ES" sz="1100" dirty="0">
                          <a:effectLst/>
                          <a:latin typeface="Comic Sans MS"/>
                          <a:ea typeface="Helvetica-Light"/>
                          <a:cs typeface="Helvetica-Light"/>
                        </a:rPr>
                        <a:t>o de los animales tratados así como de los tratamientos que se suministren</a:t>
                      </a:r>
                      <a:endParaRPr lang="es-E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bg2">
                            <a:lumMod val="50000"/>
                          </a:schemeClr>
                        </a:gs>
                        <a:gs pos="35000">
                          <a:schemeClr val="accent1">
                            <a:tint val="44500"/>
                            <a:satMod val="160000"/>
                          </a:schemeClr>
                        </a:gs>
                        <a:gs pos="100000">
                          <a:schemeClr val="accent1">
                            <a:tint val="23500"/>
                            <a:satMod val="160000"/>
                          </a:schemeClr>
                        </a:gs>
                      </a:gsLst>
                      <a:lin ang="5400000" scaled="0"/>
                    </a:gradFill>
                  </a:tcPr>
                </a:tc>
              </a:tr>
              <a:tr h="1556474">
                <a:tc>
                  <a:txBody>
                    <a:bodyPr/>
                    <a:lstStyle/>
                    <a:p>
                      <a:pPr algn="ctr">
                        <a:lnSpc>
                          <a:spcPct val="115000"/>
                        </a:lnSpc>
                        <a:spcAft>
                          <a:spcPts val="0"/>
                        </a:spcAft>
                      </a:pPr>
                      <a:r>
                        <a:rPr lang="es-ES" sz="1100" dirty="0">
                          <a:effectLst/>
                          <a:latin typeface="Comic Sans MS"/>
                          <a:ea typeface="Helvetica-Light"/>
                          <a:cs typeface="Helvetica-Light"/>
                        </a:rPr>
                        <a:t>Anotar en el </a:t>
                      </a:r>
                      <a:r>
                        <a:rPr lang="es-ES" sz="1100" u="sng" dirty="0">
                          <a:effectLst/>
                          <a:latin typeface="Comic Sans MS"/>
                          <a:ea typeface="Helvetica-Light"/>
                          <a:cs typeface="Helvetica-Light"/>
                        </a:rPr>
                        <a:t>registro del libro de explotación</a:t>
                      </a:r>
                      <a:r>
                        <a:rPr lang="es-ES" sz="1100" dirty="0">
                          <a:effectLst/>
                          <a:latin typeface="Comic Sans MS"/>
                          <a:ea typeface="Helvetica-Light"/>
                          <a:cs typeface="Helvetica-Light"/>
                        </a:rPr>
                        <a:t> los medicamentos o tratamientos administrados así como las fechas de administración y los tiempos de espera</a:t>
                      </a:r>
                      <a:endParaRPr lang="es-ES" sz="1100" dirty="0">
                        <a:effectLst/>
                        <a:latin typeface="Calibri"/>
                        <a:ea typeface="Calibri"/>
                        <a:cs typeface="Times New Roman"/>
                      </a:endParaRPr>
                    </a:p>
                    <a:p>
                      <a:pPr algn="just">
                        <a:lnSpc>
                          <a:spcPct val="115000"/>
                        </a:lnSpc>
                        <a:spcAft>
                          <a:spcPts val="0"/>
                        </a:spcAft>
                      </a:pPr>
                      <a:r>
                        <a:rPr lang="es-ES" sz="1100" dirty="0">
                          <a:effectLst/>
                          <a:latin typeface="Comic Sans MS"/>
                          <a:ea typeface="Helvetica-Light"/>
                          <a:cs typeface="Helvetica-Light"/>
                        </a:rPr>
                        <a:t> </a:t>
                      </a:r>
                      <a:endParaRPr lang="es-ES" sz="1100" dirty="0">
                        <a:effectLst/>
                        <a:latin typeface="Calibri"/>
                        <a:ea typeface="Calibri"/>
                        <a:cs typeface="Times New Roman"/>
                      </a:endParaRPr>
                    </a:p>
                    <a:p>
                      <a:pPr algn="just">
                        <a:lnSpc>
                          <a:spcPct val="115000"/>
                        </a:lnSpc>
                        <a:spcAft>
                          <a:spcPts val="0"/>
                        </a:spcAft>
                      </a:pPr>
                      <a:r>
                        <a:rPr lang="es-ES" sz="1100" dirty="0">
                          <a:solidFill>
                            <a:srgbClr val="231F20"/>
                          </a:solidFill>
                          <a:effectLst/>
                          <a:latin typeface="Comic Sans MS"/>
                          <a:ea typeface="Calibri"/>
                          <a:cs typeface="Garamond-Light"/>
                        </a:rPr>
                        <a:t>(Periodo de supresión: tiempo necesario mínimo de espera para el sacrificio de los animales o consumo de la leche de los mismo, tras haber sido tratados con un producto medicamento, este periodo viene determinado en el registro de dicho producto, el objetivo es asegurar la ausencia de trazas o valores por debajo del límite máximo de residuo en los alimentos de origen animal).</a:t>
                      </a:r>
                      <a:endParaRPr lang="es-ES" sz="1100" dirty="0">
                        <a:effectLst/>
                        <a:latin typeface="Calibri"/>
                        <a:ea typeface="Calibri"/>
                        <a:cs typeface="Times New Roman"/>
                      </a:endParaRPr>
                    </a:p>
                    <a:p>
                      <a:pPr algn="just">
                        <a:lnSpc>
                          <a:spcPct val="115000"/>
                        </a:lnSpc>
                        <a:spcAft>
                          <a:spcPts val="0"/>
                        </a:spcAft>
                      </a:pPr>
                      <a:r>
                        <a:rPr lang="es-ES" sz="1100" dirty="0">
                          <a:effectLst/>
                          <a:latin typeface="Comic Sans MS"/>
                          <a:ea typeface="Helvetica-Light"/>
                          <a:cs typeface="Helvetica-Light"/>
                        </a:rPr>
                        <a:t> </a:t>
                      </a:r>
                      <a:endParaRPr lang="es-E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bg2">
                            <a:lumMod val="50000"/>
                          </a:schemeClr>
                        </a:gs>
                        <a:gs pos="35000">
                          <a:schemeClr val="accent1">
                            <a:tint val="44500"/>
                            <a:satMod val="160000"/>
                          </a:schemeClr>
                        </a:gs>
                        <a:gs pos="100000">
                          <a:schemeClr val="accent1">
                            <a:tint val="23500"/>
                            <a:satMod val="160000"/>
                          </a:schemeClr>
                        </a:gs>
                      </a:gsLst>
                      <a:lin ang="5400000" scaled="0"/>
                    </a:gradFill>
                  </a:tcPr>
                </a:tc>
              </a:tr>
              <a:tr h="683330">
                <a:tc>
                  <a:txBody>
                    <a:bodyPr/>
                    <a:lstStyle/>
                    <a:p>
                      <a:pPr algn="ctr">
                        <a:lnSpc>
                          <a:spcPct val="115000"/>
                        </a:lnSpc>
                        <a:spcAft>
                          <a:spcPts val="0"/>
                        </a:spcAft>
                      </a:pPr>
                      <a:r>
                        <a:rPr lang="es-ES" sz="1100" u="sng" dirty="0">
                          <a:effectLst/>
                          <a:latin typeface="Comic Sans MS"/>
                          <a:ea typeface="Helvetica-Light"/>
                          <a:cs typeface="Helvetica-Light"/>
                        </a:rPr>
                        <a:t>Aislar</a:t>
                      </a:r>
                      <a:r>
                        <a:rPr lang="es-ES" sz="1100" dirty="0">
                          <a:effectLst/>
                          <a:latin typeface="Comic Sans MS"/>
                          <a:ea typeface="Helvetica-Light"/>
                          <a:cs typeface="Helvetica-Light"/>
                        </a:rPr>
                        <a:t> a los animales enfermos o sospechosos, si procede, el tiempo necesario en una zona apropiada con el fin de comprobar su estado sanitario</a:t>
                      </a:r>
                      <a:endParaRPr lang="es-ES" sz="1100" dirty="0">
                        <a:effectLst/>
                        <a:latin typeface="Calibri"/>
                        <a:ea typeface="Calibri"/>
                        <a:cs typeface="Times New Roman"/>
                      </a:endParaRPr>
                    </a:p>
                    <a:p>
                      <a:pPr algn="just">
                        <a:lnSpc>
                          <a:spcPct val="115000"/>
                        </a:lnSpc>
                        <a:spcAft>
                          <a:spcPts val="0"/>
                        </a:spcAft>
                      </a:pPr>
                      <a:r>
                        <a:rPr lang="es-ES" sz="1100" dirty="0">
                          <a:effectLst/>
                          <a:latin typeface="Comic Sans MS"/>
                          <a:ea typeface="Helvetica-Light"/>
                          <a:cs typeface="Helvetica-Light"/>
                        </a:rPr>
                        <a:t> </a:t>
                      </a:r>
                      <a:endParaRPr lang="es-E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bg2">
                            <a:lumMod val="50000"/>
                          </a:schemeClr>
                        </a:gs>
                        <a:gs pos="35000">
                          <a:schemeClr val="accent1">
                            <a:tint val="44500"/>
                            <a:satMod val="160000"/>
                          </a:schemeClr>
                        </a:gs>
                        <a:gs pos="100000">
                          <a:schemeClr val="accent1">
                            <a:tint val="23500"/>
                            <a:satMod val="160000"/>
                          </a:schemeClr>
                        </a:gs>
                      </a:gsLst>
                      <a:lin ang="5400000" scaled="0"/>
                    </a:gradFill>
                  </a:tcPr>
                </a:tc>
              </a:tr>
              <a:tr h="341665">
                <a:tc>
                  <a:txBody>
                    <a:bodyPr/>
                    <a:lstStyle/>
                    <a:p>
                      <a:pPr algn="ctr">
                        <a:lnSpc>
                          <a:spcPct val="115000"/>
                        </a:lnSpc>
                        <a:spcAft>
                          <a:spcPts val="0"/>
                        </a:spcAft>
                      </a:pPr>
                      <a:r>
                        <a:rPr lang="es-ES" sz="1100" dirty="0">
                          <a:effectLst/>
                          <a:latin typeface="Comic Sans MS"/>
                          <a:ea typeface="Helvetica-Light"/>
                          <a:cs typeface="Helvetica-Light"/>
                        </a:rPr>
                        <a:t>Realizar una adecuada limpieza y desinfección de las instalaciones y los equipos</a:t>
                      </a:r>
                      <a:endParaRPr lang="es-E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bg2">
                            <a:lumMod val="50000"/>
                          </a:schemeClr>
                        </a:gs>
                        <a:gs pos="35000">
                          <a:schemeClr val="accent1">
                            <a:tint val="44500"/>
                            <a:satMod val="160000"/>
                          </a:schemeClr>
                        </a:gs>
                        <a:gs pos="100000">
                          <a:schemeClr val="accent1">
                            <a:tint val="23500"/>
                            <a:satMod val="160000"/>
                          </a:schemeClr>
                        </a:gs>
                      </a:gsLst>
                      <a:lin ang="5400000" scaled="0"/>
                    </a:gradFill>
                  </a:tcPr>
                </a:tc>
              </a:tr>
            </a:tbl>
          </a:graphicData>
        </a:graphic>
      </p:graphicFrame>
      <p:sp>
        <p:nvSpPr>
          <p:cNvPr id="6" name="1 Título"/>
          <p:cNvSpPr txBox="1">
            <a:spLocks/>
          </p:cNvSpPr>
          <p:nvPr/>
        </p:nvSpPr>
        <p:spPr>
          <a:xfrm>
            <a:off x="4932040" y="1484784"/>
            <a:ext cx="3754760" cy="634082"/>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000" b="1" u="sng" dirty="0" smtClean="0">
                <a:solidFill>
                  <a:schemeClr val="tx2"/>
                </a:solidFill>
                <a:latin typeface="Comic Sans MS" pitchFamily="66" charset="0"/>
              </a:rPr>
              <a:t>En caso de usar medicación: </a:t>
            </a:r>
            <a:r>
              <a:rPr lang="es-ES" dirty="0" smtClean="0"/>
              <a:t/>
            </a:r>
            <a:br>
              <a:rPr lang="es-ES" dirty="0" smtClean="0"/>
            </a:br>
            <a:endParaRPr lang="es-ES" dirty="0"/>
          </a:p>
        </p:txBody>
      </p:sp>
      <p:sp>
        <p:nvSpPr>
          <p:cNvPr id="4" name="3 Marcador de número de diapositiva"/>
          <p:cNvSpPr>
            <a:spLocks noGrp="1"/>
          </p:cNvSpPr>
          <p:nvPr>
            <p:ph type="sldNum" sz="quarter" idx="12"/>
          </p:nvPr>
        </p:nvSpPr>
        <p:spPr/>
        <p:txBody>
          <a:bodyPr/>
          <a:lstStyle/>
          <a:p>
            <a:fld id="{7CE80CD3-30BC-4483-9D44-C7BBE6F797AC}" type="slidenum">
              <a:rPr lang="es-ES" smtClean="0"/>
              <a:pPr/>
              <a:t>78</a:t>
            </a:fld>
            <a:endParaRPr lang="es-ES"/>
          </a:p>
        </p:txBody>
      </p:sp>
      <p:sp>
        <p:nvSpPr>
          <p:cNvPr id="7" name="1 Título"/>
          <p:cNvSpPr txBox="1">
            <a:spLocks/>
          </p:cNvSpPr>
          <p:nvPr/>
        </p:nvSpPr>
        <p:spPr>
          <a:xfrm>
            <a:off x="251521"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1600" b="1" dirty="0" smtClean="0">
                <a:solidFill>
                  <a:schemeClr val="accent2"/>
                </a:solidFill>
                <a:latin typeface="Comic Sans MS" pitchFamily="66" charset="0"/>
              </a:rPr>
              <a:t>Aspectos Sanitarios. </a:t>
            </a:r>
            <a:r>
              <a:rPr lang="es-ES" sz="1600" dirty="0" smtClean="0">
                <a:solidFill>
                  <a:schemeClr val="tx2"/>
                </a:solidFill>
                <a:latin typeface="Comic Sans MS" pitchFamily="66" charset="0"/>
              </a:rPr>
              <a:t>GESTIÓN DEL NEGOCIO</a:t>
            </a: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183617544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20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980729"/>
            <a:ext cx="8229600" cy="432048"/>
          </a:xfrm>
        </p:spPr>
        <p:txBody>
          <a:bodyPr/>
          <a:lstStyle/>
          <a:p>
            <a:pPr marL="0" indent="0">
              <a:buNone/>
            </a:pPr>
            <a:r>
              <a:rPr lang="es-ES" sz="2000" b="1" dirty="0" smtClean="0">
                <a:solidFill>
                  <a:schemeClr val="tx2"/>
                </a:solidFill>
                <a:latin typeface="Comic Sans MS" pitchFamily="66" charset="0"/>
                <a:cs typeface="Arial"/>
              </a:rPr>
              <a:t>En resumen</a:t>
            </a:r>
            <a:r>
              <a:rPr lang="es-ES" sz="2000" b="1" dirty="0" smtClean="0">
                <a:solidFill>
                  <a:schemeClr val="tx2"/>
                </a:solidFill>
                <a:latin typeface="Comic Sans MS" pitchFamily="66" charset="0"/>
              </a:rPr>
              <a:t>…</a:t>
            </a:r>
            <a:endParaRPr lang="es-ES" sz="2000" dirty="0" smtClean="0">
              <a:solidFill>
                <a:schemeClr val="tx2"/>
              </a:solidFill>
              <a:latin typeface="Comic Sans MS" pitchFamily="66" charset="0"/>
            </a:endParaRPr>
          </a:p>
          <a:p>
            <a:pPr marL="0" indent="0">
              <a:buNone/>
            </a:pPr>
            <a:endParaRPr lang="es-ES" dirty="0"/>
          </a:p>
        </p:txBody>
      </p:sp>
      <p:sp>
        <p:nvSpPr>
          <p:cNvPr id="5" name="Cuadro de texto 2"/>
          <p:cNvSpPr txBox="1">
            <a:spLocks noChangeArrowheads="1"/>
          </p:cNvSpPr>
          <p:nvPr/>
        </p:nvSpPr>
        <p:spPr bwMode="auto">
          <a:xfrm>
            <a:off x="467544" y="1586755"/>
            <a:ext cx="8208912" cy="1842246"/>
          </a:xfrm>
          <a:prstGeom prst="rect">
            <a:avLst/>
          </a:prstGeom>
          <a:solidFill>
            <a:schemeClr val="accent3">
              <a:alpha val="70000"/>
            </a:schemeClr>
          </a:solidFill>
          <a:ln w="9525">
            <a:noFill/>
            <a:miter lim="800000"/>
            <a:headEnd/>
            <a:tailEnd/>
          </a:ln>
        </p:spPr>
        <p:txBody>
          <a:bodyPr rot="0" vert="horz" wrap="square" lIns="91440" tIns="45720" rIns="91440" bIns="45720" anchor="t" anchorCtr="0">
            <a:noAutofit/>
          </a:bodyPr>
          <a:lstStyle/>
          <a:p>
            <a:pPr algn="just">
              <a:lnSpc>
                <a:spcPct val="115000"/>
              </a:lnSpc>
              <a:spcAft>
                <a:spcPts val="1000"/>
              </a:spcAft>
            </a:pPr>
            <a:r>
              <a:rPr lang="es-ES" sz="1100" dirty="0">
                <a:effectLst/>
                <a:latin typeface="Comic Sans MS" pitchFamily="66" charset="0"/>
                <a:ea typeface="Calibri"/>
                <a:cs typeface="Arial"/>
              </a:rPr>
              <a:t>Toda explotación ganadera debe contar con: </a:t>
            </a:r>
            <a:endParaRPr lang="es-ES" sz="1100" dirty="0">
              <a:effectLst/>
              <a:latin typeface="Comic Sans MS" pitchFamily="66" charset="0"/>
              <a:ea typeface="Calibri"/>
              <a:cs typeface="Times New Roman"/>
            </a:endParaRPr>
          </a:p>
          <a:p>
            <a:pPr marL="742950" lvl="1" indent="-285750" algn="just">
              <a:lnSpc>
                <a:spcPct val="115000"/>
              </a:lnSpc>
              <a:spcAft>
                <a:spcPts val="0"/>
              </a:spcAft>
              <a:buClr>
                <a:schemeClr val="tx2">
                  <a:lumMod val="75000"/>
                </a:schemeClr>
              </a:buClr>
              <a:buFont typeface="Wingdings" pitchFamily="2" charset="2"/>
              <a:buChar char="ü"/>
            </a:pPr>
            <a:r>
              <a:rPr lang="es-ES" sz="1100" b="1" u="sng" dirty="0">
                <a:solidFill>
                  <a:schemeClr val="tx2"/>
                </a:solidFill>
                <a:effectLst/>
                <a:latin typeface="Comic Sans MS" pitchFamily="66" charset="0"/>
                <a:ea typeface="Calibri"/>
                <a:cs typeface="Times New Roman"/>
              </a:rPr>
              <a:t>Veterinario </a:t>
            </a:r>
            <a:r>
              <a:rPr lang="es-ES" sz="1100" dirty="0">
                <a:effectLst/>
                <a:latin typeface="Comic Sans MS" pitchFamily="66" charset="0"/>
                <a:ea typeface="Calibri"/>
                <a:cs typeface="Times New Roman"/>
              </a:rPr>
              <a:t>autorizado o habilitado</a:t>
            </a:r>
          </a:p>
          <a:p>
            <a:pPr marL="742950" lvl="1" indent="-285750" algn="just">
              <a:lnSpc>
                <a:spcPct val="115000"/>
              </a:lnSpc>
              <a:spcAft>
                <a:spcPts val="0"/>
              </a:spcAft>
              <a:buClr>
                <a:schemeClr val="tx2">
                  <a:lumMod val="75000"/>
                </a:schemeClr>
              </a:buClr>
              <a:buFont typeface="Wingdings" pitchFamily="2" charset="2"/>
              <a:buChar char="ü"/>
            </a:pPr>
            <a:r>
              <a:rPr lang="es-ES" sz="1100" b="1" u="sng" dirty="0">
                <a:solidFill>
                  <a:schemeClr val="tx2"/>
                </a:solidFill>
                <a:effectLst/>
                <a:latin typeface="Comic Sans MS" pitchFamily="66" charset="0"/>
                <a:ea typeface="Calibri"/>
                <a:cs typeface="Times New Roman"/>
              </a:rPr>
              <a:t>Programa sanitario básico: </a:t>
            </a:r>
            <a:r>
              <a:rPr lang="es-ES" sz="1100" dirty="0">
                <a:effectLst/>
                <a:latin typeface="Comic Sans MS" pitchFamily="66" charset="0"/>
                <a:ea typeface="Calibri"/>
                <a:cs typeface="Times New Roman"/>
              </a:rPr>
              <a:t>incluirá las medidas de L+DDD (limpieza, desratización, desinsectación y desinfección), además de los programas de profilaxis de la especie considerada y las medidas de bioseguridad implantadas en la explotación.</a:t>
            </a:r>
          </a:p>
          <a:p>
            <a:pPr marL="742950" lvl="1" indent="-285750" algn="just">
              <a:lnSpc>
                <a:spcPct val="115000"/>
              </a:lnSpc>
              <a:spcAft>
                <a:spcPts val="1000"/>
              </a:spcAft>
              <a:buClr>
                <a:schemeClr val="tx2">
                  <a:lumMod val="75000"/>
                </a:schemeClr>
              </a:buClr>
              <a:buFont typeface="Wingdings" pitchFamily="2" charset="2"/>
              <a:buChar char="ü"/>
            </a:pPr>
            <a:r>
              <a:rPr lang="es-ES" sz="1100" b="1" u="sng" dirty="0">
                <a:solidFill>
                  <a:schemeClr val="tx2"/>
                </a:solidFill>
                <a:effectLst/>
                <a:latin typeface="Comic Sans MS" pitchFamily="66" charset="0"/>
                <a:ea typeface="Calibri"/>
                <a:cs typeface="Times New Roman"/>
              </a:rPr>
              <a:t>Programa nacional de prevención, lucha, control y erradicación de enfermedades:</a:t>
            </a:r>
            <a:r>
              <a:rPr lang="es-ES" sz="1100" b="1" dirty="0">
                <a:solidFill>
                  <a:schemeClr val="tx2"/>
                </a:solidFill>
                <a:effectLst/>
                <a:latin typeface="Comic Sans MS" pitchFamily="66" charset="0"/>
                <a:ea typeface="Calibri"/>
                <a:cs typeface="Times New Roman"/>
              </a:rPr>
              <a:t> </a:t>
            </a:r>
            <a:r>
              <a:rPr lang="es-ES" sz="1100" dirty="0">
                <a:effectLst/>
                <a:latin typeface="Comic Sans MS" pitchFamily="66" charset="0"/>
                <a:ea typeface="Calibri"/>
                <a:cs typeface="Times New Roman"/>
              </a:rPr>
              <a:t>las explotaciones deberán mantener los programas  y normas sanitarias frente a las principales enfermedades de la especie sujetas a control oficial. </a:t>
            </a:r>
          </a:p>
          <a:p>
            <a:pPr>
              <a:lnSpc>
                <a:spcPct val="115000"/>
              </a:lnSpc>
              <a:spcAft>
                <a:spcPts val="1000"/>
              </a:spcAft>
            </a:pPr>
            <a:r>
              <a:rPr lang="es-ES" sz="1100" dirty="0">
                <a:effectLst/>
                <a:latin typeface="Calibri"/>
                <a:ea typeface="Calibri"/>
                <a:cs typeface="Times New Roman"/>
              </a:rPr>
              <a:t> </a:t>
            </a:r>
          </a:p>
        </p:txBody>
      </p:sp>
      <p:sp>
        <p:nvSpPr>
          <p:cNvPr id="6" name="Cuadro de texto 2"/>
          <p:cNvSpPr txBox="1">
            <a:spLocks noChangeArrowheads="1"/>
          </p:cNvSpPr>
          <p:nvPr/>
        </p:nvSpPr>
        <p:spPr bwMode="auto">
          <a:xfrm>
            <a:off x="935088" y="3751080"/>
            <a:ext cx="8208912" cy="846168"/>
          </a:xfrm>
          <a:prstGeom prst="rect">
            <a:avLst/>
          </a:prstGeom>
          <a:solidFill>
            <a:schemeClr val="accent4">
              <a:lumMod val="40000"/>
              <a:lumOff val="60000"/>
            </a:schemeClr>
          </a:solidFill>
          <a:ln w="9525">
            <a:noFill/>
            <a:miter lim="800000"/>
            <a:headEnd/>
            <a:tailEnd/>
          </a:ln>
        </p:spPr>
        <p:txBody>
          <a:bodyPr rot="0" vert="horz" wrap="square" lIns="91440" tIns="45720" rIns="91440" bIns="45720" anchor="t" anchorCtr="0">
            <a:noAutofit/>
          </a:bodyPr>
          <a:lstStyle/>
          <a:p>
            <a:pPr algn="just">
              <a:lnSpc>
                <a:spcPct val="115000"/>
              </a:lnSpc>
              <a:spcAft>
                <a:spcPts val="0"/>
              </a:spcAft>
            </a:pPr>
            <a:endParaRPr lang="es-ES" sz="1100" dirty="0" smtClean="0">
              <a:effectLst/>
              <a:latin typeface="Comic Sans MS" pitchFamily="66" charset="0"/>
              <a:ea typeface="Helvetica-Light"/>
              <a:cs typeface="Helvetica-Light"/>
            </a:endParaRPr>
          </a:p>
          <a:p>
            <a:pPr algn="just">
              <a:lnSpc>
                <a:spcPct val="115000"/>
              </a:lnSpc>
              <a:spcAft>
                <a:spcPts val="0"/>
              </a:spcAft>
            </a:pPr>
            <a:r>
              <a:rPr lang="es-ES" sz="1100" dirty="0" smtClean="0">
                <a:effectLst/>
                <a:latin typeface="Comic Sans MS" pitchFamily="66" charset="0"/>
                <a:ea typeface="Helvetica-Light"/>
                <a:cs typeface="Helvetica-Light"/>
              </a:rPr>
              <a:t>Hay </a:t>
            </a:r>
            <a:r>
              <a:rPr lang="es-ES" sz="1100" dirty="0">
                <a:effectLst/>
                <a:latin typeface="Comic Sans MS" pitchFamily="66" charset="0"/>
                <a:ea typeface="Helvetica-Light"/>
                <a:cs typeface="Helvetica-Light"/>
              </a:rPr>
              <a:t>que llamar al veterinario para que realice, al menos 1 vez/año, una visita a la explotación para </a:t>
            </a:r>
            <a:r>
              <a:rPr lang="es-ES" sz="1100" u="sng" dirty="0">
                <a:effectLst/>
                <a:latin typeface="Comic Sans MS" pitchFamily="66" charset="0"/>
                <a:ea typeface="Helvetica-Light"/>
                <a:cs typeface="Helvetica-Light"/>
              </a:rPr>
              <a:t>valorar el estado sanitario </a:t>
            </a:r>
            <a:r>
              <a:rPr lang="es-ES" sz="1100" dirty="0">
                <a:effectLst/>
                <a:latin typeface="Comic Sans MS" pitchFamily="66" charset="0"/>
                <a:ea typeface="Helvetica-Light"/>
                <a:cs typeface="Helvetica-Light"/>
              </a:rPr>
              <a:t>del ganado</a:t>
            </a:r>
            <a:r>
              <a:rPr lang="es-ES" sz="1000" dirty="0">
                <a:effectLst/>
                <a:latin typeface="Comic Sans MS" pitchFamily="66" charset="0"/>
                <a:ea typeface="Helvetica-Light"/>
                <a:cs typeface="Helvetica-Light"/>
              </a:rPr>
              <a:t>.</a:t>
            </a:r>
            <a:endParaRPr lang="es-ES" sz="1100" dirty="0">
              <a:effectLst/>
              <a:latin typeface="Comic Sans MS" pitchFamily="66" charset="0"/>
              <a:ea typeface="Calibri"/>
              <a:cs typeface="Times New Roman"/>
            </a:endParaRPr>
          </a:p>
          <a:p>
            <a:pPr>
              <a:lnSpc>
                <a:spcPct val="115000"/>
              </a:lnSpc>
              <a:spcAft>
                <a:spcPts val="1000"/>
              </a:spcAft>
            </a:pPr>
            <a:r>
              <a:rPr lang="es-ES" sz="1100" dirty="0">
                <a:effectLst/>
                <a:latin typeface="Calibri"/>
                <a:ea typeface="Calibri"/>
                <a:cs typeface="Times New Roman"/>
              </a:rPr>
              <a:t> </a:t>
            </a:r>
          </a:p>
        </p:txBody>
      </p:sp>
      <p:sp>
        <p:nvSpPr>
          <p:cNvPr id="7" name="Cuadro de texto 2"/>
          <p:cNvSpPr txBox="1">
            <a:spLocks noChangeArrowheads="1"/>
          </p:cNvSpPr>
          <p:nvPr/>
        </p:nvSpPr>
        <p:spPr bwMode="auto">
          <a:xfrm>
            <a:off x="593304" y="4994850"/>
            <a:ext cx="8208912" cy="1008112"/>
          </a:xfrm>
          <a:prstGeom prst="rect">
            <a:avLst/>
          </a:prstGeom>
          <a:solidFill>
            <a:schemeClr val="accent6">
              <a:lumMod val="60000"/>
              <a:lumOff val="40000"/>
            </a:schemeClr>
          </a:solidFill>
          <a:ln w="9525">
            <a:noFill/>
            <a:miter lim="800000"/>
            <a:headEnd/>
            <a:tailEnd/>
          </a:ln>
        </p:spPr>
        <p:txBody>
          <a:bodyPr rot="0" vert="horz" wrap="square" lIns="91440" tIns="45720" rIns="91440" bIns="45720" anchor="t" anchorCtr="0">
            <a:noAutofit/>
          </a:bodyPr>
          <a:lstStyle/>
          <a:p>
            <a:pPr algn="just">
              <a:lnSpc>
                <a:spcPct val="115000"/>
              </a:lnSpc>
              <a:spcAft>
                <a:spcPts val="0"/>
              </a:spcAft>
            </a:pPr>
            <a:endParaRPr lang="es-ES" sz="1100" dirty="0" smtClean="0">
              <a:effectLst/>
              <a:latin typeface="Comic Sans MS" pitchFamily="66" charset="0"/>
              <a:ea typeface="Helvetica-Light"/>
              <a:cs typeface="Helvetica-Light"/>
            </a:endParaRPr>
          </a:p>
          <a:p>
            <a:pPr algn="just">
              <a:lnSpc>
                <a:spcPct val="115000"/>
              </a:lnSpc>
              <a:spcAft>
                <a:spcPts val="0"/>
              </a:spcAft>
            </a:pPr>
            <a:r>
              <a:rPr lang="es-ES" sz="1100" dirty="0" smtClean="0">
                <a:effectLst/>
                <a:latin typeface="Comic Sans MS" pitchFamily="66" charset="0"/>
                <a:ea typeface="Helvetica-Light"/>
                <a:cs typeface="Helvetica-Light"/>
              </a:rPr>
              <a:t>Se </a:t>
            </a:r>
            <a:r>
              <a:rPr lang="es-ES" sz="1100" dirty="0">
                <a:effectLst/>
                <a:latin typeface="Comic Sans MS" pitchFamily="66" charset="0"/>
                <a:ea typeface="Helvetica-Light"/>
                <a:cs typeface="Helvetica-Light"/>
              </a:rPr>
              <a:t>debe </a:t>
            </a:r>
            <a:r>
              <a:rPr lang="es-ES" sz="1100" u="sng" dirty="0">
                <a:effectLst/>
                <a:latin typeface="Comic Sans MS" pitchFamily="66" charset="0"/>
                <a:ea typeface="Helvetica-Light"/>
                <a:cs typeface="Helvetica-Light"/>
              </a:rPr>
              <a:t>verificar que los certificados sanitarios </a:t>
            </a:r>
            <a:r>
              <a:rPr lang="es-ES" sz="1100" dirty="0">
                <a:effectLst/>
                <a:latin typeface="Comic Sans MS" pitchFamily="66" charset="0"/>
                <a:ea typeface="Helvetica-Light"/>
                <a:cs typeface="Helvetica-Light"/>
              </a:rPr>
              <a:t>de los animales están actualizados y clasificados, que se </a:t>
            </a:r>
            <a:r>
              <a:rPr lang="es-ES" sz="1100" u="sng" dirty="0">
                <a:effectLst/>
                <a:latin typeface="Comic Sans MS" pitchFamily="66" charset="0"/>
                <a:ea typeface="Helvetica-Light"/>
                <a:cs typeface="Helvetica-Light"/>
              </a:rPr>
              <a:t>aplican los programas nacionales </a:t>
            </a:r>
            <a:r>
              <a:rPr lang="es-ES" sz="1100" dirty="0">
                <a:effectLst/>
                <a:latin typeface="Comic Sans MS" pitchFamily="66" charset="0"/>
                <a:ea typeface="Helvetica-Light"/>
                <a:cs typeface="Helvetica-Light"/>
              </a:rPr>
              <a:t>de erradicación de enfermedades y que las prácticas utilizadas para controlar el estado de salud de los animales son las más adecuadas.</a:t>
            </a:r>
            <a:endParaRPr lang="es-ES" sz="1100" dirty="0">
              <a:effectLst/>
              <a:latin typeface="Comic Sans MS" pitchFamily="66" charset="0"/>
              <a:ea typeface="Calibri"/>
              <a:cs typeface="Times New Roman"/>
            </a:endParaRPr>
          </a:p>
          <a:p>
            <a:pPr>
              <a:lnSpc>
                <a:spcPct val="115000"/>
              </a:lnSpc>
              <a:spcAft>
                <a:spcPts val="1000"/>
              </a:spcAft>
            </a:pPr>
            <a:r>
              <a:rPr lang="es-ES" sz="1100" dirty="0">
                <a:effectLst/>
                <a:latin typeface="Calibri"/>
                <a:ea typeface="Calibri"/>
                <a:cs typeface="Times New Roman"/>
              </a:rPr>
              <a:t> </a:t>
            </a:r>
          </a:p>
        </p:txBody>
      </p:sp>
      <p:pic>
        <p:nvPicPr>
          <p:cNvPr id="5124" name="Picture 4" descr="http://us.cdn2.123rf.com/168nwm/limbi007/limbi0071111/limbi007111100013/11506992-3d-ilustracion-de-la-chincheta-de-color-naranja-sobre-fondo-blanco-pinang.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9524" b="100000" l="9524" r="89881"/>
                    </a14:imgEffect>
                  </a14:imgLayer>
                </a14:imgProps>
              </a:ext>
              <a:ext uri="{28A0092B-C50C-407E-A947-70E740481C1C}">
                <a14:useLocalDpi xmlns:a14="http://schemas.microsoft.com/office/drawing/2010/main" xmlns="" val="0"/>
              </a:ext>
            </a:extLst>
          </a:blip>
          <a:srcRect/>
          <a:stretch>
            <a:fillRect/>
          </a:stretch>
        </p:blipFill>
        <p:spPr bwMode="auto">
          <a:xfrm>
            <a:off x="3452999" y="4682748"/>
            <a:ext cx="635066" cy="635066"/>
          </a:xfrm>
          <a:prstGeom prst="rect">
            <a:avLst/>
          </a:prstGeom>
          <a:noFill/>
          <a:extLst>
            <a:ext uri="{909E8E84-426E-40DD-AFC4-6F175D3DCCD1}">
              <a14:hiddenFill xmlns:a14="http://schemas.microsoft.com/office/drawing/2010/main" xmlns="">
                <a:solidFill>
                  <a:srgbClr val="FFFFFF"/>
                </a:solidFill>
              </a14:hiddenFill>
            </a:ext>
          </a:extLst>
        </p:spPr>
      </p:pic>
      <p:pic>
        <p:nvPicPr>
          <p:cNvPr id="5126" name="Picture 6" descr="http://us.cdn3.123rf.com/168nwm/limbi007/limbi0071111/limbi007111100010/11253377-3d-illustration-of-red-thumbtack-on-white-pinang.jpg"/>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9524" b="89286" l="9524" r="95238"/>
                    </a14:imgEffect>
                  </a14:imgLayer>
                </a14:imgProps>
              </a:ext>
              <a:ext uri="{28A0092B-C50C-407E-A947-70E740481C1C}">
                <a14:useLocalDpi xmlns:a14="http://schemas.microsoft.com/office/drawing/2010/main" xmlns="" val="0"/>
              </a:ext>
            </a:extLst>
          </a:blip>
          <a:srcRect/>
          <a:stretch>
            <a:fillRect/>
          </a:stretch>
        </p:blipFill>
        <p:spPr bwMode="auto">
          <a:xfrm>
            <a:off x="3742582" y="1340768"/>
            <a:ext cx="667146" cy="667146"/>
          </a:xfrm>
          <a:prstGeom prst="rect">
            <a:avLst/>
          </a:prstGeom>
          <a:noFill/>
          <a:extLst>
            <a:ext uri="{909E8E84-426E-40DD-AFC4-6F175D3DCCD1}">
              <a14:hiddenFill xmlns:a14="http://schemas.microsoft.com/office/drawing/2010/main" xmlns="">
                <a:solidFill>
                  <a:srgbClr val="FFFFFF"/>
                </a:solidFill>
              </a14:hiddenFill>
            </a:ext>
          </a:extLst>
        </p:spPr>
      </p:pic>
      <p:pic>
        <p:nvPicPr>
          <p:cNvPr id="5128" name="Picture 8" descr="http://us.cdn2.123rf.com/168nwm/limbi007/limbi0071201/limbi007120100032/12038016-3d-illustration-of-green-thumbtack-on-white-pinang.jpg"/>
          <p:cNvPicPr>
            <a:picLocks noChangeAspect="1" noChangeArrowheads="1"/>
          </p:cNvPicPr>
          <p:nvPr/>
        </p:nvPicPr>
        <p:blipFill>
          <a:blip r:embed="rId6" cstate="print">
            <a:extLst>
              <a:ext uri="{BEBA8EAE-BF5A-486C-A8C5-ECC9F3942E4B}">
                <a14:imgProps xmlns:a14="http://schemas.microsoft.com/office/drawing/2010/main" xmlns="">
                  <a14:imgLayer r:embed="rId7">
                    <a14:imgEffect>
                      <a14:backgroundRemoval t="9524" b="92857" l="9524" r="100000"/>
                    </a14:imgEffect>
                  </a14:imgLayer>
                </a14:imgProps>
              </a:ext>
              <a:ext uri="{28A0092B-C50C-407E-A947-70E740481C1C}">
                <a14:useLocalDpi xmlns:a14="http://schemas.microsoft.com/office/drawing/2010/main" xmlns="" val="0"/>
              </a:ext>
            </a:extLst>
          </a:blip>
          <a:srcRect/>
          <a:stretch>
            <a:fillRect/>
          </a:stretch>
        </p:blipFill>
        <p:spPr bwMode="auto">
          <a:xfrm>
            <a:off x="4409728" y="3463048"/>
            <a:ext cx="576064" cy="57606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1 Marcador de número de diapositiva"/>
          <p:cNvSpPr>
            <a:spLocks noGrp="1"/>
          </p:cNvSpPr>
          <p:nvPr>
            <p:ph type="sldNum" sz="quarter" idx="12"/>
          </p:nvPr>
        </p:nvSpPr>
        <p:spPr/>
        <p:txBody>
          <a:bodyPr/>
          <a:lstStyle/>
          <a:p>
            <a:fld id="{7CE80CD3-30BC-4483-9D44-C7BBE6F797AC}" type="slidenum">
              <a:rPr lang="es-ES" smtClean="0"/>
              <a:pPr/>
              <a:t>79</a:t>
            </a:fld>
            <a:endParaRPr lang="es-ES"/>
          </a:p>
        </p:txBody>
      </p:sp>
      <p:sp>
        <p:nvSpPr>
          <p:cNvPr id="13" name="1 Título"/>
          <p:cNvSpPr txBox="1">
            <a:spLocks/>
          </p:cNvSpPr>
          <p:nvPr/>
        </p:nvSpPr>
        <p:spPr>
          <a:xfrm>
            <a:off x="251521"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200" b="1" dirty="0" smtClean="0">
                <a:solidFill>
                  <a:schemeClr val="accent2"/>
                </a:solidFill>
                <a:latin typeface="Comic Sans MS" pitchFamily="66" charset="0"/>
              </a:rPr>
              <a:t>Aspectos Sanitarios.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17947048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45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539552" y="1484784"/>
            <a:ext cx="8229600" cy="1143000"/>
          </a:xfrm>
        </p:spPr>
        <p:txBody>
          <a:bodyPr>
            <a:normAutofit fontScale="90000"/>
          </a:bodyPr>
          <a:lstStyle/>
          <a:p>
            <a:r>
              <a:rPr lang="es-ES" dirty="0">
                <a:solidFill>
                  <a:schemeClr val="tx2"/>
                </a:solidFill>
                <a:latin typeface="Comic Sans MS" pitchFamily="66" charset="0"/>
              </a:rPr>
              <a:t>1</a:t>
            </a:r>
            <a:r>
              <a:rPr lang="es-ES" dirty="0" smtClean="0">
                <a:solidFill>
                  <a:schemeClr val="tx2"/>
                </a:solidFill>
                <a:latin typeface="Comic Sans MS" pitchFamily="66" charset="0"/>
              </a:rPr>
              <a:t>. CUESTIONES ADMINISTRATIVAS</a:t>
            </a:r>
            <a:endParaRPr lang="es-ES" dirty="0">
              <a:solidFill>
                <a:schemeClr val="tx2"/>
              </a:solidFill>
              <a:latin typeface="Comic Sans MS" pitchFamily="66" charset="0"/>
            </a:endParaRPr>
          </a:p>
        </p:txBody>
      </p:sp>
      <p:sp>
        <p:nvSpPr>
          <p:cNvPr id="3" name="2 Marcador de número de diapositiva"/>
          <p:cNvSpPr>
            <a:spLocks noGrp="1"/>
          </p:cNvSpPr>
          <p:nvPr>
            <p:ph type="sldNum" sz="quarter" idx="12"/>
          </p:nvPr>
        </p:nvSpPr>
        <p:spPr/>
        <p:txBody>
          <a:bodyPr/>
          <a:lstStyle/>
          <a:p>
            <a:fld id="{7CE80CD3-30BC-4483-9D44-C7BBE6F797AC}" type="slidenum">
              <a:rPr lang="es-ES" smtClean="0"/>
              <a:pPr/>
              <a:t>8</a:t>
            </a:fld>
            <a:endParaRPr lang="es-ES"/>
          </a:p>
        </p:txBody>
      </p:sp>
      <p:pic>
        <p:nvPicPr>
          <p:cNvPr id="4" name="3 Imagen" descr="https://encrypted-tbn3.gstatic.com/images?q=tbn:ANd9GcRZpvh_CTBsJHuoQSmxlWJbk6o2myVzMIRwZ-YPoDUjRWzph4cY"/>
          <p:cNvPicPr/>
          <p:nvPr/>
        </p:nvPicPr>
        <p:blipFill>
          <a:blip r:embed="rId2">
            <a:extLst>
              <a:ext uri="{28A0092B-C50C-407E-A947-70E740481C1C}">
                <a14:useLocalDpi xmlns:a14="http://schemas.microsoft.com/office/drawing/2010/main" xmlns="" val="0"/>
              </a:ext>
            </a:extLst>
          </a:blip>
          <a:srcRect/>
          <a:stretch>
            <a:fillRect/>
          </a:stretch>
        </p:blipFill>
        <p:spPr bwMode="auto">
          <a:xfrm>
            <a:off x="6300192" y="3068960"/>
            <a:ext cx="2411988" cy="1868973"/>
          </a:xfrm>
          <a:prstGeom prst="rect">
            <a:avLst/>
          </a:prstGeom>
          <a:noFill/>
          <a:ln>
            <a:noFill/>
          </a:ln>
        </p:spPr>
      </p:pic>
      <p:pic>
        <p:nvPicPr>
          <p:cNvPr id="5" name="4 Imagen" descr="http://opendata.jccm.es/contenidos/portal/ccurl/434/596/documentos.jpg"/>
          <p:cNvPicPr/>
          <p:nvPr/>
        </p:nvPicPr>
        <p:blipFill>
          <a:blip r:embed="rId3">
            <a:extLst>
              <a:ext uri="{28A0092B-C50C-407E-A947-70E740481C1C}">
                <a14:useLocalDpi xmlns:a14="http://schemas.microsoft.com/office/drawing/2010/main" xmlns="" val="0"/>
              </a:ext>
            </a:extLst>
          </a:blip>
          <a:srcRect/>
          <a:stretch>
            <a:fillRect/>
          </a:stretch>
        </p:blipFill>
        <p:spPr bwMode="auto">
          <a:xfrm>
            <a:off x="2051720" y="4856299"/>
            <a:ext cx="2813298" cy="1865561"/>
          </a:xfrm>
          <a:prstGeom prst="rect">
            <a:avLst/>
          </a:prstGeom>
          <a:noFill/>
          <a:ln>
            <a:noFill/>
          </a:ln>
        </p:spPr>
      </p:pic>
      <p:pic>
        <p:nvPicPr>
          <p:cNvPr id="7" name="6 Imagen" descr="https://encrypted-tbn0.gstatic.com/images?q=tbn:ANd9GcSE30v73O2wcGbrZ2jUlIs6GIcVmK7C1u-e3aBOmy3pq0PwmDYKDCpybw"/>
          <p:cNvPicPr/>
          <p:nvPr/>
        </p:nvPicPr>
        <p:blipFill>
          <a:blip r:embed="rId4">
            <a:extLst>
              <a:ext uri="{28A0092B-C50C-407E-A947-70E740481C1C}">
                <a14:useLocalDpi xmlns:a14="http://schemas.microsoft.com/office/drawing/2010/main" xmlns="" val="0"/>
              </a:ext>
            </a:extLst>
          </a:blip>
          <a:srcRect/>
          <a:stretch>
            <a:fillRect/>
          </a:stretch>
        </p:blipFill>
        <p:spPr bwMode="auto">
          <a:xfrm>
            <a:off x="4572000" y="4003446"/>
            <a:ext cx="2376264" cy="1893168"/>
          </a:xfrm>
          <a:prstGeom prst="rect">
            <a:avLst/>
          </a:prstGeom>
          <a:noFill/>
          <a:ln>
            <a:noFill/>
          </a:ln>
        </p:spPr>
      </p:pic>
      <p:pic>
        <p:nvPicPr>
          <p:cNvPr id="9" name="8 Imagen" descr="http://4.bp.blogspot.com/_n2t5hxpoMxA/TPUqswsWXLI/AAAAAAAAAC0/g3THoiKRaEU/s1600/tramites%255B1%255D.jpg"/>
          <p:cNvPicPr/>
          <p:nvPr/>
        </p:nvPicPr>
        <p:blipFill>
          <a:blip r:embed="rId5">
            <a:extLst>
              <a:ext uri="{28A0092B-C50C-407E-A947-70E740481C1C}">
                <a14:useLocalDpi xmlns:a14="http://schemas.microsoft.com/office/drawing/2010/main" xmlns="" val="0"/>
              </a:ext>
            </a:extLst>
          </a:blip>
          <a:srcRect/>
          <a:stretch>
            <a:fillRect/>
          </a:stretch>
        </p:blipFill>
        <p:spPr bwMode="auto">
          <a:xfrm>
            <a:off x="532656" y="3290266"/>
            <a:ext cx="2016224" cy="2304256"/>
          </a:xfrm>
          <a:prstGeom prst="rect">
            <a:avLst/>
          </a:prstGeom>
          <a:noFill/>
          <a:ln>
            <a:noFill/>
          </a:ln>
        </p:spPr>
      </p:pic>
    </p:spTree>
    <p:extLst>
      <p:ext uri="{BB962C8B-B14F-4D97-AF65-F5344CB8AC3E}">
        <p14:creationId xmlns:p14="http://schemas.microsoft.com/office/powerpoint/2010/main" xmlns="" val="42797282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2">
            <a:lumMod val="75000"/>
            <a:alpha val="20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3717032"/>
            <a:ext cx="8229600" cy="2697163"/>
          </a:xfrm>
        </p:spPr>
        <p:txBody>
          <a:bodyPr/>
          <a:lstStyle/>
          <a:p>
            <a:pPr marL="0" indent="0" algn="just">
              <a:buNone/>
            </a:pPr>
            <a:r>
              <a:rPr lang="es-ES" sz="1600" dirty="0">
                <a:solidFill>
                  <a:schemeClr val="tx2"/>
                </a:solidFill>
                <a:latin typeface="Comic Sans MS" pitchFamily="66" charset="0"/>
              </a:rPr>
              <a:t>CARACTERÍSTICAS REPRODUCTIVAS DEL OVINO: </a:t>
            </a:r>
          </a:p>
          <a:p>
            <a:endParaRPr lang="es-ES" dirty="0"/>
          </a:p>
        </p:txBody>
      </p:sp>
      <p:graphicFrame>
        <p:nvGraphicFramePr>
          <p:cNvPr id="5" name="4 Tabla"/>
          <p:cNvGraphicFramePr>
            <a:graphicFrameLocks noGrp="1"/>
          </p:cNvGraphicFramePr>
          <p:nvPr>
            <p:extLst>
              <p:ext uri="{D42A27DB-BD31-4B8C-83A1-F6EECF244321}">
                <p14:modId xmlns:p14="http://schemas.microsoft.com/office/powerpoint/2010/main" xmlns="" val="1521075067"/>
              </p:ext>
            </p:extLst>
          </p:nvPr>
        </p:nvGraphicFramePr>
        <p:xfrm>
          <a:off x="467544" y="4221088"/>
          <a:ext cx="8064896" cy="2392680"/>
        </p:xfrm>
        <a:graphic>
          <a:graphicData uri="http://schemas.openxmlformats.org/drawingml/2006/table">
            <a:tbl>
              <a:tblPr firstRow="1" bandRow="1">
                <a:tableStyleId>{5C22544A-7EE6-4342-B048-85BDC9FD1C3A}</a:tableStyleId>
              </a:tblPr>
              <a:tblGrid>
                <a:gridCol w="4464496"/>
                <a:gridCol w="3600400"/>
              </a:tblGrid>
              <a:tr h="370840">
                <a:tc>
                  <a:txBody>
                    <a:bodyPr/>
                    <a:lstStyle/>
                    <a:p>
                      <a:pPr algn="ctr"/>
                      <a:r>
                        <a:rPr lang="es-ES" sz="1100" b="0" dirty="0" smtClean="0">
                          <a:solidFill>
                            <a:schemeClr val="tx1"/>
                          </a:solidFill>
                          <a:latin typeface="Comic Sans MS" pitchFamily="66" charset="0"/>
                        </a:rPr>
                        <a:t>Pubertad (edad a la</a:t>
                      </a:r>
                      <a:r>
                        <a:rPr lang="es-ES" sz="1100" b="0" baseline="0" dirty="0" smtClean="0">
                          <a:solidFill>
                            <a:schemeClr val="tx1"/>
                          </a:solidFill>
                          <a:latin typeface="Comic Sans MS" pitchFamily="66" charset="0"/>
                        </a:rPr>
                        <a:t> que comienza un animal a liberar óvulos susceptibles de ser fecundados)</a:t>
                      </a:r>
                      <a:r>
                        <a:rPr lang="es-ES" sz="1100" b="0" dirty="0" smtClean="0">
                          <a:solidFill>
                            <a:schemeClr val="tx1"/>
                          </a:solidFill>
                          <a:latin typeface="Comic Sans MS" pitchFamily="66" charset="0"/>
                        </a:rPr>
                        <a:t>:</a:t>
                      </a:r>
                      <a:endParaRPr lang="es-ES" sz="11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35000">
                          <a:schemeClr val="accent1">
                            <a:tint val="44500"/>
                            <a:satMod val="160000"/>
                          </a:schemeClr>
                        </a:gs>
                        <a:gs pos="100000">
                          <a:schemeClr val="accent1">
                            <a:tint val="23500"/>
                            <a:satMod val="160000"/>
                          </a:schemeClr>
                        </a:gs>
                      </a:gsLst>
                      <a:lin ang="5400000" scaled="0"/>
                    </a:gradFill>
                  </a:tcPr>
                </a:tc>
                <a:tc>
                  <a:txBody>
                    <a:bodyPr/>
                    <a:lstStyle/>
                    <a:p>
                      <a:pPr algn="ctr"/>
                      <a:r>
                        <a:rPr lang="es-ES" sz="1100" b="0" dirty="0" smtClean="0">
                          <a:solidFill>
                            <a:schemeClr val="tx1"/>
                          </a:solidFill>
                          <a:latin typeface="Comic Sans MS" pitchFamily="66" charset="0"/>
                        </a:rPr>
                        <a:t>6 a 9 meses</a:t>
                      </a:r>
                      <a:endParaRPr lang="es-ES" sz="11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35000">
                          <a:schemeClr val="accent1">
                            <a:tint val="44500"/>
                            <a:satMod val="160000"/>
                          </a:schemeClr>
                        </a:gs>
                        <a:gs pos="100000">
                          <a:schemeClr val="accent1">
                            <a:tint val="23500"/>
                            <a:satMod val="160000"/>
                          </a:schemeClr>
                        </a:gs>
                      </a:gsLst>
                      <a:lin ang="5400000" scaled="0"/>
                    </a:gradFill>
                  </a:tcPr>
                </a:tc>
              </a:tr>
              <a:tr h="370840">
                <a:tc>
                  <a:txBody>
                    <a:bodyPr/>
                    <a:lstStyle/>
                    <a:p>
                      <a:pPr algn="ctr"/>
                      <a:r>
                        <a:rPr lang="es-ES" sz="1100" dirty="0" smtClean="0">
                          <a:solidFill>
                            <a:schemeClr val="tx1"/>
                          </a:solidFill>
                          <a:latin typeface="Comic Sans MS" pitchFamily="66" charset="0"/>
                        </a:rPr>
                        <a:t>Ciclo</a:t>
                      </a:r>
                      <a:r>
                        <a:rPr lang="es-ES" sz="1100" baseline="0" dirty="0" smtClean="0">
                          <a:solidFill>
                            <a:schemeClr val="tx1"/>
                          </a:solidFill>
                          <a:latin typeface="Comic Sans MS" pitchFamily="66" charset="0"/>
                        </a:rPr>
                        <a:t> ovárico:</a:t>
                      </a:r>
                      <a:endParaRPr lang="es-ES" sz="110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35000">
                          <a:schemeClr val="accent1">
                            <a:tint val="44500"/>
                            <a:satMod val="160000"/>
                          </a:schemeClr>
                        </a:gs>
                        <a:gs pos="100000">
                          <a:schemeClr val="accent1">
                            <a:tint val="23500"/>
                            <a:satMod val="160000"/>
                          </a:schemeClr>
                        </a:gs>
                      </a:gsLst>
                      <a:lin ang="5400000" scaled="0"/>
                    </a:gradFill>
                  </a:tcPr>
                </a:tc>
                <a:tc>
                  <a:txBody>
                    <a:bodyPr/>
                    <a:lstStyle/>
                    <a:p>
                      <a:pPr algn="ctr"/>
                      <a:r>
                        <a:rPr lang="es-ES" sz="1100" dirty="0" smtClean="0">
                          <a:solidFill>
                            <a:schemeClr val="tx1"/>
                          </a:solidFill>
                          <a:latin typeface="Comic Sans MS" pitchFamily="66" charset="0"/>
                        </a:rPr>
                        <a:t>16-19 días </a:t>
                      </a:r>
                      <a:endParaRPr lang="es-ES" sz="110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35000">
                          <a:schemeClr val="accent1">
                            <a:tint val="44500"/>
                            <a:satMod val="160000"/>
                          </a:schemeClr>
                        </a:gs>
                        <a:gs pos="100000">
                          <a:schemeClr val="accent1">
                            <a:tint val="23500"/>
                            <a:satMod val="160000"/>
                          </a:schemeClr>
                        </a:gs>
                      </a:gsLst>
                      <a:lin ang="5400000" scaled="0"/>
                    </a:gradFill>
                  </a:tcPr>
                </a:tc>
              </a:tr>
              <a:tr h="370840">
                <a:tc>
                  <a:txBody>
                    <a:bodyPr/>
                    <a:lstStyle/>
                    <a:p>
                      <a:pPr algn="ctr"/>
                      <a:r>
                        <a:rPr lang="es-ES" sz="1100" dirty="0" smtClean="0">
                          <a:solidFill>
                            <a:schemeClr val="tx1"/>
                          </a:solidFill>
                          <a:latin typeface="Comic Sans MS" pitchFamily="66" charset="0"/>
                        </a:rPr>
                        <a:t>Duración</a:t>
                      </a:r>
                      <a:r>
                        <a:rPr lang="es-ES" sz="1100" baseline="0" dirty="0" smtClean="0">
                          <a:solidFill>
                            <a:schemeClr val="tx1"/>
                          </a:solidFill>
                          <a:latin typeface="Comic Sans MS" pitchFamily="66" charset="0"/>
                        </a:rPr>
                        <a:t> del celo: </a:t>
                      </a:r>
                      <a:endParaRPr lang="es-ES" sz="110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35000">
                          <a:schemeClr val="accent1">
                            <a:tint val="44500"/>
                            <a:satMod val="160000"/>
                          </a:schemeClr>
                        </a:gs>
                        <a:gs pos="100000">
                          <a:schemeClr val="accent1">
                            <a:tint val="23500"/>
                            <a:satMod val="160000"/>
                          </a:schemeClr>
                        </a:gs>
                      </a:gsLst>
                      <a:lin ang="5400000" scaled="0"/>
                    </a:gradFill>
                  </a:tcPr>
                </a:tc>
                <a:tc>
                  <a:txBody>
                    <a:bodyPr/>
                    <a:lstStyle/>
                    <a:p>
                      <a:pPr algn="ctr"/>
                      <a:r>
                        <a:rPr lang="es-ES" sz="1100" dirty="0" smtClean="0">
                          <a:solidFill>
                            <a:schemeClr val="tx1"/>
                          </a:solidFill>
                          <a:latin typeface="Comic Sans MS" pitchFamily="66" charset="0"/>
                        </a:rPr>
                        <a:t>Adultas: 30</a:t>
                      </a:r>
                      <a:r>
                        <a:rPr lang="es-ES" sz="1100" baseline="0" dirty="0" smtClean="0">
                          <a:solidFill>
                            <a:schemeClr val="tx1"/>
                          </a:solidFill>
                          <a:latin typeface="Comic Sans MS" pitchFamily="66" charset="0"/>
                        </a:rPr>
                        <a:t> a 36 horas</a:t>
                      </a:r>
                    </a:p>
                    <a:p>
                      <a:pPr algn="ctr"/>
                      <a:r>
                        <a:rPr lang="es-ES" sz="1100" baseline="0" dirty="0" smtClean="0">
                          <a:solidFill>
                            <a:schemeClr val="tx1"/>
                          </a:solidFill>
                          <a:latin typeface="Comic Sans MS" pitchFamily="66" charset="0"/>
                        </a:rPr>
                        <a:t>Borregas: 18 a 24 horas  </a:t>
                      </a:r>
                      <a:endParaRPr lang="es-ES" sz="110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35000">
                          <a:schemeClr val="accent1">
                            <a:tint val="44500"/>
                            <a:satMod val="160000"/>
                          </a:schemeClr>
                        </a:gs>
                        <a:gs pos="100000">
                          <a:schemeClr val="accent1">
                            <a:tint val="23500"/>
                            <a:satMod val="160000"/>
                          </a:schemeClr>
                        </a:gs>
                      </a:gsLst>
                      <a:lin ang="5400000" scaled="0"/>
                    </a:gradFill>
                  </a:tcPr>
                </a:tc>
              </a:tr>
              <a:tr h="370840">
                <a:tc>
                  <a:txBody>
                    <a:bodyPr/>
                    <a:lstStyle/>
                    <a:p>
                      <a:pPr algn="ctr"/>
                      <a:r>
                        <a:rPr lang="es-ES" sz="1100" dirty="0" smtClean="0">
                          <a:solidFill>
                            <a:schemeClr val="tx1"/>
                          </a:solidFill>
                          <a:latin typeface="Comic Sans MS" pitchFamily="66" charset="0"/>
                        </a:rPr>
                        <a:t>Momento de ovulación:</a:t>
                      </a:r>
                      <a:endParaRPr lang="es-ES" sz="110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35000">
                          <a:schemeClr val="accent1">
                            <a:tint val="44500"/>
                            <a:satMod val="160000"/>
                          </a:schemeClr>
                        </a:gs>
                        <a:gs pos="100000">
                          <a:schemeClr val="accent1">
                            <a:tint val="23500"/>
                            <a:satMod val="160000"/>
                          </a:schemeClr>
                        </a:gs>
                      </a:gsLst>
                      <a:lin ang="5400000" scaled="0"/>
                    </a:gradFill>
                  </a:tcPr>
                </a:tc>
                <a:tc>
                  <a:txBody>
                    <a:bodyPr/>
                    <a:lstStyle/>
                    <a:p>
                      <a:pPr algn="ctr"/>
                      <a:r>
                        <a:rPr lang="es-ES" sz="1100" dirty="0" smtClean="0">
                          <a:solidFill>
                            <a:schemeClr val="tx1"/>
                          </a:solidFill>
                          <a:latin typeface="Comic Sans MS" pitchFamily="66" charset="0"/>
                        </a:rPr>
                        <a:t>Hacia el final del celo. </a:t>
                      </a:r>
                      <a:endParaRPr lang="es-ES" sz="110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35000">
                          <a:schemeClr val="accent1">
                            <a:tint val="44500"/>
                            <a:satMod val="160000"/>
                          </a:schemeClr>
                        </a:gs>
                        <a:gs pos="100000">
                          <a:schemeClr val="accent1">
                            <a:tint val="23500"/>
                            <a:satMod val="160000"/>
                          </a:schemeClr>
                        </a:gs>
                      </a:gsLst>
                      <a:lin ang="5400000" scaled="0"/>
                    </a:gradFill>
                  </a:tcPr>
                </a:tc>
              </a:tr>
              <a:tr h="370840">
                <a:tc>
                  <a:txBody>
                    <a:bodyPr/>
                    <a:lstStyle/>
                    <a:p>
                      <a:pPr algn="ctr"/>
                      <a:r>
                        <a:rPr lang="es-ES" sz="1100" dirty="0" smtClean="0">
                          <a:solidFill>
                            <a:schemeClr val="tx1"/>
                          </a:solidFill>
                          <a:latin typeface="Comic Sans MS" pitchFamily="66" charset="0"/>
                        </a:rPr>
                        <a:t>Gestación:</a:t>
                      </a:r>
                      <a:endParaRPr lang="es-ES" sz="110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35000">
                          <a:schemeClr val="accent1">
                            <a:tint val="44500"/>
                            <a:satMod val="160000"/>
                          </a:schemeClr>
                        </a:gs>
                        <a:gs pos="100000">
                          <a:schemeClr val="accent1">
                            <a:tint val="23500"/>
                            <a:satMod val="160000"/>
                          </a:schemeClr>
                        </a:gs>
                      </a:gsLst>
                      <a:lin ang="5400000" scaled="0"/>
                    </a:gradFill>
                  </a:tcPr>
                </a:tc>
                <a:tc>
                  <a:txBody>
                    <a:bodyPr/>
                    <a:lstStyle/>
                    <a:p>
                      <a:pPr algn="ctr"/>
                      <a:r>
                        <a:rPr lang="es-ES" sz="1100" dirty="0" smtClean="0">
                          <a:solidFill>
                            <a:schemeClr val="tx1"/>
                          </a:solidFill>
                          <a:latin typeface="Comic Sans MS" pitchFamily="66" charset="0"/>
                        </a:rPr>
                        <a:t>Alrededor de 5 meses.</a:t>
                      </a:r>
                      <a:endParaRPr lang="es-ES" sz="110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35000">
                          <a:schemeClr val="accent1">
                            <a:tint val="44500"/>
                            <a:satMod val="160000"/>
                          </a:schemeClr>
                        </a:gs>
                        <a:gs pos="100000">
                          <a:schemeClr val="accent1">
                            <a:tint val="23500"/>
                            <a:satMod val="160000"/>
                          </a:schemeClr>
                        </a:gs>
                      </a:gsLst>
                      <a:lin ang="5400000" scaled="0"/>
                    </a:gradFill>
                  </a:tcPr>
                </a:tc>
              </a:tr>
              <a:tr h="370840">
                <a:tc>
                  <a:txBody>
                    <a:bodyPr/>
                    <a:lstStyle/>
                    <a:p>
                      <a:pPr algn="ctr"/>
                      <a:r>
                        <a:rPr lang="es-ES" sz="1100" dirty="0" smtClean="0">
                          <a:solidFill>
                            <a:schemeClr val="tx1"/>
                          </a:solidFill>
                          <a:latin typeface="Comic Sans MS" pitchFamily="66" charset="0"/>
                        </a:rPr>
                        <a:t>Porcentaje</a:t>
                      </a:r>
                      <a:r>
                        <a:rPr lang="es-ES" sz="1100" baseline="0" dirty="0" smtClean="0">
                          <a:solidFill>
                            <a:schemeClr val="tx1"/>
                          </a:solidFill>
                          <a:latin typeface="Comic Sans MS" pitchFamily="66" charset="0"/>
                        </a:rPr>
                        <a:t> de ovejas que entran en celo de forma natural: </a:t>
                      </a:r>
                      <a:endParaRPr lang="es-ES" sz="110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35000">
                          <a:schemeClr val="accent1">
                            <a:tint val="44500"/>
                            <a:satMod val="160000"/>
                          </a:schemeClr>
                        </a:gs>
                        <a:gs pos="100000">
                          <a:schemeClr val="accent1">
                            <a:tint val="23500"/>
                            <a:satMod val="160000"/>
                          </a:schemeClr>
                        </a:gs>
                      </a:gsLst>
                      <a:lin ang="5400000" scaled="0"/>
                    </a:gradFill>
                  </a:tcPr>
                </a:tc>
                <a:tc>
                  <a:txBody>
                    <a:bodyPr/>
                    <a:lstStyle/>
                    <a:p>
                      <a:pPr algn="ctr"/>
                      <a:r>
                        <a:rPr lang="es-ES" sz="1100" dirty="0" smtClean="0">
                          <a:solidFill>
                            <a:schemeClr val="tx1"/>
                          </a:solidFill>
                          <a:latin typeface="Comic Sans MS" pitchFamily="66" charset="0"/>
                        </a:rPr>
                        <a:t>De Julio a</a:t>
                      </a:r>
                      <a:r>
                        <a:rPr lang="es-ES" sz="1100" baseline="0" dirty="0" smtClean="0">
                          <a:solidFill>
                            <a:schemeClr val="tx1"/>
                          </a:solidFill>
                          <a:latin typeface="Comic Sans MS" pitchFamily="66" charset="0"/>
                        </a:rPr>
                        <a:t> Enero: 100%</a:t>
                      </a:r>
                    </a:p>
                    <a:p>
                      <a:pPr algn="ctr"/>
                      <a:r>
                        <a:rPr lang="es-ES" sz="1100" baseline="0" dirty="0" smtClean="0">
                          <a:solidFill>
                            <a:schemeClr val="tx1"/>
                          </a:solidFill>
                          <a:latin typeface="Comic Sans MS" pitchFamily="66" charset="0"/>
                        </a:rPr>
                        <a:t>El resto del año: entre el 20 y el 70%. </a:t>
                      </a:r>
                      <a:endParaRPr lang="es-ES" sz="110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50000"/>
                          </a:schemeClr>
                        </a:gs>
                        <a:gs pos="35000">
                          <a:schemeClr val="accent1">
                            <a:tint val="44500"/>
                            <a:satMod val="160000"/>
                          </a:schemeClr>
                        </a:gs>
                        <a:gs pos="100000">
                          <a:schemeClr val="accent1">
                            <a:tint val="23500"/>
                            <a:satMod val="160000"/>
                          </a:schemeClr>
                        </a:gs>
                      </a:gsLst>
                      <a:lin ang="5400000" scaled="0"/>
                    </a:gradFill>
                  </a:tcPr>
                </a:tc>
              </a:tr>
            </a:tbl>
          </a:graphicData>
        </a:graphic>
      </p:graphicFrame>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31640" y="1268760"/>
            <a:ext cx="1728192" cy="1890448"/>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49114" y="1268761"/>
            <a:ext cx="1856204" cy="1890448"/>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Marcador de número de diapositiva"/>
          <p:cNvSpPr>
            <a:spLocks noGrp="1"/>
          </p:cNvSpPr>
          <p:nvPr>
            <p:ph type="sldNum" sz="quarter" idx="12"/>
          </p:nvPr>
        </p:nvSpPr>
        <p:spPr/>
        <p:txBody>
          <a:bodyPr/>
          <a:lstStyle/>
          <a:p>
            <a:fld id="{7CE80CD3-30BC-4483-9D44-C7BBE6F797AC}" type="slidenum">
              <a:rPr lang="es-ES" smtClean="0"/>
              <a:pPr/>
              <a:t>80</a:t>
            </a:fld>
            <a:endParaRPr lang="es-ES"/>
          </a:p>
        </p:txBody>
      </p:sp>
      <p:sp>
        <p:nvSpPr>
          <p:cNvPr id="9" name="1 Título"/>
          <p:cNvSpPr txBox="1">
            <a:spLocks/>
          </p:cNvSpPr>
          <p:nvPr/>
        </p:nvSpPr>
        <p:spPr>
          <a:xfrm>
            <a:off x="251521"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200" b="1" dirty="0" smtClean="0">
                <a:solidFill>
                  <a:schemeClr val="accent3">
                    <a:lumMod val="75000"/>
                  </a:schemeClr>
                </a:solidFill>
                <a:latin typeface="Comic Sans MS" pitchFamily="66" charset="0"/>
              </a:rPr>
              <a:t>La Reproducción</a:t>
            </a:r>
          </a:p>
          <a:p>
            <a:pPr algn="r">
              <a:tabLst>
                <a:tab pos="7629525" algn="l"/>
              </a:tabLst>
            </a:pPr>
            <a:r>
              <a:rPr lang="es-ES" sz="2200" b="1" dirty="0" smtClean="0">
                <a:solidFill>
                  <a:schemeClr val="accent2"/>
                </a:solidFill>
                <a:latin typeface="Comic Sans MS" pitchFamily="66" charset="0"/>
              </a:rPr>
              <a:t>Aspectos Sanitarios.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399399678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2">
            <a:lumMod val="75000"/>
            <a:alpha val="20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453988"/>
            <a:ext cx="3168352" cy="5400600"/>
          </a:xfrm>
        </p:spPr>
        <p:txBody>
          <a:bodyPr>
            <a:normAutofit fontScale="25000" lnSpcReduction="20000"/>
          </a:bodyPr>
          <a:lstStyle/>
          <a:p>
            <a:pPr marL="0" indent="0" algn="just">
              <a:buNone/>
            </a:pPr>
            <a:endParaRPr lang="es-ES" sz="7200" b="1" u="sng" dirty="0">
              <a:solidFill>
                <a:schemeClr val="tx2"/>
              </a:solidFill>
              <a:latin typeface="Comic Sans MS" pitchFamily="66" charset="0"/>
              <a:ea typeface="+mj-ea"/>
              <a:cs typeface="+mj-cs"/>
            </a:endParaRPr>
          </a:p>
          <a:p>
            <a:pPr marL="0" indent="0" algn="just">
              <a:buNone/>
            </a:pPr>
            <a:r>
              <a:rPr lang="es-ES" sz="4800" dirty="0">
                <a:latin typeface="Comic Sans MS" pitchFamily="66" charset="0"/>
              </a:rPr>
              <a:t>Es imprescindible que el ganadero haga su </a:t>
            </a:r>
            <a:r>
              <a:rPr lang="es-ES" sz="5600" b="1" dirty="0">
                <a:solidFill>
                  <a:schemeClr val="tx2"/>
                </a:solidFill>
                <a:latin typeface="Comic Sans MS" pitchFamily="66" charset="0"/>
              </a:rPr>
              <a:t>propia planificación reproductiva </a:t>
            </a:r>
            <a:r>
              <a:rPr lang="es-ES" sz="4800" dirty="0">
                <a:latin typeface="Comic Sans MS" pitchFamily="66" charset="0"/>
              </a:rPr>
              <a:t>y lo hará en función de los siguientes aspectos:</a:t>
            </a:r>
          </a:p>
          <a:p>
            <a:pPr marL="0" indent="0" algn="just">
              <a:buNone/>
            </a:pPr>
            <a:r>
              <a:rPr lang="es-ES" sz="4800" dirty="0">
                <a:latin typeface="Comic Sans MS" pitchFamily="66" charset="0"/>
              </a:rPr>
              <a:t> </a:t>
            </a:r>
          </a:p>
          <a:p>
            <a:pPr lvl="0" algn="just">
              <a:buClr>
                <a:schemeClr val="tx2"/>
              </a:buClr>
            </a:pPr>
            <a:r>
              <a:rPr lang="es-ES" sz="4800" dirty="0">
                <a:latin typeface="Comic Sans MS" pitchFamily="66" charset="0"/>
              </a:rPr>
              <a:t>La planificación de los partos en las épocas de mayor disponibilidad de alimento </a:t>
            </a:r>
            <a:r>
              <a:rPr lang="es-ES" sz="4800" dirty="0" smtClean="0">
                <a:latin typeface="Comic Sans MS" pitchFamily="66" charset="0"/>
              </a:rPr>
              <a:t>(logrará </a:t>
            </a:r>
            <a:r>
              <a:rPr lang="es-ES" sz="4800" dirty="0">
                <a:latin typeface="Comic Sans MS" pitchFamily="66" charset="0"/>
              </a:rPr>
              <a:t>disminuir el gasto en alimentación).</a:t>
            </a:r>
          </a:p>
          <a:p>
            <a:pPr lvl="0" algn="just">
              <a:buClr>
                <a:schemeClr val="tx2"/>
              </a:buClr>
            </a:pPr>
            <a:endParaRPr lang="es-ES" sz="4800" dirty="0" smtClean="0">
              <a:latin typeface="Comic Sans MS" pitchFamily="66" charset="0"/>
            </a:endParaRPr>
          </a:p>
          <a:p>
            <a:pPr lvl="0" algn="just">
              <a:buClr>
                <a:schemeClr val="tx2"/>
              </a:buClr>
            </a:pPr>
            <a:r>
              <a:rPr lang="es-ES" sz="4800" dirty="0" smtClean="0">
                <a:latin typeface="Comic Sans MS" pitchFamily="66" charset="0"/>
              </a:rPr>
              <a:t>La </a:t>
            </a:r>
            <a:r>
              <a:rPr lang="es-ES" sz="4800" dirty="0">
                <a:latin typeface="Comic Sans MS" pitchFamily="66" charset="0"/>
              </a:rPr>
              <a:t>realización de las cubriciones en las estaciones más favorables </a:t>
            </a:r>
            <a:r>
              <a:rPr lang="es-ES" sz="4800" dirty="0" smtClean="0">
                <a:latin typeface="Comic Sans MS" pitchFamily="66" charset="0"/>
              </a:rPr>
              <a:t>(logrará un aumento </a:t>
            </a:r>
            <a:r>
              <a:rPr lang="es-ES" sz="4800" dirty="0">
                <a:latin typeface="Comic Sans MS" pitchFamily="66" charset="0"/>
              </a:rPr>
              <a:t>de la fertilidad).</a:t>
            </a:r>
          </a:p>
          <a:p>
            <a:pPr lvl="0" algn="just">
              <a:buClr>
                <a:schemeClr val="tx2"/>
              </a:buClr>
            </a:pPr>
            <a:endParaRPr lang="es-ES" sz="4800" dirty="0" smtClean="0">
              <a:latin typeface="Comic Sans MS" pitchFamily="66" charset="0"/>
            </a:endParaRPr>
          </a:p>
          <a:p>
            <a:pPr lvl="0" algn="just">
              <a:buClr>
                <a:schemeClr val="tx2"/>
              </a:buClr>
            </a:pPr>
            <a:r>
              <a:rPr lang="es-ES" sz="4800" dirty="0" smtClean="0">
                <a:latin typeface="Comic Sans MS" pitchFamily="66" charset="0"/>
              </a:rPr>
              <a:t>La </a:t>
            </a:r>
            <a:r>
              <a:rPr lang="es-ES" sz="4800" dirty="0">
                <a:latin typeface="Comic Sans MS" pitchFamily="66" charset="0"/>
              </a:rPr>
              <a:t>venta de corderos en las épocas de mayor precio </a:t>
            </a:r>
            <a:r>
              <a:rPr lang="es-ES" sz="4800" dirty="0" smtClean="0">
                <a:latin typeface="Comic Sans MS" pitchFamily="66" charset="0"/>
              </a:rPr>
              <a:t>(logrará un aumento </a:t>
            </a:r>
            <a:r>
              <a:rPr lang="es-ES" sz="4800" dirty="0">
                <a:latin typeface="Comic Sans MS" pitchFamily="66" charset="0"/>
              </a:rPr>
              <a:t>de los ingresos).</a:t>
            </a:r>
          </a:p>
          <a:p>
            <a:pPr lvl="0" algn="just">
              <a:buClr>
                <a:schemeClr val="tx2"/>
              </a:buClr>
            </a:pPr>
            <a:endParaRPr lang="es-ES" sz="4800" dirty="0" smtClean="0">
              <a:latin typeface="Comic Sans MS" pitchFamily="66" charset="0"/>
            </a:endParaRPr>
          </a:p>
          <a:p>
            <a:pPr lvl="0" algn="just">
              <a:buClr>
                <a:schemeClr val="tx2"/>
              </a:buClr>
            </a:pPr>
            <a:r>
              <a:rPr lang="es-ES" sz="4800" dirty="0" smtClean="0">
                <a:latin typeface="Comic Sans MS" pitchFamily="66" charset="0"/>
              </a:rPr>
              <a:t>Una </a:t>
            </a:r>
            <a:r>
              <a:rPr lang="es-ES" sz="4800" dirty="0">
                <a:latin typeface="Comic Sans MS" pitchFamily="66" charset="0"/>
              </a:rPr>
              <a:t>mejor organización del rebaño </a:t>
            </a:r>
            <a:r>
              <a:rPr lang="es-ES" sz="4800" dirty="0" smtClean="0">
                <a:latin typeface="Comic Sans MS" pitchFamily="66" charset="0"/>
              </a:rPr>
              <a:t>(logrará aumentar la </a:t>
            </a:r>
            <a:r>
              <a:rPr lang="es-ES" sz="4800" dirty="0">
                <a:latin typeface="Comic Sans MS" pitchFamily="66" charset="0"/>
              </a:rPr>
              <a:t>eficacia de la mano de obra)</a:t>
            </a:r>
          </a:p>
          <a:p>
            <a:pPr lvl="0" algn="just">
              <a:buClr>
                <a:schemeClr val="tx2"/>
              </a:buClr>
            </a:pPr>
            <a:endParaRPr lang="es-ES" sz="4800" dirty="0" smtClean="0">
              <a:latin typeface="Comic Sans MS" pitchFamily="66" charset="0"/>
            </a:endParaRPr>
          </a:p>
          <a:p>
            <a:pPr lvl="0" algn="just">
              <a:buClr>
                <a:schemeClr val="tx2"/>
              </a:buClr>
            </a:pPr>
            <a:r>
              <a:rPr lang="es-ES" sz="4800" dirty="0" smtClean="0">
                <a:latin typeface="Comic Sans MS" pitchFamily="66" charset="0"/>
              </a:rPr>
              <a:t>Una </a:t>
            </a:r>
            <a:r>
              <a:rPr lang="es-ES" sz="4800" dirty="0">
                <a:latin typeface="Comic Sans MS" pitchFamily="66" charset="0"/>
              </a:rPr>
              <a:t>mayor eficiencia en la utilización de las instalaciones </a:t>
            </a:r>
            <a:r>
              <a:rPr lang="es-ES" sz="4800" dirty="0" smtClean="0">
                <a:latin typeface="Comic Sans MS" pitchFamily="66" charset="0"/>
              </a:rPr>
              <a:t>(logrará un aumento </a:t>
            </a:r>
            <a:r>
              <a:rPr lang="es-ES" sz="4800" dirty="0">
                <a:latin typeface="Comic Sans MS" pitchFamily="66" charset="0"/>
              </a:rPr>
              <a:t>de la eficacia de la inversión). </a:t>
            </a:r>
          </a:p>
          <a:p>
            <a:pPr lvl="0" algn="just">
              <a:buClr>
                <a:schemeClr val="tx2"/>
              </a:buClr>
            </a:pPr>
            <a:endParaRPr lang="es-ES" sz="4800" dirty="0" smtClean="0">
              <a:latin typeface="Comic Sans MS" pitchFamily="66" charset="0"/>
            </a:endParaRPr>
          </a:p>
          <a:p>
            <a:pPr lvl="0" algn="just">
              <a:buClr>
                <a:schemeClr val="tx2"/>
              </a:buClr>
            </a:pPr>
            <a:r>
              <a:rPr lang="es-ES" sz="4800" dirty="0" smtClean="0">
                <a:latin typeface="Comic Sans MS" pitchFamily="66" charset="0"/>
              </a:rPr>
              <a:t>Un </a:t>
            </a:r>
            <a:r>
              <a:rPr lang="es-ES" sz="4800" dirty="0">
                <a:latin typeface="Comic Sans MS" pitchFamily="66" charset="0"/>
              </a:rPr>
              <a:t>mejor reparto de los riesgos naturales y de los mercados a lo largo del año </a:t>
            </a:r>
            <a:r>
              <a:rPr lang="es-ES" sz="4800" dirty="0" smtClean="0">
                <a:latin typeface="Comic Sans MS" pitchFamily="66" charset="0"/>
              </a:rPr>
              <a:t>(logrará una disminución </a:t>
            </a:r>
            <a:r>
              <a:rPr lang="es-ES" sz="4800" dirty="0">
                <a:latin typeface="Comic Sans MS" pitchFamily="66" charset="0"/>
              </a:rPr>
              <a:t>de los costos). </a:t>
            </a:r>
          </a:p>
          <a:p>
            <a:pPr marL="0" indent="0" algn="just">
              <a:buNone/>
            </a:pPr>
            <a:r>
              <a:rPr lang="es-ES" sz="4400" dirty="0">
                <a:latin typeface="Comic Sans MS" pitchFamily="66" charset="0"/>
              </a:rPr>
              <a:t> </a:t>
            </a:r>
          </a:p>
          <a:p>
            <a:pPr lvl="0" algn="just"/>
            <a:endParaRPr lang="es-ES" sz="4400" dirty="0">
              <a:latin typeface="Comic Sans MS" pitchFamily="66" charset="0"/>
            </a:endParaRPr>
          </a:p>
          <a:p>
            <a:pPr marL="0" indent="0">
              <a:buNone/>
            </a:pPr>
            <a:endParaRPr lang="es-ES" dirty="0"/>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81</a:t>
            </a:fld>
            <a:endParaRPr lang="es-ES" dirty="0"/>
          </a:p>
        </p:txBody>
      </p:sp>
      <p:sp>
        <p:nvSpPr>
          <p:cNvPr id="5" name="1 Título"/>
          <p:cNvSpPr txBox="1">
            <a:spLocks/>
          </p:cNvSpPr>
          <p:nvPr/>
        </p:nvSpPr>
        <p:spPr>
          <a:xfrm>
            <a:off x="251521" y="23884"/>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200" b="1" dirty="0" smtClean="0">
                <a:solidFill>
                  <a:schemeClr val="accent3">
                    <a:lumMod val="75000"/>
                  </a:schemeClr>
                </a:solidFill>
                <a:latin typeface="Comic Sans MS" pitchFamily="66" charset="0"/>
              </a:rPr>
              <a:t>La Reproducción</a:t>
            </a:r>
          </a:p>
          <a:p>
            <a:pPr algn="r">
              <a:tabLst>
                <a:tab pos="7629525" algn="l"/>
              </a:tabLst>
            </a:pPr>
            <a:r>
              <a:rPr lang="es-ES" sz="2200" b="1" dirty="0" smtClean="0">
                <a:solidFill>
                  <a:schemeClr val="accent2"/>
                </a:solidFill>
                <a:latin typeface="Comic Sans MS" pitchFamily="66" charset="0"/>
              </a:rPr>
              <a:t>Aspectos Sanitarios.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
        <p:nvSpPr>
          <p:cNvPr id="7" name="6 CuadroTexto"/>
          <p:cNvSpPr txBox="1"/>
          <p:nvPr/>
        </p:nvSpPr>
        <p:spPr>
          <a:xfrm>
            <a:off x="4067944" y="2980015"/>
            <a:ext cx="4896544" cy="3877985"/>
          </a:xfrm>
          <a:prstGeom prst="rect">
            <a:avLst/>
          </a:prstGeom>
          <a:noFill/>
        </p:spPr>
        <p:txBody>
          <a:bodyPr wrap="square" rtlCol="0">
            <a:spAutoFit/>
          </a:bodyPr>
          <a:lstStyle/>
          <a:p>
            <a:pPr algn="just"/>
            <a:r>
              <a:rPr lang="es-ES" sz="1400" b="1" dirty="0">
                <a:solidFill>
                  <a:schemeClr val="tx2"/>
                </a:solidFill>
                <a:latin typeface="Comic Sans MS" pitchFamily="66" charset="0"/>
              </a:rPr>
              <a:t>Profundo conocimiento de aspectos </a:t>
            </a:r>
            <a:r>
              <a:rPr lang="es-ES" sz="1200" dirty="0">
                <a:latin typeface="Comic Sans MS" pitchFamily="66" charset="0"/>
              </a:rPr>
              <a:t>como:</a:t>
            </a:r>
          </a:p>
          <a:p>
            <a:pPr algn="just"/>
            <a:endParaRPr lang="es-ES" sz="1200" dirty="0">
              <a:latin typeface="Comic Sans MS" pitchFamily="66" charset="0"/>
            </a:endParaRPr>
          </a:p>
          <a:p>
            <a:pPr marL="171450" lvl="0" indent="-171450" algn="just">
              <a:buClr>
                <a:schemeClr val="tx2"/>
              </a:buClr>
              <a:buFont typeface="Arial" pitchFamily="34" charset="0"/>
              <a:buChar char="•"/>
            </a:pPr>
            <a:r>
              <a:rPr lang="es-ES" sz="1200" dirty="0">
                <a:latin typeface="Comic Sans MS" pitchFamily="66" charset="0"/>
              </a:rPr>
              <a:t>Base genética y su capacidad reproductiva.</a:t>
            </a:r>
          </a:p>
          <a:p>
            <a:pPr marL="171450" lvl="0" indent="-171450" algn="just">
              <a:buClr>
                <a:schemeClr val="tx2"/>
              </a:buClr>
              <a:buFont typeface="Arial" pitchFamily="34" charset="0"/>
              <a:buChar char="•"/>
            </a:pPr>
            <a:endParaRPr lang="es-ES" sz="1200" dirty="0">
              <a:latin typeface="Comic Sans MS" pitchFamily="66" charset="0"/>
            </a:endParaRPr>
          </a:p>
          <a:p>
            <a:pPr marL="171450" lvl="0" indent="-171450" algn="just">
              <a:buClr>
                <a:schemeClr val="tx2"/>
              </a:buClr>
              <a:buFont typeface="Arial" pitchFamily="34" charset="0"/>
              <a:buChar char="•"/>
            </a:pPr>
            <a:r>
              <a:rPr lang="es-ES" sz="1200" dirty="0">
                <a:latin typeface="Comic Sans MS" pitchFamily="66" charset="0"/>
              </a:rPr>
              <a:t>Intensificación de la producción: extensiva, semiextensiva, intensiva.</a:t>
            </a:r>
          </a:p>
          <a:p>
            <a:pPr marL="171450" lvl="0" indent="-171450" algn="just">
              <a:buClr>
                <a:schemeClr val="tx2"/>
              </a:buClr>
              <a:buFont typeface="Arial" pitchFamily="34" charset="0"/>
              <a:buChar char="•"/>
            </a:pPr>
            <a:endParaRPr lang="es-ES" sz="1200" dirty="0">
              <a:latin typeface="Comic Sans MS" pitchFamily="66" charset="0"/>
            </a:endParaRPr>
          </a:p>
          <a:p>
            <a:pPr marL="171450" lvl="0" indent="-171450" algn="just">
              <a:buClr>
                <a:schemeClr val="tx2"/>
              </a:buClr>
              <a:buFont typeface="Arial" pitchFamily="34" charset="0"/>
              <a:buChar char="•"/>
            </a:pPr>
            <a:r>
              <a:rPr lang="es-ES" sz="1200" dirty="0">
                <a:latin typeface="Comic Sans MS" pitchFamily="66" charset="0"/>
              </a:rPr>
              <a:t>Tipo de pastoreo: conducido o no (cercas, vallas, pastoreo eléctrico, etc…)Trastermitancia, Trashumancia, Nomadismo.</a:t>
            </a:r>
          </a:p>
          <a:p>
            <a:pPr marL="171450" lvl="0" indent="-171450" algn="just">
              <a:buClr>
                <a:schemeClr val="tx2"/>
              </a:buClr>
              <a:buFont typeface="Arial" pitchFamily="34" charset="0"/>
              <a:buChar char="•"/>
            </a:pPr>
            <a:endParaRPr lang="es-ES" sz="1200" dirty="0">
              <a:latin typeface="Comic Sans MS" pitchFamily="66" charset="0"/>
            </a:endParaRPr>
          </a:p>
          <a:p>
            <a:pPr marL="171450" lvl="0" indent="-171450" algn="just">
              <a:buClr>
                <a:schemeClr val="tx2"/>
              </a:buClr>
              <a:buFont typeface="Arial" pitchFamily="34" charset="0"/>
              <a:buChar char="•"/>
            </a:pPr>
            <a:r>
              <a:rPr lang="es-ES" sz="1200" dirty="0">
                <a:latin typeface="Comic Sans MS" pitchFamily="66" charset="0"/>
              </a:rPr>
              <a:t>Tamaño del rebaño.</a:t>
            </a:r>
          </a:p>
          <a:p>
            <a:pPr marL="171450" lvl="0" indent="-171450" algn="just">
              <a:buClr>
                <a:schemeClr val="tx2"/>
              </a:buClr>
              <a:buFont typeface="Arial" pitchFamily="34" charset="0"/>
              <a:buChar char="•"/>
            </a:pPr>
            <a:endParaRPr lang="es-ES" sz="1200" dirty="0">
              <a:latin typeface="Comic Sans MS" pitchFamily="66" charset="0"/>
            </a:endParaRPr>
          </a:p>
          <a:p>
            <a:pPr marL="171450" lvl="0" indent="-171450" algn="just">
              <a:buClr>
                <a:schemeClr val="tx2"/>
              </a:buClr>
              <a:buFont typeface="Arial" pitchFamily="34" charset="0"/>
              <a:buChar char="•"/>
            </a:pPr>
            <a:r>
              <a:rPr lang="es-ES" sz="1200" dirty="0">
                <a:latin typeface="Comic Sans MS" pitchFamily="66" charset="0"/>
              </a:rPr>
              <a:t>Planificación y mejora de la finca agrícola.</a:t>
            </a:r>
          </a:p>
          <a:p>
            <a:pPr marL="171450" lvl="0" indent="-171450" algn="just">
              <a:buClr>
                <a:schemeClr val="tx2"/>
              </a:buClr>
              <a:buFont typeface="Arial" pitchFamily="34" charset="0"/>
              <a:buChar char="•"/>
            </a:pPr>
            <a:endParaRPr lang="es-ES" sz="1200" dirty="0">
              <a:latin typeface="Comic Sans MS" pitchFamily="66" charset="0"/>
            </a:endParaRPr>
          </a:p>
          <a:p>
            <a:pPr marL="171450" lvl="0" indent="-171450" algn="just">
              <a:buClr>
                <a:schemeClr val="tx2"/>
              </a:buClr>
              <a:buFont typeface="Arial" pitchFamily="34" charset="0"/>
              <a:buChar char="•"/>
            </a:pPr>
            <a:r>
              <a:rPr lang="es-ES" sz="1200" dirty="0">
                <a:latin typeface="Comic Sans MS" pitchFamily="66" charset="0"/>
              </a:rPr>
              <a:t>Mano de obra.</a:t>
            </a:r>
          </a:p>
          <a:p>
            <a:pPr marL="171450" lvl="0" indent="-171450" algn="just">
              <a:buClr>
                <a:schemeClr val="tx2"/>
              </a:buClr>
              <a:buFont typeface="Arial" pitchFamily="34" charset="0"/>
              <a:buChar char="•"/>
            </a:pPr>
            <a:endParaRPr lang="es-ES" sz="1200" dirty="0">
              <a:latin typeface="Comic Sans MS" pitchFamily="66" charset="0"/>
            </a:endParaRPr>
          </a:p>
          <a:p>
            <a:pPr marL="171450" lvl="0" indent="-171450" algn="just">
              <a:buClr>
                <a:schemeClr val="tx2"/>
              </a:buClr>
              <a:buFont typeface="Arial" pitchFamily="34" charset="0"/>
              <a:buChar char="•"/>
            </a:pPr>
            <a:r>
              <a:rPr lang="es-ES" sz="1200" dirty="0">
                <a:latin typeface="Comic Sans MS" pitchFamily="66" charset="0"/>
              </a:rPr>
              <a:t>Alimentación complementaria: tipo, época y fase productiva.</a:t>
            </a:r>
          </a:p>
          <a:p>
            <a:pPr marL="171450" lvl="0" indent="-171450" algn="just">
              <a:buClr>
                <a:schemeClr val="tx2"/>
              </a:buClr>
              <a:buFont typeface="Arial" pitchFamily="34" charset="0"/>
              <a:buChar char="•"/>
            </a:pPr>
            <a:endParaRPr lang="es-ES" sz="1200" dirty="0">
              <a:latin typeface="Comic Sans MS" pitchFamily="66" charset="0"/>
            </a:endParaRPr>
          </a:p>
          <a:p>
            <a:pPr marL="171450" lvl="0" indent="-171450" algn="just">
              <a:buClr>
                <a:schemeClr val="tx2"/>
              </a:buClr>
              <a:buFont typeface="Arial" pitchFamily="34" charset="0"/>
              <a:buChar char="•"/>
            </a:pPr>
            <a:r>
              <a:rPr lang="es-ES" sz="1200" dirty="0">
                <a:latin typeface="Comic Sans MS" pitchFamily="66" charset="0"/>
              </a:rPr>
              <a:t>Sanidad: prevención, mortalidad, morbilidad.</a:t>
            </a:r>
          </a:p>
          <a:p>
            <a:endParaRPr lang="es-ES" dirty="0"/>
          </a:p>
        </p:txBody>
      </p:sp>
      <p:sp>
        <p:nvSpPr>
          <p:cNvPr id="8" name="7 Rectángulo"/>
          <p:cNvSpPr/>
          <p:nvPr/>
        </p:nvSpPr>
        <p:spPr>
          <a:xfrm>
            <a:off x="467544" y="1190346"/>
            <a:ext cx="4536504" cy="369332"/>
          </a:xfrm>
          <a:prstGeom prst="rect">
            <a:avLst/>
          </a:prstGeom>
        </p:spPr>
        <p:txBody>
          <a:bodyPr wrap="square">
            <a:spAutoFit/>
          </a:bodyPr>
          <a:lstStyle/>
          <a:p>
            <a:pPr algn="just"/>
            <a:r>
              <a:rPr lang="es-ES" b="1" u="sng" dirty="0">
                <a:solidFill>
                  <a:schemeClr val="tx2"/>
                </a:solidFill>
                <a:latin typeface="Comic Sans MS" pitchFamily="66" charset="0"/>
              </a:rPr>
              <a:t>MANEJO REPRODUCTIVO: </a:t>
            </a:r>
          </a:p>
        </p:txBody>
      </p:sp>
      <p:sp>
        <p:nvSpPr>
          <p:cNvPr id="10" name="AutoShape 2" descr="data:image/jpeg;base64,/9j/4AAQSkZJRgABAQAAAQABAAD/2wCEAAkGBhQSERUUExQVFRUWGRwaGRgYGBsdHBoYHBgcGhgaGBcdHSYeGhwjHxsZHy8gIycpLCwsFx4xNTAqNSYrLCkBCQoKDgwOGg8PGiokHyQsKSwpKSwsKSkpLCwsLCwsKSwpKSwpKSksLCwsKSwsLCksLCwpLCwsLCwsLCwpLCksLP/AABEIALsBDQMBIgACEQEDEQH/xAAcAAACAwEBAQEAAAAAAAAAAAAEBQIDBgcBAAj/xABFEAABAgQEAwUGAggEBQUBAAABAhEAAwQhBRIxQVFhcQYTIoGRMqGxwdHwFFIHI0JicpLh8RVDU6IWM0SC0lRzk7KzJP/EABkBAAMBAQEAAAAAAAAAAAAAAAECAwAEBf/EACQRAAICAgMBAQEBAAMBAAAAAAABAhESIQMxUUFhE3EyUoEi/9oADAMBAAIRAxEAPwDjJWoApO7PxtpfaCQtKrEFtnuQOu8aOsrpYlImKp5anVlZiAGD+10vpCxWMUpN6XzSoxTBeiZv/qE4EggEO4+b2HKNpjCD/hBP8LcLTlgv/PGLpMepU2TLWm/F/eY0v/EKZlEqU36q7lwVJ8aFOz6OzFtzCvi32jf010zM1M18p/cT/wDUCC8JVdf/ALUz/wDNUeCVIKB45gTsSnpFuHrkoUo944yqSMyT+0gpfyd/KFfGyi5EfdlO0MiQlpi1pL6pBsP4hHTMN/SHhpTlVPWOqpwP8zxy/DcPkJ/zQsPwIjRUP4Ue056H6iHwkhHOLOkU3bDClpA/FgWZzNmA+b6mEXaOtoV19CZdQFyxnzq712t4XUdH98K0zsOCT4FLVsCpAHq0BzqehmVElRld3JSFd6BNCiS3gy2G8ZxYFKPp0VUyiVpUy/Kag/GKf8PpzpPlqPVB+UZiZgmDLSClKweDkH3RP/g/CCPbmD/vV/4waYLXo8xrAZQpZqgUEhCjYI2B0ZLiKOzHY6SullLUEkqQCXQg6h9crwgxHsnQIkzFSZ0wrCTlTnBctYNlvFWHdkKYykPVTELUkFQCwADqQzWgU76GyVdmul9jJPizISfEWaWkW2iB7F0/5AOgb5wpp+xMv9isnkcpgPwi/wD4QUNKueb6FTwr0Ff6BYT2TlTpk4l/BMKBroPOD5nYSSNFLHQn6xCj7KTklRTUTUBRchJFz+Yk7mLBgdXdqyYG0dIPqIRSiO1L4wSb2Oy+zOmjzhdV4LNVMloRNUVMSFF3HKx3jV0OFTnZdQpY38KQ/uh3S0aEXAvCylH4GKl9MUOy1an/AKoA8GV8XiK8KxBJtOQRzf10jdkA6R8tCdSImuQfE51iEmqKFd7lLAsE6k/yj7MUy6qrVlTMQjJmHskOC4bbbXyjo65IVZvsxWnCUoGj3eGXJuxZRtUZjG8bNNSpKEkrJASCCHcxnK6snKvNlLzghgwuxfKGJjpE/BJU0ALSFMQQ431B6wPVYChRBULggg8xpGck9mja0ZCV2kmAeKkneiv/ABiUztSkjKqVMQ/EH6RoK6aiVbxHnlt6xnantJLJy5mi8Vl0TlJR7GPZOkSoOQSDMUddQGA97+kbaqp0Aewkcso3jBdn+0ciTkBmAs+m7qJNvP3RoJ3b6lU/6zycWbzikYNfCE5pvTDhg0ol1S0E/wAI4xSrAJGYvLQwd/DygaV2zpzoonox+ETPaaVq59IZquxE2+iqs7LU/dlRlIdjcBjfhF+Gfo/oTLBMkE8Vf0Aimox+XMGVBJJbhoC/GCJPalKEhOQln3b5RJygVUZn55XRzZlMV5UZJczKWJzFSha2mUAQLRdmps5awkZctjmsb6Dq0aTD56psioVJkpMqUULm+Jrk5UFju7wXh9WoAq7tKc4vmmDMxAYly+jQvX0td/BGvsEpLPMQ+4AJ9eEVI7OTEEhEx+PhLecaFeKHdMv/AOURGTjiQ4ZPNlp+zGr9BYqRQKyiW4d7MDH0zA1A+0OG/CHqMWlNcF+UyX9Yrl1dP+/vZ06xsWzZiGnwOYkPmDdDBcugmD9tPVj9IcLq6ddipSfJ4+FbIH+b6paG/nJg/okByqWbo6D5f0iqdTrVMQWR4X216iG0vEJH+uDwBt/eB5s2Uo2nywH0f4GMuOYP6RPhMy2MuX/K+t+POLEzR/pS26KHzgU5WtNQf+7SL6SiUtsq0qAN2L2YQXCcezZQZNMsz0lEqWnOXAIKgx9WHnGpwbsmkSx3zlX7q1fF2hx2c7Lokoch1m5f+2kOjJDW9I5Z88l0y0eGL7QNhGGokpIS973Ln3we9jvFCCw5R9LmuPj6RzPlbezoXGktFqlMPKPkTrRQsuPSPUhix2I9NICkzYoIlDWLZajd9BFNOoZjz+/nE5N1K5gRk2aiYT6fbfOJ5beXw0gFM5keQMFCbqDx9xEGzUESRFz7bfD7vAcuoBSeKXB+UWoVmzbg/KG+i0XJ9oMft4tmSwoEbtEFcOEfLXcEfexhkxWheqkDX0NvPgYzeP4epKSUoKhwTr5RskzBmUDoYDrEbbEOIpGVCOJhaDs/OnqzCmlhRa61pGgbQOdIaDstUsylSU8Wc/BI+MHJxKZJvLAVsxgc9oa0/wDSnndP/lHXxpSOXkbieSOyC7vPA/hlt8VGJo7Hyw5MyarzSB7kwP8A4/W3AptNfEn6x6MZrtqX/cn6xXBEs5IKrcElpSlKcwdWyi/xgyqweRKSgd0kkhy4c7bmM1iOPVaVIz0xc6ZSD6tBNXi9esh5ALC3iSNeULh5Qc39M9RdhVypcwd9aaB3gCWz5bh78zHP6idLmTDdkpbLbgNPdG0Pa+tUmyJADfvP8YxuG0ktMxYmB1AjVQSLvpEVEtnFvQRLpEMPCPSJKoED9lPpBUytlJ1ytt+sSYHXi0l/ZV6iDj4Nl+FAlIf2E+kerkS8zBCfQQVLxKmOoWPNMT/EUju8wHy+kHE2QEZCAfYT6QSkSSPYS/TWLk1NJutfmIgqfSPaaof9sNgxc0DzJUs6IT6RUmnl7oEHmfS/67dUxV//ADf+oT6Q2DBmgSVhyVEBMvMeADx1jsh2PFMrNkSgAMLAqWSLlRZwH0EfdjOyyZQExrEApceI/vKfQcAG5vGySmOTk5HdIvCH0GmqIctaAKgDK+vSGKlXY3iCqcBydI5my6QqUjOCoOzW67+kA/jlyWCwWP0jVYauWuwHhGtvv7MKMbw4TEkB3SbcwYzhasylTKqbFUqfnb5j75wfTrClA8XjFVNJNpyFKSydNd9vp5w9wqudXKFqh20O5gZb+frHtIq/397RQKh/v0i5KsqjzDjyd/jA+m+UDTSyCeGb02+Ii6ZMuOLfD7HrAoW8tXmPd/QROqnDKDyf1jBJpqgM3l6sfoIYUUzWM5Szc4l/vOo+ZCR7h74byZrZjxjXs1aGNTOYoPT4xXW1TMRsX+f1gOsnuBAAqCoH72vByFURvUVLLtu/9IqqJwKTxB9x/v7oBnTDtsH+v3zigzypSm5ffwgpmcUQnLzH76tE5WNiWAFgl9/kYCn+1Y2eKsQpStBS4DmxIdn5fesX45tS0R5IJx2M0doJYJ1L7W+sTR2lljYt5Rk09kph1nB//bT9Yvl9i1Neef5Ex3pN/ThdeDyZj8szAtrAMzh9YlVdqZa1kgMLBn/pGdR2PWqawnOkM7oDm3KJnsUl1POXYkaI28o2L9Na8MLUdoEIkglnbQcYy9DU95NUpV3u3nDXNSGYJfdFQJYLGdlcCE+1fg28MKBdOmWVfhwhIVlLq8TsNR7TcNneJf8AoePiwbYtUqx8IG7NF9OxOg5fWD5mISPyp8lH6R4iulaJln1g439K5fhFKQdQL8okwSNA3SJSq+Sz92pusWCukH9lere74c4GP6bP8KUhL6D0iYQNg/lF6Z8hics23C8ef4jIeyJ38p+l4OP6DP8AAZYSNh6RpewuCJnTitaQpMu9wGKtn+PlCE1kl7pm2/cP0jfdgpsv8OpSAoeNvEGctz2vE+W4xsfjalKjZy1sLxTVVRCeHCBl1IFz6cYW4hiRCVFSkpHAmOCzsolVYlkOrnrp5bwqxXtCpaTKlkFjdjcNCStxYGWFJIdQe2mvOMx+OKJgcsFKSDzcuRCu3otFJbZ0Cnq5kqXdRKhr0+kOcPxkLDEkkjydrxmfxE5RyrSkyyHStIPUEhmA21N4hSyluzto4BseN4yuHYGlPoL7TVDUynJN3SH32vwhR2YxexD7mC8cqStJlkWa3Gw+cYTB6nupypagoObEXHJ4pF5iSjidXRWMknpBSsUDgE7t0fT75xlaGvIIQr7a8HSqgFyeJ+/dAYEOkYgMzHQm/wAFe/4xVU1QWkp/KoDqHEL0zGsdRe24ePfxTkhOgP0HyhNjDSQkJa+lx0P9oYXBI2LHoR8oBkSnYsbBrbP9iDi7k7M/yAg7BoiUPm4cPJomkAHLvY/7g8SpJyVaEFjduIG8UzV/rPI+4xjA0msSVrF3QS/Q2P3yj6mmeJR6f0+MUUkslai2unRr/L1iUlORRHEH1F/h8IYUn3TJc8YDrasJuSAAbwViExww6+TQkxKQFouMwUxIdt/7Q8O0JLoOR2mp/wDUT7/pHyu1VOP8wQml4TTD/p28nghFDSgf8tKf4kN8RHpZrw4MGGUfa+mSsqK7PFQ7bUw/b1JPqX484ppsLpgSUiWSenwgmXhqAGyp9BGzRsWcjrFgGWp2Lgku51uwi1E1a1zPBlSq5fXTYcd4LrUSpTFclL66ksHj2RjkvMf1IANncuRs6dokor0q5Pwok04gwWNoum1UvRKfcYH/ABLXye4/WGpegt+HyTF0tW8UjEUj/Kf1i9OLS9DKPr/WNivTZfgQmebtwjxM5hFJxdH+j/uiYxIH/IH88HBegzfh6aq8avsZjSQO6JY3y8H1jKmuS1pP+6JU+LBCgoSbgu+aEnxprsaM2n0dPqllidALecZabIM5ZUq8sCw/MTxj6Z2oQuWCHd/Z31YQyRKyoAEefJOJ3wqRnqim1JFk7D3D5RisbSrvUgix8QEdBryQQlIzXObglg7GC8CwmmWUKqgVTCWCANARZ/jB407th5JqqQjw2rUJSUkkjg5Z94a09coFL6MOsbBfYylSClEshg4davTWOf8A+IIC+7LhSSQzvoeO8FwZo8sWNsTDoJGov5RgMXqzLnBWoPLVo39KoLGXURkO1WEOHSPZLwnHpjylrQ0oZneSgvlY/wBeUey60sQSzEesZjBq9csMDbcbQ5nzwpOfiRpw+usVa2QseCpzMX1F24Hf1hz2WoPxCruEhlKtzsPOMjTqUoZQX58tviI7D2WMnuAmVfKACd3a5MFR2JKWgtGVPhHhSOUJe1yky5KpumWzaO5DNGkn0jXjF9uaZRkJQpjLK0kl2bKXAPXSHEE8nEu7WksxVrzaGFFiDqU+zt6CMnMxDvJ6W9lNh1e5h2iZe3T3W+kSn2Wj0O6JY8Sulugb76RGtnWJGoLj0+d4X0bhCw7bjlAy6wlBduHp/aJsYJnzgQz3BKRzBun3fCE+L1C0SQwJIIDDXWLRUuhiOHkRpEMRSoqCRd/iNYpx/wDITk6FsvHpxFqcwSnF6oi0hvMfWCEyiGcH0glUxknpHpJo89xFCa+oKCe4SwG7fOK81UbhEsf930h3NmjJqNBvFIq0D9pI8xGMjldfPK0l1MEl8o0D89SYDm1gM1w7P684MGMU+9Nb+Mx8jE6X/wBP/uiONF8hmmjIGa7aBjFiltvB/wCMDN3dm/N79IG1c5QeF+XSAYEzZorSHN4ZylAayxfpxu9rROVVEm0oDzH0g2YXZLxahMOEVTX7sHzH0i1Ncoh0y2HX+kazUKQOsTQCdUn0hh+PWNEf7o3nY7skVyzNnpN2yofQcT7rQG62ZGHwSkX3yFJkzJgH5RoWLHhrx4Q5xutqgClFPNQd1FN24Jaw9SY6eikRLlhKUgAcoIqqFRbKzC+kRdSdtFU2lSOHYZUTJJV3iVJfRKkkOdzfYfSGdNVgTJcxgSPEz2J3dt40n6R8OymXNa2VQPIuLxgezdWTLUkAFfeG7XCb3UfO3SEltstCkkdClfpAkKKhOlTAltbe19I5tj9fLM15PsguH1PLnDXtHJy06l8g3q0YikWqZMSNd/JnJhou+xJJR6N/RYnLTJC3bdm0bUCB5mMhaVBwyvhAVJIKpJHA2tx+zAApikgLtewGvnCpDNsHGGLDgWvq40guQlSZQDhweNtTAyZhU/gZuZg2iwKbPR4JVvzFRAFzfn5RbE58hia39VbwEjY7/YjX/o5q1d2s+JioG45B4zmE9ikS1/rZub91Lgepv6NGzoUJlISmWGA4b9Tq8K0rsa7Q5x7GSmWFDbWEXaHtElVGpKgCpSduOYAHrr7o8r6lKkKclmAb76xm8mVBBUCzm5u3TraA/RopdCHD2Usjdw3pGmplXY3sPt4yv+GrC86NdW48oc4NWO76njy2+MCURumO5c05m5+77MRxJDSlBuMSBAIPG3ugHF6l5ag7FiQTpoyh84ih/gNJqwA+p+gt8fdAmOglUoJmFJyu4GpNzeAJWLyyGSSW1ID35RAYrLd/1iiNI6eOFbOec70OKOsmoF5udrXA+W8GLrkKH6xCVOdtYSScTG0lZ8j9Is/HLe0ku9vTSLURsKq8NpyxHeJ43LRWOzaFXSr1J/rHgqahQ/5SQOZ/rFEyXPJ9lA82+AhmmKn9OYIJiS5XJ+nSHcrtKt27tH8kFoxqcT7COgR9tCa9Kb8C6WiUqWC500PSCUSCkXMSMxeUKKhfYJFvfHuVSiGIA3sPsRn/AKZf4fd2OMX09O8UBVrLtzA+kEU6TsfcIUIwRLDM20Sl0oToQB1EUy0k/tEeQivKf3/QfKNS9Db8DMNw4TJyEE2KmMdcZkJSksAAB12jj1MooUlSZhcF2LfBo6P2cxBUySCrVzccOm0JIKGYmKYavceY+/dBkmsW4TxiinlFSraPfrBJRlPWEHF3avChPppqT7WU5erWjivZl5asyvZWCk/xJLF+do73iUwplk2Nt4xMns7Jmy1S0oZnUC9ySXPv+EagqVGYxxJXLKNQxDaAAFwo+TRjaFYExuAUC0byf2cmKSpCyoAWflt1hEjs53JU6S/F4yVKgydhOGYmhCFS3upvUP8AWE9PXPOOd2AO3NojjShJCFByQTby5QFgqs8wqcjwl2I4iHRNmrwrD5U5StQBqGNzw90bCjpQCwGVIFhppHmC4d3UpKbqJGZ+t+EFlKg/hIDb33gNhQHi0lg4DbuBaAMIxLjo7PDGrlkyVEFmDHrtGTo6rKSDxJ6RkYeViXXy5bef3rGTr52eo6FvSNHSzyUl+H39IxdTOInEn2gou28MGPZusNpk5STsIz+J05lzQuW7FTEczp6n4xZQ44lSWChwIeJT6yXlIUqxDOTBZak0WTq/wr5AKHHW/wAoBr6sKQCrRQtw5/fOCU0oqJSSjgxPFuI5wpxoJ7pMsk5xo3sgPqRxiGkxWmwHvEJLpYH936aQ0w/EpKrTEs24/pGUp1FwT9bdIYLkulxqNWNvvrDubIqJvKfC0qGaWtKh97xVMplJX4kkW1a3rpGOk1i0AFCik5iLHbn7vSNDhnbOYBlnJzhtRbo+x928FcpnxjBcxngNU68O5E2lqx4VZFnVLgF9wEmx8oEn9jKh/wBWuWoc3BHWK/2RP+ZiaeoRLsUAk6l3Zjprpfb3xVMo3UVIzpBv7IcdNHj1EgKLpZuDKs40vBMqlWpLi5ByklYCdtS72jkyOiiuUXASbke/3QSolIbIC4bwqDtxjyWlKQSO7CwNHsptdX6bH0gCdMXLu9jceG/TlaM+RvQVFDJFMVKJKRxAux6NBlIkZtksPECqz8HMI0YgoAKMpV7ftB7/ALtrw2XOQkuoBK1pulb+K4ccvQNCPkkg4JlyFeHMVIbRgQr3O+0FBaGfvQzaMXf0hQqaJYLNl9oFh0A6jlxgRWIJUtKVuRuTx5FjaDnJgxSHU3EEEMMx8n8rtHQ+xspqUFsrkluXlzjnXZ/BlVU0IlAkC6iSwCeNx/WO0Yfh4lSUodwkM5N/WKQtiM9kHKzaHUwUZgz8f7Rju2GNGVllSvbUQegEE4Ni0xak52AilCjTtRmyjLpv05wiwuqCZirFgn159I0uLUXeJ9puXGFicMSFAbkeg2aCZdEU0qpicylAPtGRxw3IJYgX+AYxsa6mRLT7JL6l9I5r2rnhSiEJK1K02FtR1bZ4EnSMuxFW5ZkuYgh1DQ+fugSipDIU5AZT/X5RoKCnkd08wgTCT4QSC+iQ1ntxiHaHDFd2jug6nSE9XAZ4nGRSjrVHThaZQSW/Vpb+XSPqujKA6lZtA7M19el2guipkykSwokqQhKfMC/lA+P4mAi4YF7w/wBJmdxCfkCkHe3VxbyjH1I/Wm1oZYvMK5igC4S2+41vAc4XHAl4Yx7UVwRLzX4NGW/FMSpnUYZ49ZQGwTp5xnTUg2c8TtCSe6RRKlbKp1OXf1DFyeUeIm5hlL2sxZ2feDpM0qJAFhoTt1OkGVyJSgogDQHcOSNrBw7njGv0TY47NVRTLUEj2XIIOjsIGqaMhMxavEA6gTvxBhl2GprzAb2H2Yt7VVmSmWQB4gQ/u84SvCiejDYbNQ2VVxq41HlDQ4GojPJX3gP7L3blsSIz9NSGxCgOe1/u8Eya6ZIXmlqHHw3BHMcoo66ZMsnLUmygx4EEMBxBuIslzQRY9A4Pv19RGhkY5Tz0hFXLShR0XtfnqnztzgLFuxqwM9OpMxGoBZ25HRQhXEKYmTUkNw0Lj02+3g+R2lqEDKJhYaBTKbpmBbyhdPSpKsq7HcMx/tFkpDv/AGf3QOhqsaBARLe8t7ZiHfjZ7+kUzE5GXKEop/eJNztY5k/0hhOmGWhsipiRujKpIG1mJSeoEKFUslgsIWHv4iNOpIA9Yin9GZbPp5a0WPdzB+xnzIX/AAq2PJXrFKZZVZPhIsUkkEcn3HKBZeH51uZiE36DkHu0NqzDyhIbxHU5gQNmyveGk6NErllMsFKllI0Z3AOrtp6NFFXiQyMFZiokAtoGYtpy9IWz6eYdAphrcEeRH0iSZoYO6WOmt/TzgKC7C2EUZUgJGYLQLkKSWPIh3HUGB59MFKdCTkJeysxHLxBw3MRNCk3UxvqXb3A8PfBtMAoLyLy+GyiCGPMl2hsmgUjqv6K8JEmj7xvFMUTfVhYA+nvjSY1iolSiTC3sFUj8ChDg5EsSNz5xlu3eNnNkF2uQd+XDyi10rJVbCuz6fxalzSXL+g4RZjk5co/qw6k31A+MJv0bY6BULlqCUiYPC2mYdSbttyhv2+UUBKkJck5TZ7HS0FP/AOTNbNth9T3tPLmC+ZIPuvfrCDGcbMudLCA+bfgwjU4BQNSSkq1yJcabcNoxHaCnP46UP2Q/w0++EEVbGeK1Cu5UtVgASw3ttHLMRnrKSpJBu+RTA9U8+l46j26GWgcFiA9tdI4PUValqzZsyudj6bwnIrGi6GC6lRDE5lE2SHfox3jR4dWT1VFPLmgpBWixDF3BzRnsLqAogrVkmggpU2+wPHrD3CPxNXXShMSUiSvMVNwOgO4hI+FG9HXqtwtLlhfMekDYyELSUaghujjURKrqGSx3Fidoy+B4zMm1BllmF7DUbF/rrDfRAWXh6glWbqesLJybpD2Ea/GlZBlb2rv8oyWMpyOo2Tld/J4f4D6ZDGMWUucoIGbLZuLE3gLD6FSnK2ST+ZJ94b7aC6OcEqKmSXNjY9HsSOkMKieoKIDEKYi9/IveISm70iiV9g0in0ACTzAUHbq7+kSqJSUMokZg4y6pD2dnvEFkqPeJPgGrkWIsQSBp058IoKELSqyiRooaG2v730jbbBpGy7EVSUZ7s7DbbgfrzhP2yxMmUJaTqs+4kt5wiTjPdpUhJykXG7mzvwIgSbicyeUggOLu0VSrYGwnDV5/ALKNmOh38j9mCDTKleNDFrqtfy2KS9/OK0TAEeAe17S7h+IHAceMFYZWBI8XiTdibl9hbz53hG7MlQvmyUKZ3STdifCeF9RdhHmH4zOpiQlTDdBuD5fOC6jCgUvLOZJOh1HFvoYULSpJGZPh05/0MMrQOzdSsbpatIRUoEtWyr5X5K1TFdT2EWWMia6DxPzGsYddUQL3TsCLNy4GDcMxtctJCFrSHdhceUGjBwqO6W8t8xfKXPiB2F/k8eqxBCVAzJTqNwHUQBzTv0+EW4bLQBlUFCYdAQUlxwVtrvygetSBMJlZnt4ScpCTqx3B8o5+2VZbWypZZakpDlnHhS+zlmBs328SWmaoA94gISnXOm9y1rvrEZRSU5CSR4syTsvYpe79bM3GPUpVLuCggM5SkEjmQQbbQH4ZFkzAZjh5qXUBfQFhYFQG0Vro5iElalh9U+G6ms+hSR74ZImFUvN3pVxAOXpoCw8toHkT5hUyg1v2m8nteFt1savAdEtMxIJYrdiFHLrwKduo3i6tkCUyZcoEL9kqzKYWzAE2YP74KlplZgAEhTXZKgSdCUsoP8fjF+CVSDVSpakoICmyqKmJBYMkvBTydAekdL7PYYKajSmzkZiwA1vtHIu1NeuZUzBLVfMQbObcA0dhxvEWRYDTaOGzZq5k1ZJY5iQAngdjHQ6olHsNwqs7udJmhJKkr00DjiNuto7L2kw/vpLaKyggjYsLiOM0lKVOUJQrLcupT8bJGVz0eOn4R24krkDvFhCkgJL6HYEQISXQZJ9jfsFVzTSATSorSpSSTqWNjfiIyfafHM1fJlAh3JPwF/WOi4JLBkFY0Vfy2jk1akHFm0WSC9vZAL8x5RZkkPu31JMNKA2ZyA2Zn5OSGjmI7PJOqly/40kJ8poGU+bR2X9ItKpWHugAkMWIewfYxxmTik3MAMoB9pkpHXQD3xOdp6HjtBszsoEAKUtwwZTjLswKrj04Rpf0dBSqqYRcAMVFTsBsBzjJ4djkxIzEBzq9n65SHI5xrP0Q0kw1UyYU/qlJLlxqTZvpE4p3bHbVG4xmR4SQbsR5iEXY6gKCua7rKylI/KB7R1h32im5FcQEEws/RzU95TzCVAnvCWFjlUBr7/SHdChOLyispSrjrzJHyjM/pPnCVIAH7ZCT0Zz8I1+KsnKk6gvzsbEeTekc+/S1OeVLTd87+5vnFUIYORXhBJT4raFh58zBkg95lzE3IGRw/El99BuPdC6kw5Smye0L+Jttr2jQScNUiWvMMpUAFHK3kjm0K2khtsGo0DKpL+B2fM4u7tv6xbQyg+XNlSnmS9rOGJuWuIlV4aEpAllSkJLk/vEBwd0nyI15iKKdQCk+D2iAMz35niPKI3p0NXw9qZUuxyL8J8RsXJuLEhvfEBQykkrdSpWgA9rM+rGzDRxueRhoJiZhJCFFQJaWoFgXbNYXBbd9OEeqSlLBS0k38A9lLXYJ5nkPe8DNoakUT6gK8MtATlDHclrOfPQmPpNKQhVi52a7gvv930i2ZMUsfqx3SVMVKZiX3JPow0iCpxSoIRmLWLlz5HR/q0Cw0imVVLSf8sW0e44O68qejbxdMnoX4ZhQ53Spx67eceqoELDAeIvYA+hcOk+UVz8EKDlBc6kJfZtib8YMeSgOArq8EWi4dSTw1HNuPSF8xSk2Tbix3h/R4gpJASklLewfiH+VoKm0UlVy8snbR+fOLppk2mV0lZNKx4Uvd/CCczWLkOztvF8qWRmWtEuYo+3kSl0vqLEB+pgChp5uYsgjcHMLNxGZ8vuiRKlqTlUAQfbdQOUnRwNr3eOdrZQNKAS8tb+HL4khhyYjQDr5x4qb3SgJiQl9xYHkQPC2pLARUlKyRlLFDFSiMoWBukgX5v13MeyZc3KUt3iCQ7EKBO4GpB5H3Qv+hPUzJiVtmBB3sQNmdrng/KL+/TLYl1aOksepJ5tYQTQzUpSCtIOxSLfzBr/CDxhpUkqEpKkb92EqWP3n1zaeEg8hCurob4BIUx8PhBSCxu1nsC99PSFtahSlhQUlKhaxu7O5O3Dk0XVU0qAUhZYFlIAZQsBcDa23uiuQpC1kv4hazDxDTk506tDLWwDj/GagyRLKklv2gxXfQa3IvCOTJMp3D5j7Kkm5Op5dQYOlpUlAAQyGYg6q0JLi5bRyYlTzSkDu1MpwAlR8LB3YHwkG3tdIGTDSRXIVldYQpIJ8RSdCORGg5RRUBJdZUgS/2jcegFjfhuYYzqnO6Z0pAtfIpiXP5bgl+IEBTKCWVAeJYAcJWPCxdiyCT6ge94Me9gd9I7j2Wm58OkqAIBTZ+GgjlHbLEe6r05AM3hc8r/CNphPa9ApkSipKChKQA9jYaOx46xhO2SO+qgtIDJDFZtflxa8dDnFqyKi0zqc5AnUmV9vlH58xDCVSahcsjPlN2JuNQfSNrQ41USkMiYpYYuBazXPiufIQAuiWpZWJaybEKc+IjgXLDgd4R8yYyg0JKSkzaAJCvZc2JPPjHU/0b4aqTJnHMDLCylIBs6XClNxPyjHUVclPhyeIN4Szg66KJJD9I6zhshMunQkDLbMdnUbklt3gQd7DLRiu3+KEBnKCohIIZ+JsdRpAf6O6/LOUla0kqAATdyxe7u/V948/SXMATLINwshmBez3B6Qi7GzFfi5JSMqc4CuhN7aeghmnYPh0XtOiylg3BDe+OS9o8ZVUrZWQB7O7huI48o7xjOFJKG3V7o4n2vpDJqBLBQUKu418wQRbnw1ijtIRJMS09IhmylT6sf6O3vhpPVOCH8MsJ0SpQVb8wLljpuOkUysF73/lspi7IJBHVBfndLvFZoVElPeXGzGzag7BvlEct7KUG02JTUpzJKA22VJB4sW0vx3iVLULnLUUKCA+iXJIHF7Ppy0gaoCpZCAHOV1qABubDkbMfMxTMpikeAljqeLmwY/ExOrHCcWnKSsLKzmZwhKzcaB75Q3LWIUuZRQcxBdgkEOLOoknX10ItFSqSbMIUlASoF2LMRsLlvKCFUyky1pLJUpgolLbCyfJ7wfgKImpALpClKuMxcpB3L6m2kF0MxISSVKKtASGbf8ALbqeJgGVPTKAcTCHIcTBrYvYMfJ4M/4jl5EpIW41UoZib8SkQsk/iCmQSpRXoGuPDd+pAudeEHJp9CMyXfw2H8ync3ezwD/jaVOAlSRfKQBbkVFdx0ED0iAQVr9qzOWPF3UWgYv6Gy+uoVKUSFhiWYrAtxYFtdAIThSd1G3X4NaNGJqXl/8ALLeIgKFlF2uLnY8LdYXVM5CVEJQD0FvW8FOjFQSp0EISEn8tkgvfMNiAN9Xj0KSmeEISlQuylMGBFiXOvUv8IK7SSghaVIASVy1rU26ghwW01u2kC0xalzj2md+fGKPqxEGVUpIR4QgEXLKdKj/CFMkeflFFLOQpZQAxFxmDANaydvMRageFBNz3RVf82YB/SPpVOkiYSHLH3ZWhGvRj3vFpUVEjKA/jKVWdiQi4PkDqIKqAFFLKOYMpOUqTsDlsxtY6bwBh6Aaea98vsjYdBA+HzlCYLn2klzcu+rmNQBjU9oVlicsxxmHeoBcfuqHjPqNoslpkrZXdqkKN7eJGv5VeIe/UQFidlTGs0y3KxFh0A9IZYWn9SVXcEjU7h7jQ34wXpA7IS57lpkwBSSWB7wMNLjKxs+5Gl4OE4JKMsyUokEuoj2dNdDvAs6nSaMzCBnlgFJFmJLGwsfOF82pUJKFhs2ZIdhocvLmfWFaCh3X06QlCh3QUfyqSoM5Zg9tdoTy6mWoFLhL38Icgi4OVy/qNYNqJYMoEi6SAOhzEwhpZYTNYAajbiIWEdDN7G08EIGUoWizM7Fr6Pa0VUNSHKhnubsfXXXp0ispugbd59BAqFnO217dAYagjylKlvnzLtZ1AM/m+lvOJezZJT+YnMAEjiS7+nDyhev2Ab6g67kqLwQtISq25cjUa8DaFathRKfVghPeJCk7KspSb8dSnqxjZ0vawFIlqNwlnv4rWYxlEyk2BSkhSCouAbueOmg0gIUye7mKAYglmcANow0ENCVdCSSYxxyuFRNTLIASFPdwo8026+ogKlwmXmC0laVgvpl0Iaxf1HkIpkzCc4JcPblfbh5QVSTiyb6kDja58oMpNsGKSNmO2QXKBKrkBxcC/MjjvyjDdq1OpJDOVE3F7APfgbaQwq6dKSkJDBRL3PBx08oz0xZUUpJJFyxJZ9dIK5GzYJDSlQtNP3hWVgi4VmQAxsEuGI5v5CIYjJmzEOm5JBIdIA4sRq73e1onhw8MxLnKApQAJHiYXt8OsAyUhNSoAAABFmDX1tC/pvwpRUhc6yiLkOHFhsW2YNB5oEIOaWnvFJ3WrKOrOFK3FyH4QImQDMQfFdLllKF+gMNVShLp5ik2UDYuSb66wWBOxZPkLIeb3eZ/2VNbgANG4sYXVVQkqaaqZYNcks/5bD4CIyZQmLzLuopJJ3fyiqbLBSSbkG3KKxjQrY9FTLEkBAsNAQMxfd7+vSEtXiSkquE2sxJOtzYWHx+EFFICpSRYKQCW4kF7x5VShowul/wDc0TVJlN0BoqlkOVtZgx0D7AaXixUxRspZVwzk+o8TcrwPN8Mss+vHmr6CCZCQwU1+J6tDvQqZ8iQgMCSp3OwD8iC8GSlhrgjov5EQHhxfvSblKrctdoPFMkpBIfrffnpCS/Rj/9k="/>
          <p:cNvSpPr>
            <a:spLocks noChangeAspect="1" noChangeArrowheads="1"/>
          </p:cNvSpPr>
          <p:nvPr/>
        </p:nvSpPr>
        <p:spPr bwMode="auto">
          <a:xfrm>
            <a:off x="155575" y="-2392363"/>
            <a:ext cx="7153275" cy="49911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030" name="Picture 6" descr="http://2.bp.blogspot.com/_i5jJdgvC2dw/S7Stn2w8DjI/AAAAAAAAAg4/eyLuOpkvrQw/s400/ovella3.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87924" y="1404728"/>
            <a:ext cx="1886159" cy="1490026"/>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http://1.bp.blogspot.com/_i5jJdgvC2dw/S7Stni6UlPI/AAAAAAAAAgw/rANJm1o4Z34/s400/ovella4.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80112" y="1422998"/>
            <a:ext cx="2055525" cy="1463747"/>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http://3.bp.blogspot.com/_i5jJdgvC2dw/S7StnA20VPI/AAAAAAAAAgo/mg3Fn-YRCJk/s400/ovella5.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319343" y="1422999"/>
            <a:ext cx="1824658" cy="146374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150923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2">
            <a:lumMod val="75000"/>
            <a:alpha val="20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268760"/>
            <a:ext cx="8229600" cy="5472608"/>
          </a:xfrm>
        </p:spPr>
        <p:txBody>
          <a:bodyPr>
            <a:normAutofit/>
          </a:bodyPr>
          <a:lstStyle/>
          <a:p>
            <a:pPr marL="0" indent="0" algn="just">
              <a:buNone/>
            </a:pPr>
            <a:r>
              <a:rPr lang="es-ES" sz="1400" b="1" u="sng" dirty="0">
                <a:solidFill>
                  <a:schemeClr val="tx2"/>
                </a:solidFill>
                <a:latin typeface="Comic Sans MS" pitchFamily="66" charset="0"/>
              </a:rPr>
              <a:t>GESTACIÓN: </a:t>
            </a:r>
          </a:p>
          <a:p>
            <a:pPr algn="just"/>
            <a:endParaRPr lang="es-ES" sz="1100" dirty="0" smtClean="0">
              <a:latin typeface="Comic Sans MS" pitchFamily="66" charset="0"/>
            </a:endParaRPr>
          </a:p>
          <a:p>
            <a:pPr algn="just"/>
            <a:r>
              <a:rPr lang="es-ES" sz="1100" dirty="0" smtClean="0">
                <a:latin typeface="Comic Sans MS" pitchFamily="66" charset="0"/>
              </a:rPr>
              <a:t>La </a:t>
            </a:r>
            <a:r>
              <a:rPr lang="es-ES" sz="1100" dirty="0">
                <a:latin typeface="Comic Sans MS" pitchFamily="66" charset="0"/>
              </a:rPr>
              <a:t>duración de la gestación en ovejas es de 5 meses (147-153 días). </a:t>
            </a:r>
          </a:p>
          <a:p>
            <a:pPr lvl="0" algn="just"/>
            <a:r>
              <a:rPr lang="es-ES" sz="1100" dirty="0">
                <a:latin typeface="Comic Sans MS" pitchFamily="66" charset="0"/>
              </a:rPr>
              <a:t>El periodo recomendable de realizar las ecografías: del día 45 al 100 de gestación. </a:t>
            </a:r>
          </a:p>
          <a:p>
            <a:pPr lvl="0" algn="just"/>
            <a:r>
              <a:rPr lang="es-ES" sz="1100" dirty="0">
                <a:latin typeface="Comic Sans MS" pitchFamily="66" charset="0"/>
              </a:rPr>
              <a:t>Desde que la hembra es cubierta por el macho hasta la implantación del embrión e inicio de formación de la placenta debe evitarse a los animales a situaciones de estrés. </a:t>
            </a:r>
          </a:p>
          <a:p>
            <a:pPr lvl="0" algn="just"/>
            <a:r>
              <a:rPr lang="es-ES" sz="1100" dirty="0">
                <a:latin typeface="Comic Sans MS" pitchFamily="66" charset="0"/>
              </a:rPr>
              <a:t>Durante toda la fase de gestación hasta los 15 días previos al parto las ovejas gestantes saldrán con el resto del ganado. </a:t>
            </a:r>
          </a:p>
          <a:p>
            <a:pPr lvl="0" algn="just"/>
            <a:r>
              <a:rPr lang="es-ES" sz="1100" dirty="0">
                <a:latin typeface="Comic Sans MS" pitchFamily="66" charset="0"/>
              </a:rPr>
              <a:t>Se debe vigilar a lo largo de toda la gestación se debe comprobar que el índice corporal de nuestros animales es el correcto. </a:t>
            </a:r>
          </a:p>
          <a:p>
            <a:pPr lvl="0" algn="just"/>
            <a:r>
              <a:rPr lang="es-ES" sz="1100" dirty="0">
                <a:latin typeface="Comic Sans MS" pitchFamily="66" charset="0"/>
              </a:rPr>
              <a:t>Aproximadamente 15 días antes de la fecha prevista para iniciarse los partos las ovejas a punto de parir se separan del resto del rebaño y se les dará una alimentación más rica (proteína + energía), con el fin de que lleguen fuertes al momento del parto. </a:t>
            </a:r>
          </a:p>
          <a:p>
            <a:pPr algn="just"/>
            <a:endParaRPr lang="es-ES" sz="1100" dirty="0">
              <a:latin typeface="Comic Sans MS" pitchFamily="66" charset="0"/>
            </a:endParaRPr>
          </a:p>
          <a:p>
            <a:pPr marL="0" indent="0" algn="just">
              <a:buNone/>
            </a:pPr>
            <a:r>
              <a:rPr lang="es-ES" sz="1400" b="1" u="sng" dirty="0">
                <a:solidFill>
                  <a:schemeClr val="tx2"/>
                </a:solidFill>
                <a:latin typeface="Comic Sans MS" pitchFamily="66" charset="0"/>
              </a:rPr>
              <a:t>PARTO: </a:t>
            </a:r>
          </a:p>
          <a:p>
            <a:pPr marL="0" indent="0" algn="just">
              <a:buNone/>
            </a:pPr>
            <a:endParaRPr lang="es-ES" sz="1100" u="sng" dirty="0">
              <a:latin typeface="Comic Sans MS" pitchFamily="66" charset="0"/>
            </a:endParaRPr>
          </a:p>
          <a:p>
            <a:pPr algn="just"/>
            <a:r>
              <a:rPr lang="es-ES" sz="1100" dirty="0">
                <a:latin typeface="Comic Sans MS" pitchFamily="66" charset="0"/>
              </a:rPr>
              <a:t>Vigilar las condiciones de la paridera.</a:t>
            </a:r>
          </a:p>
          <a:p>
            <a:pPr lvl="0" algn="just"/>
            <a:r>
              <a:rPr lang="es-ES" sz="1100" dirty="0">
                <a:latin typeface="Comic Sans MS" pitchFamily="66" charset="0"/>
              </a:rPr>
              <a:t>Temperatura ambiental: ni superior a 36ºC ni inferiores a 10ºC.</a:t>
            </a:r>
          </a:p>
          <a:p>
            <a:pPr lvl="0" algn="just"/>
            <a:r>
              <a:rPr lang="es-ES" sz="1100" dirty="0">
                <a:latin typeface="Comic Sans MS" pitchFamily="66" charset="0"/>
              </a:rPr>
              <a:t>Correcta ventilación: evitar acumulo de amoniaco.</a:t>
            </a:r>
          </a:p>
          <a:p>
            <a:pPr lvl="0" algn="just"/>
            <a:r>
              <a:rPr lang="es-ES" sz="1100" dirty="0">
                <a:latin typeface="Comic Sans MS" pitchFamily="66" charset="0"/>
              </a:rPr>
              <a:t>Humedad relativa ambiental no debe sobrepasar el 80%.</a:t>
            </a:r>
          </a:p>
          <a:p>
            <a:endParaRPr lang="es-ES" dirty="0"/>
          </a:p>
        </p:txBody>
      </p:sp>
      <p:graphicFrame>
        <p:nvGraphicFramePr>
          <p:cNvPr id="5" name="4 Tabla"/>
          <p:cNvGraphicFramePr>
            <a:graphicFrameLocks noGrp="1"/>
          </p:cNvGraphicFramePr>
          <p:nvPr>
            <p:extLst>
              <p:ext uri="{D42A27DB-BD31-4B8C-83A1-F6EECF244321}">
                <p14:modId xmlns:p14="http://schemas.microsoft.com/office/powerpoint/2010/main" xmlns="" val="3789182660"/>
              </p:ext>
            </p:extLst>
          </p:nvPr>
        </p:nvGraphicFramePr>
        <p:xfrm>
          <a:off x="2987824" y="5587704"/>
          <a:ext cx="5832648" cy="918600"/>
        </p:xfrm>
        <a:graphic>
          <a:graphicData uri="http://schemas.openxmlformats.org/drawingml/2006/table">
            <a:tbl>
              <a:tblPr firstRow="1" firstCol="1" bandRow="1"/>
              <a:tblGrid>
                <a:gridCol w="1943991"/>
                <a:gridCol w="2160465"/>
                <a:gridCol w="1728192"/>
              </a:tblGrid>
              <a:tr h="217560">
                <a:tc>
                  <a:txBody>
                    <a:bodyPr/>
                    <a:lstStyle/>
                    <a:p>
                      <a:pPr algn="ctr">
                        <a:lnSpc>
                          <a:spcPct val="115000"/>
                        </a:lnSpc>
                        <a:spcAft>
                          <a:spcPts val="0"/>
                        </a:spcAft>
                      </a:pPr>
                      <a:r>
                        <a:rPr lang="es-ES" sz="1000" dirty="0">
                          <a:solidFill>
                            <a:srgbClr val="231F20"/>
                          </a:solidFill>
                          <a:effectLst/>
                          <a:latin typeface="Comic Sans MS"/>
                          <a:ea typeface="Calibri"/>
                          <a:cs typeface="Garamond-Light"/>
                        </a:rPr>
                        <a:t> </a:t>
                      </a:r>
                      <a:endParaRPr lang="es-E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dirty="0">
                          <a:solidFill>
                            <a:srgbClr val="231F20"/>
                          </a:solidFill>
                          <a:effectLst/>
                          <a:latin typeface="Comic Sans MS"/>
                          <a:ea typeface="Calibri"/>
                          <a:cs typeface="Garamond-Light"/>
                        </a:rPr>
                        <a:t>CORDERAS</a:t>
                      </a:r>
                      <a:endParaRPr lang="es-E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21000">
                          <a:schemeClr val="bg2">
                            <a:lumMod val="75000"/>
                          </a:schemeClr>
                        </a:gs>
                        <a:gs pos="34000">
                          <a:schemeClr val="accent1">
                            <a:tint val="44500"/>
                            <a:satMod val="160000"/>
                          </a:schemeClr>
                        </a:gs>
                        <a:gs pos="100000">
                          <a:schemeClr val="accent1">
                            <a:tint val="23500"/>
                            <a:satMod val="160000"/>
                          </a:schemeClr>
                        </a:gs>
                      </a:gsLst>
                      <a:lin ang="5400000" scaled="0"/>
                    </a:gradFill>
                  </a:tcPr>
                </a:tc>
                <a:tc>
                  <a:txBody>
                    <a:bodyPr/>
                    <a:lstStyle/>
                    <a:p>
                      <a:pPr algn="ctr">
                        <a:lnSpc>
                          <a:spcPct val="115000"/>
                        </a:lnSpc>
                        <a:spcAft>
                          <a:spcPts val="0"/>
                        </a:spcAft>
                      </a:pPr>
                      <a:r>
                        <a:rPr lang="es-ES" sz="1000" dirty="0">
                          <a:solidFill>
                            <a:srgbClr val="231F20"/>
                          </a:solidFill>
                          <a:effectLst/>
                          <a:latin typeface="Comic Sans MS"/>
                          <a:ea typeface="Calibri"/>
                          <a:cs typeface="Garamond-Light"/>
                        </a:rPr>
                        <a:t>OVEJAS</a:t>
                      </a:r>
                      <a:endParaRPr lang="es-E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21000">
                          <a:schemeClr val="bg2">
                            <a:lumMod val="75000"/>
                          </a:schemeClr>
                        </a:gs>
                        <a:gs pos="34000">
                          <a:schemeClr val="accent1">
                            <a:tint val="44500"/>
                            <a:satMod val="160000"/>
                          </a:schemeClr>
                        </a:gs>
                        <a:gs pos="100000">
                          <a:schemeClr val="accent1">
                            <a:tint val="23500"/>
                            <a:satMod val="160000"/>
                          </a:schemeClr>
                        </a:gs>
                      </a:gsLst>
                      <a:lin ang="5400000" scaled="0"/>
                    </a:gradFill>
                  </a:tcPr>
                </a:tc>
              </a:tr>
              <a:tr h="0">
                <a:tc>
                  <a:txBody>
                    <a:bodyPr/>
                    <a:lstStyle/>
                    <a:p>
                      <a:pPr algn="ctr">
                        <a:lnSpc>
                          <a:spcPct val="115000"/>
                        </a:lnSpc>
                        <a:spcAft>
                          <a:spcPts val="0"/>
                        </a:spcAft>
                      </a:pPr>
                      <a:r>
                        <a:rPr lang="es-ES" sz="1000" dirty="0">
                          <a:solidFill>
                            <a:srgbClr val="231F20"/>
                          </a:solidFill>
                          <a:effectLst/>
                          <a:latin typeface="Comic Sans MS"/>
                          <a:ea typeface="Calibri"/>
                          <a:cs typeface="Garamond-Light"/>
                        </a:rPr>
                        <a:t>CICLOS OVÁRICOS</a:t>
                      </a:r>
                      <a:endParaRPr lang="es-E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15000">
                          <a:schemeClr val="bg2">
                            <a:lumMod val="75000"/>
                          </a:schemeClr>
                        </a:gs>
                        <a:gs pos="31000">
                          <a:schemeClr val="accent1">
                            <a:tint val="44500"/>
                            <a:satMod val="160000"/>
                          </a:schemeClr>
                        </a:gs>
                        <a:gs pos="100000">
                          <a:schemeClr val="accent1">
                            <a:tint val="23500"/>
                            <a:satMod val="160000"/>
                          </a:schemeClr>
                        </a:gs>
                      </a:gsLst>
                      <a:lin ang="5400000" scaled="0"/>
                    </a:gradFill>
                  </a:tcPr>
                </a:tc>
                <a:tc>
                  <a:txBody>
                    <a:bodyPr/>
                    <a:lstStyle/>
                    <a:p>
                      <a:pPr algn="ctr">
                        <a:lnSpc>
                          <a:spcPct val="115000"/>
                        </a:lnSpc>
                        <a:spcAft>
                          <a:spcPts val="0"/>
                        </a:spcAft>
                      </a:pPr>
                      <a:r>
                        <a:rPr lang="es-ES" sz="1000" dirty="0">
                          <a:solidFill>
                            <a:srgbClr val="231F20"/>
                          </a:solidFill>
                          <a:effectLst/>
                          <a:latin typeface="Comic Sans MS"/>
                          <a:ea typeface="Calibri"/>
                          <a:cs typeface="Garamond-Light"/>
                        </a:rPr>
                        <a:t>Irregulares </a:t>
                      </a:r>
                      <a:endParaRPr lang="es-E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31F20"/>
                          </a:solidFill>
                          <a:effectLst/>
                          <a:latin typeface="Comic Sans MS"/>
                          <a:ea typeface="Calibri"/>
                          <a:cs typeface="Garamond-Light"/>
                        </a:rPr>
                        <a:t>Regulares (+-17días)</a:t>
                      </a:r>
                      <a:endParaRPr lang="es-E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es-ES" sz="1000" dirty="0">
                          <a:solidFill>
                            <a:srgbClr val="231F20"/>
                          </a:solidFill>
                          <a:effectLst/>
                          <a:latin typeface="Comic Sans MS"/>
                          <a:ea typeface="Calibri"/>
                          <a:cs typeface="Garamond-Light"/>
                        </a:rPr>
                        <a:t>TASA DE OVULACIÓN</a:t>
                      </a:r>
                      <a:endParaRPr lang="es-E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15000">
                          <a:schemeClr val="bg2">
                            <a:lumMod val="75000"/>
                          </a:schemeClr>
                        </a:gs>
                        <a:gs pos="31000">
                          <a:schemeClr val="accent1">
                            <a:tint val="44500"/>
                            <a:satMod val="160000"/>
                          </a:schemeClr>
                        </a:gs>
                        <a:gs pos="100000">
                          <a:schemeClr val="accent1">
                            <a:tint val="23500"/>
                            <a:satMod val="160000"/>
                          </a:schemeClr>
                        </a:gs>
                      </a:gsLst>
                      <a:lin ang="5400000" scaled="0"/>
                    </a:gradFill>
                  </a:tcPr>
                </a:tc>
                <a:tc>
                  <a:txBody>
                    <a:bodyPr/>
                    <a:lstStyle/>
                    <a:p>
                      <a:pPr algn="ctr">
                        <a:lnSpc>
                          <a:spcPct val="115000"/>
                        </a:lnSpc>
                        <a:spcAft>
                          <a:spcPts val="0"/>
                        </a:spcAft>
                      </a:pPr>
                      <a:r>
                        <a:rPr lang="es-ES" sz="1000" dirty="0">
                          <a:solidFill>
                            <a:srgbClr val="231F20"/>
                          </a:solidFill>
                          <a:effectLst/>
                          <a:latin typeface="Comic Sans MS"/>
                          <a:ea typeface="Calibri"/>
                          <a:cs typeface="Garamond-Light"/>
                        </a:rPr>
                        <a:t>Baja</a:t>
                      </a:r>
                      <a:endParaRPr lang="es-E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dirty="0">
                          <a:solidFill>
                            <a:srgbClr val="231F20"/>
                          </a:solidFill>
                          <a:effectLst/>
                          <a:latin typeface="Comic Sans MS"/>
                          <a:ea typeface="Calibri"/>
                          <a:cs typeface="Garamond-Light"/>
                        </a:rPr>
                        <a:t>1-2</a:t>
                      </a:r>
                      <a:endParaRPr lang="es-E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8316">
                <a:tc>
                  <a:txBody>
                    <a:bodyPr/>
                    <a:lstStyle/>
                    <a:p>
                      <a:pPr algn="ctr">
                        <a:lnSpc>
                          <a:spcPct val="115000"/>
                        </a:lnSpc>
                        <a:spcAft>
                          <a:spcPts val="0"/>
                        </a:spcAft>
                      </a:pPr>
                      <a:r>
                        <a:rPr lang="es-ES" sz="1000" dirty="0">
                          <a:solidFill>
                            <a:srgbClr val="231F20"/>
                          </a:solidFill>
                          <a:effectLst/>
                          <a:latin typeface="Comic Sans MS"/>
                          <a:ea typeface="Calibri"/>
                          <a:cs typeface="Garamond-Light"/>
                        </a:rPr>
                        <a:t>CELO</a:t>
                      </a:r>
                      <a:endParaRPr lang="es-E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15000">
                          <a:schemeClr val="bg2">
                            <a:lumMod val="75000"/>
                          </a:schemeClr>
                        </a:gs>
                        <a:gs pos="31000">
                          <a:schemeClr val="accent1">
                            <a:tint val="44500"/>
                            <a:satMod val="160000"/>
                          </a:schemeClr>
                        </a:gs>
                        <a:gs pos="100000">
                          <a:schemeClr val="accent1">
                            <a:tint val="23500"/>
                            <a:satMod val="160000"/>
                          </a:schemeClr>
                        </a:gs>
                      </a:gsLst>
                      <a:lin ang="5400000" scaled="0"/>
                    </a:gradFill>
                  </a:tcPr>
                </a:tc>
                <a:tc>
                  <a:txBody>
                    <a:bodyPr/>
                    <a:lstStyle/>
                    <a:p>
                      <a:pPr algn="ctr">
                        <a:lnSpc>
                          <a:spcPct val="115000"/>
                        </a:lnSpc>
                        <a:spcAft>
                          <a:spcPts val="0"/>
                        </a:spcAft>
                      </a:pPr>
                      <a:r>
                        <a:rPr lang="es-ES" sz="1000" dirty="0">
                          <a:solidFill>
                            <a:srgbClr val="231F20"/>
                          </a:solidFill>
                          <a:effectLst/>
                          <a:latin typeface="Comic Sans MS"/>
                          <a:ea typeface="Calibri"/>
                          <a:cs typeface="Garamond-Light"/>
                        </a:rPr>
                        <a:t>Cortos y poco intensos (celo silencioso)</a:t>
                      </a:r>
                      <a:endParaRPr lang="es-E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dirty="0">
                          <a:solidFill>
                            <a:srgbClr val="231F20"/>
                          </a:solidFill>
                          <a:effectLst/>
                          <a:latin typeface="Comic Sans MS"/>
                          <a:ea typeface="Calibri"/>
                          <a:cs typeface="Garamond-Light"/>
                        </a:rPr>
                        <a:t>Regulares </a:t>
                      </a:r>
                      <a:endParaRPr lang="es-E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5 CuadroTexto"/>
          <p:cNvSpPr txBox="1"/>
          <p:nvPr/>
        </p:nvSpPr>
        <p:spPr>
          <a:xfrm>
            <a:off x="323528" y="5589240"/>
            <a:ext cx="2448272" cy="738664"/>
          </a:xfrm>
          <a:prstGeom prst="rect">
            <a:avLst/>
          </a:prstGeom>
          <a:noFill/>
        </p:spPr>
        <p:txBody>
          <a:bodyPr wrap="square" rtlCol="0">
            <a:spAutoFit/>
          </a:bodyPr>
          <a:lstStyle/>
          <a:p>
            <a:pPr algn="ctr"/>
            <a:r>
              <a:rPr lang="es-ES" sz="1400" b="1" u="sng" dirty="0">
                <a:solidFill>
                  <a:schemeClr val="tx2"/>
                </a:solidFill>
                <a:latin typeface="Comic Sans MS" pitchFamily="66" charset="0"/>
              </a:rPr>
              <a:t>DIFERENCIAS REPRODUCTIVAS ENTRE CORDERA Y OVEJA </a:t>
            </a:r>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82</a:t>
            </a:fld>
            <a:endParaRPr lang="es-ES"/>
          </a:p>
        </p:txBody>
      </p:sp>
      <p:sp>
        <p:nvSpPr>
          <p:cNvPr id="7" name="1 Título"/>
          <p:cNvSpPr txBox="1">
            <a:spLocks/>
          </p:cNvSpPr>
          <p:nvPr/>
        </p:nvSpPr>
        <p:spPr>
          <a:xfrm>
            <a:off x="220332" y="-2822"/>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200" b="1" dirty="0" smtClean="0">
                <a:solidFill>
                  <a:schemeClr val="accent3">
                    <a:lumMod val="75000"/>
                  </a:schemeClr>
                </a:solidFill>
                <a:latin typeface="Comic Sans MS" pitchFamily="66" charset="0"/>
              </a:rPr>
              <a:t>La Reproducción</a:t>
            </a:r>
          </a:p>
          <a:p>
            <a:pPr algn="r">
              <a:tabLst>
                <a:tab pos="7629525" algn="l"/>
              </a:tabLst>
            </a:pPr>
            <a:r>
              <a:rPr lang="es-ES" sz="2200" b="1" dirty="0" smtClean="0">
                <a:solidFill>
                  <a:schemeClr val="accent2"/>
                </a:solidFill>
                <a:latin typeface="Comic Sans MS" pitchFamily="66" charset="0"/>
              </a:rPr>
              <a:t>Aspectos Sanitarios.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158122963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2">
            <a:lumMod val="75000"/>
            <a:alpha val="20000"/>
          </a:schemeClr>
        </a:solidFill>
        <a:effectLst/>
      </p:bgPr>
    </p:bg>
    <p:spTree>
      <p:nvGrpSpPr>
        <p:cNvPr id="1" name=""/>
        <p:cNvGrpSpPr/>
        <p:nvPr/>
      </p:nvGrpSpPr>
      <p:grpSpPr>
        <a:xfrm>
          <a:off x="0" y="0"/>
          <a:ext cx="0" cy="0"/>
          <a:chOff x="0" y="0"/>
          <a:chExt cx="0" cy="0"/>
        </a:xfrm>
      </p:grpSpPr>
      <p:sp>
        <p:nvSpPr>
          <p:cNvPr id="12" name="11 Marcador de número de diapositiva"/>
          <p:cNvSpPr>
            <a:spLocks noGrp="1"/>
          </p:cNvSpPr>
          <p:nvPr>
            <p:ph type="sldNum" sz="quarter" idx="12"/>
          </p:nvPr>
        </p:nvSpPr>
        <p:spPr/>
        <p:txBody>
          <a:bodyPr/>
          <a:lstStyle/>
          <a:p>
            <a:fld id="{7CE80CD3-30BC-4483-9D44-C7BBE6F797AC}" type="slidenum">
              <a:rPr lang="es-ES" smtClean="0"/>
              <a:pPr/>
              <a:t>83</a:t>
            </a:fld>
            <a:endParaRPr lang="es-ES" dirty="0"/>
          </a:p>
        </p:txBody>
      </p:sp>
      <p:sp>
        <p:nvSpPr>
          <p:cNvPr id="14" name="1 Título"/>
          <p:cNvSpPr txBox="1">
            <a:spLocks/>
          </p:cNvSpPr>
          <p:nvPr/>
        </p:nvSpPr>
        <p:spPr>
          <a:xfrm>
            <a:off x="286775"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r>
              <a:rPr lang="es-ES" sz="2200" b="1" dirty="0" smtClean="0">
                <a:solidFill>
                  <a:schemeClr val="accent3">
                    <a:lumMod val="75000"/>
                  </a:schemeClr>
                </a:solidFill>
                <a:latin typeface="Comic Sans MS" pitchFamily="66" charset="0"/>
              </a:rPr>
              <a:t>ALGUNOS CONSEJOS. La Reproducción</a:t>
            </a:r>
          </a:p>
          <a:p>
            <a:pPr algn="r">
              <a:tabLst>
                <a:tab pos="7629525" algn="l"/>
              </a:tabLst>
            </a:pPr>
            <a:r>
              <a:rPr lang="es-ES" sz="2200" b="1" dirty="0" smtClean="0">
                <a:solidFill>
                  <a:schemeClr val="accent2"/>
                </a:solidFill>
                <a:latin typeface="Comic Sans MS" pitchFamily="66" charset="0"/>
              </a:rPr>
              <a:t>Aspectos Sanitarios.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
        <p:nvSpPr>
          <p:cNvPr id="19" name="18 Elipse"/>
          <p:cNvSpPr/>
          <p:nvPr/>
        </p:nvSpPr>
        <p:spPr>
          <a:xfrm>
            <a:off x="3131840" y="1125940"/>
            <a:ext cx="2268252" cy="1290945"/>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800" dirty="0">
                <a:solidFill>
                  <a:schemeClr val="tx2"/>
                </a:solidFill>
                <a:latin typeface="Comic Sans MS" pitchFamily="66" charset="0"/>
              </a:rPr>
              <a:t>En el caso de las corderas no se recomienda cubrirlas al menos que hayan alcanzado los 2/3 de su peso vivo adulto. </a:t>
            </a:r>
          </a:p>
        </p:txBody>
      </p:sp>
      <p:sp>
        <p:nvSpPr>
          <p:cNvPr id="17" name="16 Elipse"/>
          <p:cNvSpPr/>
          <p:nvPr/>
        </p:nvSpPr>
        <p:spPr>
          <a:xfrm>
            <a:off x="0" y="1143000"/>
            <a:ext cx="2627784" cy="172814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800" dirty="0">
                <a:solidFill>
                  <a:schemeClr val="tx2"/>
                </a:solidFill>
                <a:latin typeface="Comic Sans MS" pitchFamily="66" charset="0"/>
              </a:rPr>
              <a:t>Una vez elegido el sistema productivo que mejor se adapta a tus necesidades, debes implantar un sistema de manejo reproductivo con épocas de parto controladas. para este fin hay que intentar realizar épocas de cubriciones no superiores a 45 días evitando la cubrición con monta continua. </a:t>
            </a:r>
          </a:p>
        </p:txBody>
      </p:sp>
      <p:sp>
        <p:nvSpPr>
          <p:cNvPr id="20" name="19 Elipse"/>
          <p:cNvSpPr/>
          <p:nvPr/>
        </p:nvSpPr>
        <p:spPr>
          <a:xfrm>
            <a:off x="6847081" y="1322505"/>
            <a:ext cx="2268252" cy="1290945"/>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800" dirty="0">
                <a:solidFill>
                  <a:schemeClr val="tx2"/>
                </a:solidFill>
                <a:latin typeface="Comic Sans MS" pitchFamily="66" charset="0"/>
              </a:rPr>
              <a:t>El periodo más favorable para que la oveja se quede gestante es la época del año en que los días van disminuyendo y son más cortos, fundamentalmente otoño</a:t>
            </a:r>
          </a:p>
        </p:txBody>
      </p:sp>
      <p:sp>
        <p:nvSpPr>
          <p:cNvPr id="21" name="20 Elipse"/>
          <p:cNvSpPr/>
          <p:nvPr/>
        </p:nvSpPr>
        <p:spPr>
          <a:xfrm>
            <a:off x="2451648" y="4332162"/>
            <a:ext cx="2796097" cy="188928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ES" sz="800" dirty="0">
                <a:solidFill>
                  <a:schemeClr val="tx2"/>
                </a:solidFill>
                <a:latin typeface="Comic Sans MS" pitchFamily="66" charset="0"/>
              </a:rPr>
              <a:t>Control higiénico de la zona de partos. </a:t>
            </a:r>
          </a:p>
          <a:p>
            <a:pPr lvl="0" algn="just"/>
            <a:r>
              <a:rPr lang="es-ES" sz="800" dirty="0">
                <a:solidFill>
                  <a:schemeClr val="tx2"/>
                </a:solidFill>
                <a:latin typeface="Comic Sans MS" pitchFamily="66" charset="0"/>
              </a:rPr>
              <a:t>Locales adecuados a las necesidades.</a:t>
            </a:r>
          </a:p>
          <a:p>
            <a:pPr lvl="0" algn="just"/>
            <a:r>
              <a:rPr lang="es-ES" sz="800" dirty="0">
                <a:solidFill>
                  <a:schemeClr val="tx2"/>
                </a:solidFill>
                <a:latin typeface="Comic Sans MS" pitchFamily="66" charset="0"/>
              </a:rPr>
              <a:t>Cama abundante.</a:t>
            </a:r>
          </a:p>
          <a:p>
            <a:pPr lvl="0" algn="just"/>
            <a:r>
              <a:rPr lang="es-ES" sz="800" dirty="0">
                <a:solidFill>
                  <a:schemeClr val="tx2"/>
                </a:solidFill>
                <a:latin typeface="Comic Sans MS" pitchFamily="66" charset="0"/>
              </a:rPr>
              <a:t>Evitar el hacinamiento.</a:t>
            </a:r>
          </a:p>
          <a:p>
            <a:pPr lvl="0" algn="just"/>
            <a:r>
              <a:rPr lang="es-ES" sz="800" dirty="0">
                <a:solidFill>
                  <a:schemeClr val="tx2"/>
                </a:solidFill>
                <a:latin typeface="Comic Sans MS" pitchFamily="66" charset="0"/>
              </a:rPr>
              <a:t>Minimizar el contagio por transmisión mecánica.</a:t>
            </a:r>
          </a:p>
          <a:p>
            <a:pPr lvl="0" algn="just"/>
            <a:r>
              <a:rPr lang="es-ES" sz="800" dirty="0">
                <a:solidFill>
                  <a:schemeClr val="tx2"/>
                </a:solidFill>
                <a:latin typeface="Comic Sans MS" pitchFamily="66" charset="0"/>
              </a:rPr>
              <a:t>Estructurar la parición en lotes. </a:t>
            </a:r>
          </a:p>
          <a:p>
            <a:pPr lvl="0" algn="just"/>
            <a:r>
              <a:rPr lang="es-ES" sz="800" dirty="0">
                <a:solidFill>
                  <a:schemeClr val="tx2"/>
                </a:solidFill>
                <a:latin typeface="Comic Sans MS" pitchFamily="66" charset="0"/>
              </a:rPr>
              <a:t>Agua limpia y abundante.</a:t>
            </a:r>
          </a:p>
          <a:p>
            <a:pPr lvl="0" algn="just"/>
            <a:r>
              <a:rPr lang="es-ES" sz="800" dirty="0">
                <a:solidFill>
                  <a:schemeClr val="tx2"/>
                </a:solidFill>
                <a:latin typeface="Comic Sans MS" pitchFamily="66" charset="0"/>
              </a:rPr>
              <a:t>Buen estado sanitario del rebaño</a:t>
            </a:r>
          </a:p>
          <a:p>
            <a:pPr lvl="0" algn="just"/>
            <a:r>
              <a:rPr lang="es-ES" sz="800" dirty="0">
                <a:solidFill>
                  <a:schemeClr val="tx2"/>
                </a:solidFill>
                <a:latin typeface="Comic Sans MS" pitchFamily="66" charset="0"/>
              </a:rPr>
              <a:t>Un buen cálculo de las raciones alimenticias. </a:t>
            </a:r>
          </a:p>
        </p:txBody>
      </p:sp>
      <p:sp>
        <p:nvSpPr>
          <p:cNvPr id="23" name="22 Elipse"/>
          <p:cNvSpPr/>
          <p:nvPr/>
        </p:nvSpPr>
        <p:spPr>
          <a:xfrm>
            <a:off x="4766697" y="2180785"/>
            <a:ext cx="2268252" cy="129094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800" dirty="0">
                <a:solidFill>
                  <a:schemeClr val="tx2"/>
                </a:solidFill>
                <a:latin typeface="Comic Sans MS" pitchFamily="66" charset="0"/>
              </a:rPr>
              <a:t>Los 15 primeros días tras la monta se debe evitar cualquier situación de estrés ya que es el periodo de implantación y pueden originarse un aborto.</a:t>
            </a:r>
          </a:p>
        </p:txBody>
      </p:sp>
      <p:sp>
        <p:nvSpPr>
          <p:cNvPr id="27" name="26 Elipse"/>
          <p:cNvSpPr/>
          <p:nvPr/>
        </p:nvSpPr>
        <p:spPr>
          <a:xfrm>
            <a:off x="4967517" y="5553166"/>
            <a:ext cx="2159299" cy="1336562"/>
          </a:xfrm>
          <a:prstGeom prst="ellipse">
            <a:avLst/>
          </a:prstGeom>
          <a:solidFill>
            <a:srgbClr val="FFFF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800" dirty="0">
                <a:solidFill>
                  <a:schemeClr val="tx2"/>
                </a:solidFill>
                <a:latin typeface="Comic Sans MS" pitchFamily="66" charset="0"/>
              </a:rPr>
              <a:t>Es muy importante que la paridera sea limpiada y desinfectada como mínimo 2 veces al año, lo más conveniente es que una de las ocasiones sea en los momentos previos a las pariciones</a:t>
            </a:r>
          </a:p>
        </p:txBody>
      </p:sp>
      <p:sp>
        <p:nvSpPr>
          <p:cNvPr id="26" name="25 Elipse"/>
          <p:cNvSpPr/>
          <p:nvPr/>
        </p:nvSpPr>
        <p:spPr>
          <a:xfrm>
            <a:off x="6656894" y="4383072"/>
            <a:ext cx="2379237" cy="1467835"/>
          </a:xfrm>
          <a:prstGeom prst="ellipse">
            <a:avLst/>
          </a:prstGeom>
          <a:solidFill>
            <a:srgbClr val="FF339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800" dirty="0">
                <a:solidFill>
                  <a:schemeClr val="tx2"/>
                </a:solidFill>
                <a:latin typeface="Comic Sans MS" pitchFamily="66" charset="0"/>
              </a:rPr>
              <a:t>Si los animales están desnutridos va a tener efectos negativos sobre el desarrollo del feto que variaran dependiendo del periodo de gestación, ¿cómo sabré si mis ovejas están bien nutridas? vigilando su índice corporal. </a:t>
            </a:r>
          </a:p>
        </p:txBody>
      </p:sp>
      <p:sp>
        <p:nvSpPr>
          <p:cNvPr id="25" name="24 Elipse"/>
          <p:cNvSpPr/>
          <p:nvPr/>
        </p:nvSpPr>
        <p:spPr>
          <a:xfrm>
            <a:off x="4427984" y="3471729"/>
            <a:ext cx="2268252" cy="1290945"/>
          </a:xfrm>
          <a:prstGeom prst="ellipse">
            <a:avLst/>
          </a:prstGeom>
          <a:solidFill>
            <a:srgbClr val="99FF3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800" dirty="0">
                <a:solidFill>
                  <a:schemeClr val="tx2"/>
                </a:solidFill>
                <a:latin typeface="Comic Sans MS" pitchFamily="66" charset="0"/>
              </a:rPr>
              <a:t>Recuerda que los machos no deben ir de forma continua con el ganado, lo recomendable es que permanezcan alrededor de mes y medio y luego se retiren</a:t>
            </a:r>
          </a:p>
        </p:txBody>
      </p:sp>
      <p:pic>
        <p:nvPicPr>
          <p:cNvPr id="30" name="29 Imagen" descr="Permanente de ovejas en una granja con dos corderos recién nacidos Foto de archivo - 6531844"/>
          <p:cNvPicPr/>
          <p:nvPr/>
        </p:nvPicPr>
        <p:blipFill rotWithShape="1">
          <a:blip r:embed="rId2" cstate="print">
            <a:extLst>
              <a:ext uri="{28A0092B-C50C-407E-A947-70E740481C1C}">
                <a14:useLocalDpi xmlns:a14="http://schemas.microsoft.com/office/drawing/2010/main" xmlns="" val="0"/>
              </a:ext>
            </a:extLst>
          </a:blip>
          <a:srcRect l="14366"/>
          <a:stretch/>
        </p:blipFill>
        <p:spPr bwMode="auto">
          <a:xfrm>
            <a:off x="2478944" y="2416885"/>
            <a:ext cx="2199613" cy="1290945"/>
          </a:xfrm>
          <a:prstGeom prst="rect">
            <a:avLst/>
          </a:prstGeom>
          <a:noFill/>
          <a:ln>
            <a:noFill/>
          </a:ln>
        </p:spPr>
      </p:pic>
      <p:sp>
        <p:nvSpPr>
          <p:cNvPr id="28" name="27 Elipse"/>
          <p:cNvSpPr/>
          <p:nvPr/>
        </p:nvSpPr>
        <p:spPr>
          <a:xfrm>
            <a:off x="688013" y="3121198"/>
            <a:ext cx="2443827" cy="1669740"/>
          </a:xfrm>
          <a:prstGeom prst="ellipse">
            <a:avLst/>
          </a:prstGeom>
          <a:solidFill>
            <a:srgbClr val="66FFC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800" dirty="0">
                <a:solidFill>
                  <a:schemeClr val="tx2"/>
                </a:solidFill>
                <a:latin typeface="Comic Sans MS" pitchFamily="66" charset="0"/>
              </a:rPr>
              <a:t>¿Por qué no pare el ganado? </a:t>
            </a:r>
          </a:p>
          <a:p>
            <a:pPr algn="just"/>
            <a:r>
              <a:rPr lang="es-ES" sz="800" dirty="0">
                <a:solidFill>
                  <a:schemeClr val="tx2"/>
                </a:solidFill>
                <a:latin typeface="Comic Sans MS" pitchFamily="66" charset="0"/>
              </a:rPr>
              <a:t>Los problemas pueden ser consecuencia de: </a:t>
            </a:r>
          </a:p>
          <a:p>
            <a:pPr lvl="0" algn="just"/>
            <a:r>
              <a:rPr lang="es-ES" sz="800" dirty="0">
                <a:solidFill>
                  <a:schemeClr val="tx2"/>
                </a:solidFill>
                <a:latin typeface="Comic Sans MS" pitchFamily="66" charset="0"/>
              </a:rPr>
              <a:t>Factores ambientales y sociales que provocan la mortalidad embrionaria y la infertilidad.</a:t>
            </a:r>
          </a:p>
          <a:p>
            <a:pPr lvl="0" algn="just"/>
            <a:r>
              <a:rPr lang="es-ES" sz="800" dirty="0">
                <a:solidFill>
                  <a:schemeClr val="tx2"/>
                </a:solidFill>
                <a:latin typeface="Comic Sans MS" pitchFamily="66" charset="0"/>
              </a:rPr>
              <a:t>Infecciones que provocan la infertilidad, aborto enzootico y pérdidas perinatales.</a:t>
            </a:r>
          </a:p>
          <a:p>
            <a:pPr lvl="0" algn="just"/>
            <a:r>
              <a:rPr lang="es-ES" sz="800" dirty="0">
                <a:solidFill>
                  <a:schemeClr val="tx2"/>
                </a:solidFill>
                <a:latin typeface="Comic Sans MS" pitchFamily="66" charset="0"/>
              </a:rPr>
              <a:t>Nutrición. </a:t>
            </a:r>
          </a:p>
        </p:txBody>
      </p:sp>
      <p:pic>
        <p:nvPicPr>
          <p:cNvPr id="31" name="30 Imagen" descr="http://www.pueblos-espana.org/fotos_originales/9/5/3/00191953.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80312" y="2613450"/>
            <a:ext cx="1597684" cy="1730497"/>
          </a:xfrm>
          <a:prstGeom prst="rect">
            <a:avLst/>
          </a:prstGeom>
          <a:noFill/>
          <a:ln>
            <a:noFill/>
          </a:ln>
        </p:spPr>
      </p:pic>
      <p:pic>
        <p:nvPicPr>
          <p:cNvPr id="2050" name="Picture 2" descr="http://3.bp.blogspot.com/_i5jJdgvC2dw/S7SsT5Yl0NI/AAAAAAAAAgQ/3khsydQH5Uo/s400/ovella6.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4408" y="5448459"/>
            <a:ext cx="2159204" cy="14412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8208594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alpha val="10000"/>
          </a:schemeClr>
        </a:solidFill>
        <a:effectLst/>
      </p:bgPr>
    </p:bg>
    <p:spTree>
      <p:nvGrpSpPr>
        <p:cNvPr id="1" name=""/>
        <p:cNvGrpSpPr/>
        <p:nvPr/>
      </p:nvGrpSpPr>
      <p:grpSpPr>
        <a:xfrm>
          <a:off x="0" y="0"/>
          <a:ext cx="0" cy="0"/>
          <a:chOff x="0" y="0"/>
          <a:chExt cx="0" cy="0"/>
        </a:xfrm>
      </p:grpSpPr>
      <p:sp>
        <p:nvSpPr>
          <p:cNvPr id="5" name="4 Marco"/>
          <p:cNvSpPr/>
          <p:nvPr/>
        </p:nvSpPr>
        <p:spPr>
          <a:xfrm>
            <a:off x="695072" y="1143000"/>
            <a:ext cx="7876686" cy="1386721"/>
          </a:xfrm>
          <a:prstGeom prst="frame">
            <a:avLst/>
          </a:prstGeom>
          <a:solidFill>
            <a:schemeClr val="accent5">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sz="1400" dirty="0" smtClean="0">
                <a:solidFill>
                  <a:schemeClr val="tx1"/>
                </a:solidFill>
                <a:latin typeface="Comic Sans MS" pitchFamily="66" charset="0"/>
              </a:rPr>
              <a:t>Real Decreto  </a:t>
            </a:r>
            <a:r>
              <a:rPr lang="es-ES" sz="1400" dirty="0">
                <a:solidFill>
                  <a:schemeClr val="tx1"/>
                </a:solidFill>
                <a:latin typeface="Comic Sans MS" pitchFamily="66" charset="0"/>
              </a:rPr>
              <a:t>348/2000, de 10 de marzo, por el que se incorpora al ordenamiento jurídico la Directiva 98/58/CE, relativa a la protección de los animales en las </a:t>
            </a:r>
            <a:r>
              <a:rPr lang="es-ES" sz="1400" dirty="0" smtClean="0">
                <a:solidFill>
                  <a:schemeClr val="tx1"/>
                </a:solidFill>
                <a:latin typeface="Comic Sans MS" pitchFamily="66" charset="0"/>
              </a:rPr>
              <a:t>explotaciones</a:t>
            </a:r>
            <a:endParaRPr lang="es-ES" sz="1400" dirty="0">
              <a:solidFill>
                <a:schemeClr val="tx1"/>
              </a:solidFill>
              <a:latin typeface="Comic Sans MS" pitchFamily="66" charset="0"/>
            </a:endParaRPr>
          </a:p>
        </p:txBody>
      </p:sp>
      <p:sp>
        <p:nvSpPr>
          <p:cNvPr id="7" name="6 Marco"/>
          <p:cNvSpPr/>
          <p:nvPr/>
        </p:nvSpPr>
        <p:spPr>
          <a:xfrm>
            <a:off x="683568" y="2780928"/>
            <a:ext cx="7876686" cy="1008112"/>
          </a:xfrm>
          <a:prstGeom prst="frame">
            <a:avLst/>
          </a:prstGeom>
          <a:solidFill>
            <a:schemeClr val="accent5">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sz="1400" dirty="0" smtClean="0">
                <a:solidFill>
                  <a:schemeClr val="tx1"/>
                </a:solidFill>
                <a:latin typeface="Comic Sans MS" pitchFamily="66" charset="0"/>
              </a:rPr>
              <a:t>Ley 8/2003, de 24 de Abril, de Sanidad Animal</a:t>
            </a:r>
            <a:endParaRPr lang="es-ES" sz="1400" dirty="0">
              <a:solidFill>
                <a:schemeClr val="tx1"/>
              </a:solidFill>
              <a:latin typeface="Comic Sans MS" pitchFamily="66" charset="0"/>
            </a:endParaRPr>
          </a:p>
        </p:txBody>
      </p:sp>
      <p:sp>
        <p:nvSpPr>
          <p:cNvPr id="8" name="7 Marco"/>
          <p:cNvSpPr/>
          <p:nvPr/>
        </p:nvSpPr>
        <p:spPr>
          <a:xfrm>
            <a:off x="695072" y="4005064"/>
            <a:ext cx="7876686" cy="943875"/>
          </a:xfrm>
          <a:prstGeom prst="frame">
            <a:avLst/>
          </a:prstGeom>
          <a:solidFill>
            <a:schemeClr val="accent5">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sz="1400" dirty="0" smtClean="0">
                <a:solidFill>
                  <a:schemeClr val="tx1"/>
                </a:solidFill>
                <a:latin typeface="Comic Sans MS" pitchFamily="66" charset="0"/>
              </a:rPr>
              <a:t>Ley 32/2007, de 7 de Noviembre, para el cuidado de los animales, en su explotación, transporte, experimentación y sacrificio </a:t>
            </a:r>
            <a:endParaRPr lang="es-ES" sz="1400" dirty="0">
              <a:solidFill>
                <a:schemeClr val="tx1"/>
              </a:solidFill>
              <a:latin typeface="Comic Sans MS" pitchFamily="66" charset="0"/>
            </a:endParaRPr>
          </a:p>
        </p:txBody>
      </p:sp>
      <p:sp>
        <p:nvSpPr>
          <p:cNvPr id="9" name="8 Marco"/>
          <p:cNvSpPr/>
          <p:nvPr/>
        </p:nvSpPr>
        <p:spPr>
          <a:xfrm>
            <a:off x="706576" y="5157192"/>
            <a:ext cx="7853678" cy="1080120"/>
          </a:xfrm>
          <a:prstGeom prst="frame">
            <a:avLst/>
          </a:prstGeom>
          <a:solidFill>
            <a:schemeClr val="accent5">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sz="1400" dirty="0" smtClean="0">
                <a:solidFill>
                  <a:schemeClr val="tx1"/>
                </a:solidFill>
                <a:latin typeface="Comic Sans MS" pitchFamily="66" charset="0"/>
              </a:rPr>
              <a:t>Ley 11/2003, de 19 de Marzo, de la Comunidad Autónoma de Aragón de protección animal</a:t>
            </a:r>
            <a:endParaRPr lang="es-ES" sz="1400" dirty="0">
              <a:solidFill>
                <a:schemeClr val="tx1"/>
              </a:solidFill>
              <a:latin typeface="Comic Sans MS" pitchFamily="66" charset="0"/>
            </a:endParaRPr>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84</a:t>
            </a:fld>
            <a:endParaRPr lang="es-ES"/>
          </a:p>
        </p:txBody>
      </p:sp>
      <p:sp>
        <p:nvSpPr>
          <p:cNvPr id="10" name="1 Título"/>
          <p:cNvSpPr txBox="1">
            <a:spLocks/>
          </p:cNvSpPr>
          <p:nvPr/>
        </p:nvSpPr>
        <p:spPr>
          <a:xfrm>
            <a:off x="251521"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endParaRPr lang="es-ES" sz="600" b="1" dirty="0" smtClean="0">
              <a:solidFill>
                <a:schemeClr val="accent2"/>
              </a:solidFill>
              <a:latin typeface="Comic Sans MS" pitchFamily="66" charset="0"/>
            </a:endParaRPr>
          </a:p>
          <a:p>
            <a:pPr algn="r">
              <a:tabLst>
                <a:tab pos="7629525" algn="l"/>
              </a:tabLst>
            </a:pPr>
            <a:r>
              <a:rPr lang="es-ES" sz="2200" b="1" dirty="0" smtClean="0">
                <a:solidFill>
                  <a:schemeClr val="accent2"/>
                </a:solidFill>
                <a:latin typeface="Comic Sans MS" pitchFamily="66" charset="0"/>
              </a:rPr>
              <a:t>Bienestar Animal.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276909549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2">
            <a:alpha val="10000"/>
          </a:schemeClr>
        </a:solidFill>
        <a:effectLst/>
      </p:bgPr>
    </p:bg>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xmlns="" val="759806119"/>
              </p:ext>
            </p:extLst>
          </p:nvPr>
        </p:nvGraphicFramePr>
        <p:xfrm>
          <a:off x="457200" y="1052736"/>
          <a:ext cx="822960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Marcador de número de diapositiva"/>
          <p:cNvSpPr>
            <a:spLocks noGrp="1"/>
          </p:cNvSpPr>
          <p:nvPr>
            <p:ph type="sldNum" sz="quarter" idx="12"/>
          </p:nvPr>
        </p:nvSpPr>
        <p:spPr/>
        <p:txBody>
          <a:bodyPr/>
          <a:lstStyle/>
          <a:p>
            <a:fld id="{7CE80CD3-30BC-4483-9D44-C7BBE6F797AC}" type="slidenum">
              <a:rPr lang="es-ES" smtClean="0"/>
              <a:pPr/>
              <a:t>85</a:t>
            </a:fld>
            <a:endParaRPr lang="es-ES"/>
          </a:p>
        </p:txBody>
      </p:sp>
      <p:sp>
        <p:nvSpPr>
          <p:cNvPr id="6" name="1 Título"/>
          <p:cNvSpPr txBox="1">
            <a:spLocks/>
          </p:cNvSpPr>
          <p:nvPr/>
        </p:nvSpPr>
        <p:spPr>
          <a:xfrm>
            <a:off x="251521"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endParaRPr lang="es-ES" sz="600" b="1" dirty="0" smtClean="0">
              <a:solidFill>
                <a:schemeClr val="accent2"/>
              </a:solidFill>
              <a:latin typeface="Comic Sans MS" pitchFamily="66" charset="0"/>
            </a:endParaRPr>
          </a:p>
          <a:p>
            <a:pPr algn="r">
              <a:tabLst>
                <a:tab pos="7629525" algn="l"/>
              </a:tabLst>
            </a:pPr>
            <a:r>
              <a:rPr lang="es-ES" sz="2200" b="1" dirty="0" smtClean="0">
                <a:solidFill>
                  <a:schemeClr val="accent2"/>
                </a:solidFill>
                <a:latin typeface="Comic Sans MS" pitchFamily="66" charset="0"/>
              </a:rPr>
              <a:t>Bienestar Animal.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201296977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2">
            <a:alpha val="10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2304348"/>
            <a:ext cx="8229600" cy="4608512"/>
          </a:xfrm>
        </p:spPr>
        <p:txBody>
          <a:bodyPr>
            <a:normAutofit/>
          </a:bodyPr>
          <a:lstStyle/>
          <a:p>
            <a:pPr algn="just"/>
            <a:r>
              <a:rPr lang="es-ES" sz="1700" dirty="0" smtClean="0">
                <a:latin typeface="Comic Sans MS" pitchFamily="66" charset="0"/>
              </a:rPr>
              <a:t>En </a:t>
            </a:r>
            <a:r>
              <a:rPr lang="es-ES" sz="1700" dirty="0">
                <a:latin typeface="Comic Sans MS" pitchFamily="66" charset="0"/>
              </a:rPr>
              <a:t>las granjas por medio de las </a:t>
            </a:r>
            <a:r>
              <a:rPr lang="es-ES" sz="1700" dirty="0">
                <a:solidFill>
                  <a:srgbClr val="FF0000"/>
                </a:solidFill>
                <a:effectLst>
                  <a:outerShdw blurRad="38100" dist="38100" dir="2700000" algn="tl">
                    <a:srgbClr val="000000">
                      <a:alpha val="43137"/>
                    </a:srgbClr>
                  </a:outerShdw>
                </a:effectLst>
                <a:latin typeface="Comic Sans MS" pitchFamily="66" charset="0"/>
              </a:rPr>
              <a:t>inspecciones</a:t>
            </a:r>
            <a:r>
              <a:rPr lang="es-ES" sz="1700" dirty="0">
                <a:latin typeface="Comic Sans MS" pitchFamily="66" charset="0"/>
              </a:rPr>
              <a:t> que se realizan en cualquier explotación al efectuar otros controles como: identificación animal, primas ganaderas, registro de explotaciones,...etc. </a:t>
            </a:r>
            <a:endParaRPr lang="es-ES" sz="1700" dirty="0" smtClean="0">
              <a:latin typeface="Comic Sans MS" pitchFamily="66" charset="0"/>
            </a:endParaRPr>
          </a:p>
          <a:p>
            <a:pPr algn="just"/>
            <a:endParaRPr lang="es-ES" sz="1700" dirty="0">
              <a:latin typeface="Comic Sans MS" pitchFamily="66" charset="0"/>
            </a:endParaRPr>
          </a:p>
          <a:p>
            <a:pPr algn="just"/>
            <a:r>
              <a:rPr lang="es-ES" sz="1700" dirty="0">
                <a:latin typeface="Comic Sans MS" pitchFamily="66" charset="0"/>
              </a:rPr>
              <a:t>D</a:t>
            </a:r>
            <a:r>
              <a:rPr lang="es-ES" sz="1700" dirty="0" smtClean="0">
                <a:latin typeface="Comic Sans MS" pitchFamily="66" charset="0"/>
              </a:rPr>
              <a:t>urante </a:t>
            </a:r>
            <a:r>
              <a:rPr lang="es-ES" sz="1700" dirty="0">
                <a:latin typeface="Comic Sans MS" pitchFamily="66" charset="0"/>
              </a:rPr>
              <a:t>el transporte se efectúa mediante la </a:t>
            </a:r>
            <a:r>
              <a:rPr lang="es-ES" sz="1700" dirty="0">
                <a:solidFill>
                  <a:srgbClr val="FF0000"/>
                </a:solidFill>
                <a:effectLst>
                  <a:outerShdw blurRad="38100" dist="38100" dir="2700000" algn="tl">
                    <a:srgbClr val="000000">
                      <a:alpha val="43137"/>
                    </a:srgbClr>
                  </a:outerShdw>
                </a:effectLst>
                <a:latin typeface="Comic Sans MS" pitchFamily="66" charset="0"/>
              </a:rPr>
              <a:t>autorización previa de los transportistas </a:t>
            </a:r>
            <a:r>
              <a:rPr lang="es-ES" sz="1700" dirty="0">
                <a:latin typeface="Comic Sans MS" pitchFamily="66" charset="0"/>
              </a:rPr>
              <a:t>para movimientos de mas de 50 kilómetros y por medio de las </a:t>
            </a:r>
            <a:r>
              <a:rPr lang="es-ES" sz="1700" dirty="0">
                <a:solidFill>
                  <a:srgbClr val="FF0000"/>
                </a:solidFill>
                <a:effectLst>
                  <a:outerShdw blurRad="38100" dist="38100" dir="2700000" algn="tl">
                    <a:srgbClr val="000000">
                      <a:alpha val="43137"/>
                    </a:srgbClr>
                  </a:outerShdw>
                </a:effectLst>
                <a:latin typeface="Comic Sans MS" pitchFamily="66" charset="0"/>
              </a:rPr>
              <a:t>inspecciones de los vehículos </a:t>
            </a:r>
            <a:r>
              <a:rPr lang="es-ES" sz="1700" dirty="0">
                <a:latin typeface="Comic Sans MS" pitchFamily="66" charset="0"/>
              </a:rPr>
              <a:t>que se pueden realizar en</a:t>
            </a:r>
            <a:r>
              <a:rPr lang="es-ES" sz="1700" dirty="0" smtClean="0">
                <a:latin typeface="Comic Sans MS" pitchFamily="66" charset="0"/>
              </a:rPr>
              <a:t>:</a:t>
            </a:r>
          </a:p>
          <a:p>
            <a:pPr marL="0" indent="0" algn="just">
              <a:buNone/>
            </a:pPr>
            <a:endParaRPr lang="es-ES" sz="1900" dirty="0">
              <a:latin typeface="Comic Sans MS" pitchFamily="66" charset="0"/>
            </a:endParaRPr>
          </a:p>
          <a:p>
            <a:pPr lvl="2" algn="just"/>
            <a:r>
              <a:rPr lang="es-ES" sz="1500" dirty="0">
                <a:latin typeface="Comic Sans MS" pitchFamily="66" charset="0"/>
              </a:rPr>
              <a:t>Mataderos</a:t>
            </a:r>
          </a:p>
          <a:p>
            <a:pPr lvl="2" algn="just"/>
            <a:r>
              <a:rPr lang="es-ES" sz="1500" dirty="0">
                <a:latin typeface="Comic Sans MS" pitchFamily="66" charset="0"/>
              </a:rPr>
              <a:t>Mercados</a:t>
            </a:r>
          </a:p>
          <a:p>
            <a:pPr lvl="2" algn="just"/>
            <a:r>
              <a:rPr lang="es-ES" sz="1500" dirty="0">
                <a:latin typeface="Comic Sans MS" pitchFamily="66" charset="0"/>
              </a:rPr>
              <a:t>Otros centros de concentración</a:t>
            </a:r>
          </a:p>
          <a:p>
            <a:pPr lvl="2" algn="just"/>
            <a:r>
              <a:rPr lang="es-ES" sz="1500" dirty="0">
                <a:latin typeface="Comic Sans MS" pitchFamily="66" charset="0"/>
              </a:rPr>
              <a:t>Puntos de Parada</a:t>
            </a:r>
          </a:p>
          <a:p>
            <a:pPr lvl="2" algn="just"/>
            <a:r>
              <a:rPr lang="es-ES" sz="1500" dirty="0">
                <a:latin typeface="Comic Sans MS" pitchFamily="66" charset="0"/>
              </a:rPr>
              <a:t>Carretera</a:t>
            </a:r>
          </a:p>
          <a:p>
            <a:pPr lvl="2" algn="just"/>
            <a:r>
              <a:rPr lang="es-ES" sz="1500" dirty="0">
                <a:latin typeface="Comic Sans MS" pitchFamily="66" charset="0"/>
              </a:rPr>
              <a:t>P.I.F.(puestos de inspección fronterizo)</a:t>
            </a:r>
          </a:p>
          <a:p>
            <a:pPr lvl="2" algn="just"/>
            <a:r>
              <a:rPr lang="es-ES" sz="1500" dirty="0">
                <a:latin typeface="Comic Sans MS" pitchFamily="66" charset="0"/>
              </a:rPr>
              <a:t>Puertos y aeropuertos</a:t>
            </a:r>
          </a:p>
          <a:p>
            <a:pPr marL="0" indent="0">
              <a:buNone/>
            </a:pPr>
            <a:endParaRPr lang="es-ES" dirty="0"/>
          </a:p>
        </p:txBody>
      </p:sp>
      <p:sp>
        <p:nvSpPr>
          <p:cNvPr id="6" name="5 Llamada de flecha hacia abajo"/>
          <p:cNvSpPr/>
          <p:nvPr/>
        </p:nvSpPr>
        <p:spPr>
          <a:xfrm>
            <a:off x="2483768" y="1148503"/>
            <a:ext cx="4032448" cy="1008112"/>
          </a:xfrm>
          <a:prstGeom prst="downArrowCallou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smtClean="0">
                <a:latin typeface="Comic Sans MS" pitchFamily="66" charset="0"/>
              </a:rPr>
              <a:t>CONTROL</a:t>
            </a:r>
            <a:endParaRPr lang="es-ES" sz="3200" dirty="0">
              <a:latin typeface="Comic Sans MS" pitchFamily="66" charset="0"/>
            </a:endParaRPr>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86</a:t>
            </a:fld>
            <a:endParaRPr lang="es-ES"/>
          </a:p>
        </p:txBody>
      </p:sp>
      <p:sp>
        <p:nvSpPr>
          <p:cNvPr id="7" name="1 Título"/>
          <p:cNvSpPr txBox="1">
            <a:spLocks/>
          </p:cNvSpPr>
          <p:nvPr/>
        </p:nvSpPr>
        <p:spPr>
          <a:xfrm>
            <a:off x="284677" y="7414"/>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endParaRPr lang="es-ES" sz="600" b="1" dirty="0" smtClean="0">
              <a:solidFill>
                <a:schemeClr val="accent2"/>
              </a:solidFill>
              <a:latin typeface="Comic Sans MS" pitchFamily="66" charset="0"/>
            </a:endParaRPr>
          </a:p>
          <a:p>
            <a:pPr algn="r">
              <a:tabLst>
                <a:tab pos="7629525" algn="l"/>
              </a:tabLst>
            </a:pPr>
            <a:r>
              <a:rPr lang="es-ES" sz="2200" b="1" dirty="0" smtClean="0">
                <a:solidFill>
                  <a:schemeClr val="accent2"/>
                </a:solidFill>
                <a:latin typeface="Comic Sans MS" pitchFamily="66" charset="0"/>
              </a:rPr>
              <a:t>Bienestar Animal. </a:t>
            </a:r>
            <a:r>
              <a:rPr lang="es-ES" sz="2400" dirty="0" smtClean="0">
                <a:solidFill>
                  <a:schemeClr val="tx2"/>
                </a:solidFill>
                <a:latin typeface="Comic Sans MS" pitchFamily="66" charset="0"/>
              </a:rPr>
              <a:t>GESTIÓN DEL NEGOCIO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98597440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alpha val="10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02948" y="2844209"/>
            <a:ext cx="5697767" cy="616453"/>
          </a:xfrm>
        </p:spPr>
        <p:txBody>
          <a:bodyPr>
            <a:noAutofit/>
          </a:bodyPr>
          <a:lstStyle/>
          <a:p>
            <a:pPr marL="0" indent="0" algn="ctr">
              <a:buNone/>
            </a:pPr>
            <a:r>
              <a:rPr lang="es-ES" sz="2800" dirty="0" smtClean="0">
                <a:solidFill>
                  <a:schemeClr val="tx2"/>
                </a:solidFill>
                <a:latin typeface="Comic Sans MS" pitchFamily="66" charset="0"/>
              </a:rPr>
              <a:t>RECOMENDACIONES</a:t>
            </a:r>
            <a:endParaRPr lang="es-ES" sz="2800" dirty="0">
              <a:solidFill>
                <a:schemeClr val="tx2"/>
              </a:solidFill>
              <a:latin typeface="Comic Sans MS" pitchFamily="66" charset="0"/>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1500" y="73484"/>
            <a:ext cx="2016224" cy="1496115"/>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26661" y="5629854"/>
            <a:ext cx="2339305" cy="1150478"/>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004048" y="5541324"/>
            <a:ext cx="1619225" cy="1212856"/>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303748" y="232760"/>
            <a:ext cx="1512168" cy="1177561"/>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3 CuadroTexto"/>
          <p:cNvSpPr txBox="1"/>
          <p:nvPr/>
        </p:nvSpPr>
        <p:spPr>
          <a:xfrm>
            <a:off x="5540088" y="196926"/>
            <a:ext cx="3462440" cy="600164"/>
          </a:xfrm>
          <a:prstGeom prst="rect">
            <a:avLst/>
          </a:prstGeom>
          <a:noFill/>
        </p:spPr>
        <p:txBody>
          <a:bodyPr wrap="square" rtlCol="0">
            <a:spAutoFit/>
          </a:bodyPr>
          <a:lstStyle/>
          <a:p>
            <a:pPr algn="ctr"/>
            <a:r>
              <a:rPr lang="es-ES" sz="1100" dirty="0">
                <a:latin typeface="Comic Sans MS" pitchFamily="66" charset="0"/>
              </a:rPr>
              <a:t>R</a:t>
            </a:r>
            <a:r>
              <a:rPr lang="es-ES" sz="1100" dirty="0" smtClean="0">
                <a:latin typeface="Comic Sans MS" pitchFamily="66" charset="0"/>
              </a:rPr>
              <a:t>espeta </a:t>
            </a:r>
            <a:r>
              <a:rPr lang="es-ES" sz="1100" dirty="0">
                <a:latin typeface="Comic Sans MS" pitchFamily="66" charset="0"/>
              </a:rPr>
              <a:t>las necesidades fisiológicas y etológicas de los animales tanto en el alojamiento como el manejo del </a:t>
            </a:r>
            <a:r>
              <a:rPr lang="es-ES" sz="1100" dirty="0" smtClean="0">
                <a:latin typeface="Comic Sans MS" pitchFamily="66" charset="0"/>
              </a:rPr>
              <a:t>rebaño</a:t>
            </a:r>
            <a:endParaRPr lang="es-ES" sz="1100" dirty="0">
              <a:latin typeface="Comic Sans MS" pitchFamily="66" charset="0"/>
            </a:endParaRPr>
          </a:p>
        </p:txBody>
      </p:sp>
      <p:sp>
        <p:nvSpPr>
          <p:cNvPr id="5" name="4 CuadroTexto"/>
          <p:cNvSpPr txBox="1"/>
          <p:nvPr/>
        </p:nvSpPr>
        <p:spPr>
          <a:xfrm>
            <a:off x="302217" y="2024116"/>
            <a:ext cx="1764196" cy="1661993"/>
          </a:xfrm>
          <a:prstGeom prst="rect">
            <a:avLst/>
          </a:prstGeom>
          <a:noFill/>
        </p:spPr>
        <p:txBody>
          <a:bodyPr wrap="square" rtlCol="0">
            <a:spAutoFit/>
          </a:bodyPr>
          <a:lstStyle/>
          <a:p>
            <a:pPr algn="ctr"/>
            <a:r>
              <a:rPr lang="es-ES" sz="1200" dirty="0" smtClean="0">
                <a:latin typeface="Comic Sans MS" pitchFamily="66" charset="0"/>
              </a:rPr>
              <a:t>Cuenta con </a:t>
            </a:r>
            <a:r>
              <a:rPr lang="es-ES" sz="1200" dirty="0">
                <a:latin typeface="Comic Sans MS" pitchFamily="66" charset="0"/>
              </a:rPr>
              <a:t>personal suficiente </a:t>
            </a:r>
            <a:r>
              <a:rPr lang="es-ES" sz="1200" dirty="0" smtClean="0">
                <a:latin typeface="Comic Sans MS" pitchFamily="66" charset="0"/>
              </a:rPr>
              <a:t>con la </a:t>
            </a:r>
            <a:r>
              <a:rPr lang="es-ES" sz="1200" dirty="0">
                <a:latin typeface="Comic Sans MS" pitchFamily="66" charset="0"/>
              </a:rPr>
              <a:t>capacidad, los conocimientos y la competencia profesional necesarios.</a:t>
            </a:r>
          </a:p>
          <a:p>
            <a:endParaRPr lang="es-ES" dirty="0"/>
          </a:p>
        </p:txBody>
      </p:sp>
      <p:sp>
        <p:nvSpPr>
          <p:cNvPr id="6" name="5 CuadroTexto"/>
          <p:cNvSpPr txBox="1"/>
          <p:nvPr/>
        </p:nvSpPr>
        <p:spPr>
          <a:xfrm>
            <a:off x="4127528" y="1154100"/>
            <a:ext cx="4716523" cy="830997"/>
          </a:xfrm>
          <a:prstGeom prst="rect">
            <a:avLst/>
          </a:prstGeom>
          <a:noFill/>
        </p:spPr>
        <p:txBody>
          <a:bodyPr wrap="square" rtlCol="0">
            <a:spAutoFit/>
          </a:bodyPr>
          <a:lstStyle/>
          <a:p>
            <a:pPr algn="ctr"/>
            <a:r>
              <a:rPr lang="es-ES" sz="1200" dirty="0" smtClean="0">
                <a:latin typeface="Comic Sans MS" pitchFamily="66" charset="0"/>
              </a:rPr>
              <a:t>Garantiza </a:t>
            </a:r>
            <a:r>
              <a:rPr lang="es-ES" sz="1200" dirty="0">
                <a:latin typeface="Comic Sans MS" pitchFamily="66" charset="0"/>
              </a:rPr>
              <a:t>que el aislamiento y la ventilación del edificio permiten la circulación del aire y que la concentración de gases se mantiene dentro de unos límites que no perjudican a los </a:t>
            </a:r>
            <a:r>
              <a:rPr lang="es-ES" sz="1200" dirty="0" smtClean="0">
                <a:latin typeface="Comic Sans MS" pitchFamily="66" charset="0"/>
              </a:rPr>
              <a:t>animales</a:t>
            </a:r>
            <a:endParaRPr lang="es-ES" sz="1200" dirty="0">
              <a:latin typeface="Comic Sans MS" pitchFamily="66" charset="0"/>
            </a:endParaRPr>
          </a:p>
        </p:txBody>
      </p:sp>
      <p:sp>
        <p:nvSpPr>
          <p:cNvPr id="7" name="6 CuadroTexto"/>
          <p:cNvSpPr txBox="1"/>
          <p:nvPr/>
        </p:nvSpPr>
        <p:spPr>
          <a:xfrm>
            <a:off x="179512" y="4059688"/>
            <a:ext cx="3872320" cy="1231106"/>
          </a:xfrm>
          <a:prstGeom prst="rect">
            <a:avLst/>
          </a:prstGeom>
          <a:noFill/>
        </p:spPr>
        <p:txBody>
          <a:bodyPr wrap="square" rtlCol="0">
            <a:spAutoFit/>
          </a:bodyPr>
          <a:lstStyle/>
          <a:p>
            <a:pPr algn="ctr"/>
            <a:r>
              <a:rPr lang="es-ES" sz="1400" dirty="0" smtClean="0">
                <a:latin typeface="Comic Sans MS" pitchFamily="66" charset="0"/>
              </a:rPr>
              <a:t>Garantiza una </a:t>
            </a:r>
            <a:r>
              <a:rPr lang="es-ES" sz="1400" dirty="0">
                <a:latin typeface="Comic Sans MS" pitchFamily="66" charset="0"/>
              </a:rPr>
              <a:t>iluminación adecuada, al menos durante el periodo de luz natural, entre las 9 y las 17 horas; no deben mantener a los animales a oscuras en ningún caso.</a:t>
            </a:r>
          </a:p>
          <a:p>
            <a:endParaRPr lang="es-ES" dirty="0"/>
          </a:p>
        </p:txBody>
      </p:sp>
      <p:sp>
        <p:nvSpPr>
          <p:cNvPr id="8" name="7 CuadroTexto"/>
          <p:cNvSpPr txBox="1"/>
          <p:nvPr/>
        </p:nvSpPr>
        <p:spPr>
          <a:xfrm>
            <a:off x="5975648" y="2367362"/>
            <a:ext cx="3168352" cy="1661993"/>
          </a:xfrm>
          <a:prstGeom prst="rect">
            <a:avLst/>
          </a:prstGeom>
          <a:noFill/>
        </p:spPr>
        <p:txBody>
          <a:bodyPr wrap="square" rtlCol="0">
            <a:spAutoFit/>
          </a:bodyPr>
          <a:lstStyle/>
          <a:p>
            <a:pPr algn="ctr"/>
            <a:r>
              <a:rPr lang="es-ES" sz="1400" dirty="0">
                <a:latin typeface="Comic Sans MS" pitchFamily="66" charset="0"/>
              </a:rPr>
              <a:t>O</a:t>
            </a:r>
            <a:r>
              <a:rPr lang="es-ES" sz="1400" dirty="0" smtClean="0">
                <a:latin typeface="Comic Sans MS" pitchFamily="66" charset="0"/>
              </a:rPr>
              <a:t>frece </a:t>
            </a:r>
            <a:r>
              <a:rPr lang="es-ES" sz="1400" dirty="0">
                <a:latin typeface="Comic Sans MS" pitchFamily="66" charset="0"/>
              </a:rPr>
              <a:t>a los animales una alimentación sana, adecuada a su edad y especie, y en cantidad suficiente para mantener un buen estado de salud y satisfacer </a:t>
            </a:r>
            <a:r>
              <a:rPr lang="es-ES" sz="1400" dirty="0" smtClean="0">
                <a:latin typeface="Comic Sans MS" pitchFamily="66" charset="0"/>
              </a:rPr>
              <a:t>sus </a:t>
            </a:r>
            <a:r>
              <a:rPr lang="es-ES" sz="1400" dirty="0">
                <a:latin typeface="Comic Sans MS" pitchFamily="66" charset="0"/>
              </a:rPr>
              <a:t>necesidades de </a:t>
            </a:r>
            <a:r>
              <a:rPr lang="es-ES" sz="1400" dirty="0" smtClean="0">
                <a:latin typeface="Comic Sans MS" pitchFamily="66" charset="0"/>
              </a:rPr>
              <a:t>nutrición</a:t>
            </a:r>
            <a:endParaRPr lang="es-ES" sz="1400" dirty="0">
              <a:latin typeface="Comic Sans MS" pitchFamily="66" charset="0"/>
            </a:endParaRPr>
          </a:p>
          <a:p>
            <a:endParaRPr lang="es-ES" dirty="0"/>
          </a:p>
        </p:txBody>
      </p:sp>
      <p:sp>
        <p:nvSpPr>
          <p:cNvPr id="9" name="8 CuadroTexto"/>
          <p:cNvSpPr txBox="1"/>
          <p:nvPr/>
        </p:nvSpPr>
        <p:spPr>
          <a:xfrm>
            <a:off x="302217" y="5646184"/>
            <a:ext cx="3456384" cy="1107996"/>
          </a:xfrm>
          <a:prstGeom prst="rect">
            <a:avLst/>
          </a:prstGeom>
          <a:noFill/>
        </p:spPr>
        <p:txBody>
          <a:bodyPr wrap="square" rtlCol="0">
            <a:spAutoFit/>
          </a:bodyPr>
          <a:lstStyle/>
          <a:p>
            <a:pPr algn="ctr"/>
            <a:r>
              <a:rPr lang="es-ES" sz="1200" dirty="0" smtClean="0">
                <a:latin typeface="Comic Sans MS" pitchFamily="66" charset="0"/>
              </a:rPr>
              <a:t>Construye y ubica </a:t>
            </a:r>
            <a:r>
              <a:rPr lang="es-ES" sz="1200" dirty="0">
                <a:latin typeface="Comic Sans MS" pitchFamily="66" charset="0"/>
              </a:rPr>
              <a:t>los equipos para el suministro de alimentos y de agua de manera que se reduzca al máximo su riesgo de </a:t>
            </a:r>
            <a:r>
              <a:rPr lang="es-ES" sz="1200" dirty="0" smtClean="0">
                <a:latin typeface="Comic Sans MS" pitchFamily="66" charset="0"/>
              </a:rPr>
              <a:t>contaminación</a:t>
            </a:r>
            <a:endParaRPr lang="es-ES" sz="1200" dirty="0">
              <a:latin typeface="Comic Sans MS" pitchFamily="66" charset="0"/>
            </a:endParaRPr>
          </a:p>
          <a:p>
            <a:endParaRPr lang="es-ES" dirty="0"/>
          </a:p>
        </p:txBody>
      </p:sp>
      <p:sp>
        <p:nvSpPr>
          <p:cNvPr id="10" name="9 CuadroTexto"/>
          <p:cNvSpPr txBox="1"/>
          <p:nvPr/>
        </p:nvSpPr>
        <p:spPr>
          <a:xfrm>
            <a:off x="2087724" y="2202458"/>
            <a:ext cx="3252306" cy="430887"/>
          </a:xfrm>
          <a:prstGeom prst="rect">
            <a:avLst/>
          </a:prstGeom>
          <a:noFill/>
        </p:spPr>
        <p:txBody>
          <a:bodyPr wrap="square" rtlCol="0">
            <a:spAutoFit/>
          </a:bodyPr>
          <a:lstStyle/>
          <a:p>
            <a:r>
              <a:rPr lang="es-ES" sz="1100" dirty="0" smtClean="0">
                <a:latin typeface="Comic Sans MS" pitchFamily="66" charset="0"/>
              </a:rPr>
              <a:t>Asegurarse de que los procedimientos de cría no ocasionan daños, sufrimientos o heridas </a:t>
            </a:r>
            <a:endParaRPr lang="es-ES" sz="1100" dirty="0">
              <a:latin typeface="Comic Sans MS" pitchFamily="66" charset="0"/>
            </a:endParaRPr>
          </a:p>
        </p:txBody>
      </p:sp>
      <p:sp>
        <p:nvSpPr>
          <p:cNvPr id="11" name="10 CuadroTexto"/>
          <p:cNvSpPr txBox="1"/>
          <p:nvPr/>
        </p:nvSpPr>
        <p:spPr>
          <a:xfrm>
            <a:off x="4454830" y="4437112"/>
            <a:ext cx="4061918" cy="923330"/>
          </a:xfrm>
          <a:prstGeom prst="rect">
            <a:avLst/>
          </a:prstGeom>
          <a:noFill/>
        </p:spPr>
        <p:txBody>
          <a:bodyPr wrap="square" rtlCol="0">
            <a:spAutoFit/>
          </a:bodyPr>
          <a:lstStyle/>
          <a:p>
            <a:r>
              <a:rPr lang="es-ES" sz="1200" dirty="0" smtClean="0">
                <a:latin typeface="Comic Sans MS" pitchFamily="66" charset="0"/>
              </a:rPr>
              <a:t>No administrar al ganado sustancias a excepción de aquellas para tratamientos terapéuticos, profilácticos o zootécnicos</a:t>
            </a:r>
          </a:p>
          <a:p>
            <a:endParaRPr lang="es-ES" dirty="0"/>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87</a:t>
            </a:fld>
            <a:endParaRPr lang="es-ES"/>
          </a:p>
        </p:txBody>
      </p:sp>
    </p:spTree>
    <p:extLst>
      <p:ext uri="{BB962C8B-B14F-4D97-AF65-F5344CB8AC3E}">
        <p14:creationId xmlns:p14="http://schemas.microsoft.com/office/powerpoint/2010/main" xmlns="" val="32568213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alpha val="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620688"/>
            <a:ext cx="8229600" cy="4929411"/>
          </a:xfrm>
        </p:spPr>
        <p:txBody>
          <a:bodyPr>
            <a:normAutofit/>
          </a:bodyPr>
          <a:lstStyle/>
          <a:p>
            <a:pPr marL="0" indent="0" algn="ctr">
              <a:lnSpc>
                <a:spcPct val="150000"/>
              </a:lnSpc>
              <a:buNone/>
            </a:pPr>
            <a:endParaRPr lang="es-ES" sz="1600" dirty="0" smtClean="0">
              <a:latin typeface="Comic Sans MS" pitchFamily="66" charset="0"/>
            </a:endParaRPr>
          </a:p>
          <a:p>
            <a:pPr marL="0" indent="0" algn="just">
              <a:lnSpc>
                <a:spcPct val="150000"/>
              </a:lnSpc>
              <a:buNone/>
            </a:pPr>
            <a:r>
              <a:rPr lang="es-ES" sz="1800" dirty="0" smtClean="0">
                <a:latin typeface="Comic Sans MS" pitchFamily="66" charset="0"/>
              </a:rPr>
              <a:t>El </a:t>
            </a:r>
            <a:r>
              <a:rPr lang="es-ES" sz="1800" dirty="0">
                <a:latin typeface="Comic Sans MS" pitchFamily="66" charset="0"/>
              </a:rPr>
              <a:t>almacenamiento y utilización de productos químicos y de residuos constituyen la principal fuente de contaminación potencial en una explotación ganadera.</a:t>
            </a:r>
          </a:p>
          <a:p>
            <a:pPr marL="0" indent="0" algn="just">
              <a:buNone/>
            </a:pPr>
            <a:r>
              <a:rPr lang="es-ES" sz="1600" dirty="0">
                <a:latin typeface="Comic Sans MS" pitchFamily="66" charset="0"/>
              </a:rPr>
              <a:t> </a:t>
            </a:r>
          </a:p>
          <a:p>
            <a:pPr algn="just"/>
            <a:r>
              <a:rPr lang="es-ES" sz="1800" b="1" dirty="0">
                <a:effectLst>
                  <a:outerShdw blurRad="38100" dist="38100" dir="2700000" algn="tl">
                    <a:srgbClr val="000000">
                      <a:alpha val="43137"/>
                    </a:srgbClr>
                  </a:outerShdw>
                </a:effectLst>
                <a:latin typeface="Comic Sans MS" pitchFamily="66" charset="0"/>
              </a:rPr>
              <a:t>Debes tener en cuenta que…</a:t>
            </a:r>
            <a:endParaRPr lang="es-ES" sz="1800" dirty="0">
              <a:effectLst>
                <a:outerShdw blurRad="38100" dist="38100" dir="2700000" algn="tl">
                  <a:srgbClr val="000000">
                    <a:alpha val="43137"/>
                  </a:srgbClr>
                </a:outerShdw>
              </a:effectLst>
              <a:latin typeface="Comic Sans MS" pitchFamily="66" charset="0"/>
            </a:endParaRPr>
          </a:p>
          <a:p>
            <a:pPr marL="0" indent="0" algn="just">
              <a:buNone/>
            </a:pPr>
            <a:endParaRPr lang="es-ES" sz="1600" dirty="0">
              <a:latin typeface="Comic Sans MS" pitchFamily="66" charset="0"/>
            </a:endParaRPr>
          </a:p>
          <a:p>
            <a:pPr lvl="1" algn="just">
              <a:lnSpc>
                <a:spcPct val="150000"/>
              </a:lnSpc>
            </a:pPr>
            <a:r>
              <a:rPr lang="es-ES" sz="1400" dirty="0" smtClean="0">
                <a:latin typeface="Comic Sans MS" pitchFamily="66" charset="0"/>
              </a:rPr>
              <a:t>La </a:t>
            </a:r>
            <a:r>
              <a:rPr lang="es-ES" sz="1400" dirty="0">
                <a:latin typeface="Comic Sans MS" pitchFamily="66" charset="0"/>
              </a:rPr>
              <a:t>explotación ganadera no </a:t>
            </a:r>
            <a:r>
              <a:rPr lang="es-ES" sz="1400" dirty="0" smtClean="0">
                <a:latin typeface="Comic Sans MS" pitchFamily="66" charset="0"/>
              </a:rPr>
              <a:t>debe </a:t>
            </a:r>
            <a:r>
              <a:rPr lang="es-ES" sz="1400" dirty="0">
                <a:latin typeface="Comic Sans MS" pitchFamily="66" charset="0"/>
              </a:rPr>
              <a:t>ser fuente de contaminación del medioambiente y el medioambiente no </a:t>
            </a:r>
            <a:r>
              <a:rPr lang="es-ES" sz="1400" dirty="0" smtClean="0">
                <a:latin typeface="Comic Sans MS" pitchFamily="66" charset="0"/>
              </a:rPr>
              <a:t>debe </a:t>
            </a:r>
            <a:r>
              <a:rPr lang="es-ES" sz="1400" dirty="0">
                <a:latin typeface="Comic Sans MS" pitchFamily="66" charset="0"/>
              </a:rPr>
              <a:t>contaminar </a:t>
            </a:r>
            <a:r>
              <a:rPr lang="es-ES" sz="1400" dirty="0" smtClean="0">
                <a:latin typeface="Comic Sans MS" pitchFamily="66" charset="0"/>
              </a:rPr>
              <a:t>a los </a:t>
            </a:r>
            <a:r>
              <a:rPr lang="es-ES" sz="1400" dirty="0">
                <a:latin typeface="Comic Sans MS" pitchFamily="66" charset="0"/>
              </a:rPr>
              <a:t>animales ni a </a:t>
            </a:r>
            <a:r>
              <a:rPr lang="es-ES" sz="1400" dirty="0" smtClean="0">
                <a:latin typeface="Comic Sans MS" pitchFamily="66" charset="0"/>
              </a:rPr>
              <a:t>la explotación.</a:t>
            </a:r>
          </a:p>
          <a:p>
            <a:pPr marL="457200" lvl="1" indent="0" algn="just">
              <a:buNone/>
            </a:pPr>
            <a:endParaRPr lang="es-ES" sz="1200" dirty="0" smtClean="0">
              <a:latin typeface="Comic Sans MS" pitchFamily="66" charset="0"/>
            </a:endParaRPr>
          </a:p>
          <a:p>
            <a:pPr lvl="1" algn="just">
              <a:lnSpc>
                <a:spcPct val="150000"/>
              </a:lnSpc>
            </a:pPr>
            <a:r>
              <a:rPr lang="es-ES" sz="1400" dirty="0" smtClean="0">
                <a:latin typeface="Comic Sans MS" pitchFamily="66" charset="0"/>
              </a:rPr>
              <a:t> </a:t>
            </a:r>
            <a:r>
              <a:rPr lang="es-ES" sz="1400" dirty="0">
                <a:latin typeface="Comic Sans MS" pitchFamily="66" charset="0"/>
              </a:rPr>
              <a:t>La explotación ganadera </a:t>
            </a:r>
            <a:r>
              <a:rPr lang="es-ES" sz="1400" dirty="0" smtClean="0">
                <a:latin typeface="Comic Sans MS" pitchFamily="66" charset="0"/>
              </a:rPr>
              <a:t>debe </a:t>
            </a:r>
            <a:r>
              <a:rPr lang="es-ES" sz="1400" dirty="0">
                <a:latin typeface="Comic Sans MS" pitchFamily="66" charset="0"/>
              </a:rPr>
              <a:t>ser gestionada en equilibrio con el medioambiente que la rodea. </a:t>
            </a:r>
            <a:endParaRPr lang="es-ES" sz="1400" dirty="0"/>
          </a:p>
        </p:txBody>
      </p:sp>
      <p:pic>
        <p:nvPicPr>
          <p:cNvPr id="1028" name="Picture 4" descr="http://tpstrategy.co/wp-content/uploads/2012/05/Boton_correcto.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80506" y="3590790"/>
            <a:ext cx="409718" cy="409718"/>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http://tpstrategy.co/wp-content/uploads/2012/05/Boton_correcto.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86018" y="4437112"/>
            <a:ext cx="409718" cy="409718"/>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444208" y="4820271"/>
            <a:ext cx="2466975" cy="1781175"/>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1520" y="4886946"/>
            <a:ext cx="2499987" cy="171450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998158" y="4886946"/>
            <a:ext cx="3267075" cy="1711875"/>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3 Marcador de número de diapositiva"/>
          <p:cNvSpPr>
            <a:spLocks noGrp="1"/>
          </p:cNvSpPr>
          <p:nvPr>
            <p:ph type="sldNum" sz="quarter" idx="12"/>
          </p:nvPr>
        </p:nvSpPr>
        <p:spPr/>
        <p:txBody>
          <a:bodyPr/>
          <a:lstStyle/>
          <a:p>
            <a:fld id="{7CE80CD3-30BC-4483-9D44-C7BBE6F797AC}" type="slidenum">
              <a:rPr lang="es-ES" smtClean="0"/>
              <a:pPr/>
              <a:t>88</a:t>
            </a:fld>
            <a:endParaRPr lang="es-ES"/>
          </a:p>
        </p:txBody>
      </p:sp>
      <p:sp>
        <p:nvSpPr>
          <p:cNvPr id="10" name="1 Título"/>
          <p:cNvSpPr txBox="1">
            <a:spLocks/>
          </p:cNvSpPr>
          <p:nvPr/>
        </p:nvSpPr>
        <p:spPr>
          <a:xfrm>
            <a:off x="248353" y="-2232"/>
            <a:ext cx="8892479" cy="1143000"/>
          </a:xfrm>
          <a:prstGeom prst="rect">
            <a:avLst/>
          </a:prstGeom>
          <a:noFill/>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endParaRPr lang="es-ES" sz="600" b="1" dirty="0" smtClean="0">
              <a:solidFill>
                <a:schemeClr val="accent2"/>
              </a:solidFill>
              <a:latin typeface="Comic Sans MS" pitchFamily="66" charset="0"/>
            </a:endParaRPr>
          </a:p>
          <a:p>
            <a:pPr algn="r">
              <a:tabLst>
                <a:tab pos="7629525" algn="l"/>
              </a:tabLst>
            </a:pPr>
            <a:r>
              <a:rPr lang="es-ES" sz="2300" b="1" dirty="0" smtClean="0">
                <a:solidFill>
                  <a:schemeClr val="accent2"/>
                </a:solidFill>
                <a:latin typeface="Comic Sans MS" pitchFamily="66" charset="0"/>
              </a:rPr>
              <a:t>Aspectos Medioambientales de la Explotación</a:t>
            </a:r>
            <a:r>
              <a:rPr lang="es-ES" sz="2200" b="1" dirty="0" smtClean="0">
                <a:solidFill>
                  <a:schemeClr val="accent2"/>
                </a:solidFill>
                <a:latin typeface="Comic Sans MS" pitchFamily="66" charset="0"/>
              </a:rPr>
              <a:t> </a:t>
            </a:r>
          </a:p>
          <a:p>
            <a:pPr algn="r">
              <a:tabLst>
                <a:tab pos="7629525" algn="l"/>
              </a:tabLst>
            </a:pPr>
            <a:endParaRPr lang="es-ES" sz="600" dirty="0" smtClean="0">
              <a:solidFill>
                <a:schemeClr val="tx2"/>
              </a:solidFill>
              <a:latin typeface="Comic Sans MS" pitchFamily="66" charset="0"/>
            </a:endParaRPr>
          </a:p>
          <a:p>
            <a:pPr algn="r">
              <a:tabLst>
                <a:tab pos="7629525" algn="l"/>
              </a:tabLst>
            </a:pPr>
            <a:r>
              <a:rPr lang="es-ES" sz="2600" dirty="0" smtClean="0">
                <a:solidFill>
                  <a:schemeClr val="tx2"/>
                </a:solidFill>
                <a:latin typeface="Comic Sans MS" pitchFamily="66" charset="0"/>
              </a:rPr>
              <a:t>GESTIÓN DEL NEGOCIO</a:t>
            </a: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336413162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2">
            <a:alpha val="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620688"/>
            <a:ext cx="8568952" cy="5976664"/>
          </a:xfrm>
        </p:spPr>
        <p:txBody>
          <a:bodyPr>
            <a:normAutofit fontScale="77500" lnSpcReduction="20000"/>
          </a:bodyPr>
          <a:lstStyle/>
          <a:p>
            <a:pPr marL="0" indent="0" algn="ctr">
              <a:lnSpc>
                <a:spcPct val="150000"/>
              </a:lnSpc>
              <a:buNone/>
            </a:pPr>
            <a:endParaRPr lang="es-ES" sz="1600" dirty="0" smtClean="0">
              <a:latin typeface="Comic Sans MS" pitchFamily="66" charset="0"/>
            </a:endParaRPr>
          </a:p>
          <a:p>
            <a:pPr marL="0" indent="0" algn="just">
              <a:buNone/>
            </a:pPr>
            <a:endParaRPr lang="es-ES" sz="1600" dirty="0" smtClean="0">
              <a:latin typeface="Comic Sans MS" pitchFamily="66" charset="0"/>
            </a:endParaRPr>
          </a:p>
          <a:p>
            <a:pPr marL="0" indent="0" algn="just">
              <a:buNone/>
            </a:pPr>
            <a:r>
              <a:rPr lang="es-ES" sz="1600" dirty="0" smtClean="0">
                <a:latin typeface="Comic Sans MS" pitchFamily="66" charset="0"/>
              </a:rPr>
              <a:t>En </a:t>
            </a:r>
            <a:r>
              <a:rPr lang="es-ES" sz="1600" dirty="0">
                <a:latin typeface="Comic Sans MS" pitchFamily="66" charset="0"/>
              </a:rPr>
              <a:t>las explotaciones ganaderas se producen en su actividad normal, restos y sustancias contaminantes y tóxicos potencialmente peligrosos para el medio ambiente, los animales o el hombre y con capacidad para contaminar suelos, ríos, aguas subterráneas, flora, fauna, cultivos o incluso producir enfermedades en animales y personas. </a:t>
            </a:r>
          </a:p>
          <a:p>
            <a:pPr marL="0" indent="0" algn="just">
              <a:buNone/>
            </a:pPr>
            <a:r>
              <a:rPr lang="es-ES" sz="1600" dirty="0">
                <a:latin typeface="Comic Sans MS" pitchFamily="66" charset="0"/>
              </a:rPr>
              <a:t>Esta </a:t>
            </a:r>
            <a:r>
              <a:rPr lang="es-ES" sz="2100" b="1" dirty="0">
                <a:solidFill>
                  <a:schemeClr val="tx2"/>
                </a:solidFill>
                <a:latin typeface="Comic Sans MS" pitchFamily="66" charset="0"/>
              </a:rPr>
              <a:t>contaminación</a:t>
            </a:r>
            <a:r>
              <a:rPr lang="es-ES" sz="1600" b="1" dirty="0">
                <a:solidFill>
                  <a:schemeClr val="accent3">
                    <a:lumMod val="75000"/>
                  </a:schemeClr>
                </a:solidFill>
                <a:latin typeface="Comic Sans MS" pitchFamily="66" charset="0"/>
              </a:rPr>
              <a:t> </a:t>
            </a:r>
            <a:r>
              <a:rPr lang="es-ES" sz="1600" dirty="0">
                <a:latin typeface="Comic Sans MS" pitchFamily="66" charset="0"/>
              </a:rPr>
              <a:t>se debe principalmente a una </a:t>
            </a:r>
            <a:r>
              <a:rPr lang="es-ES" sz="2100" b="1" dirty="0">
                <a:solidFill>
                  <a:schemeClr val="tx2"/>
                </a:solidFill>
                <a:latin typeface="Comic Sans MS" pitchFamily="66" charset="0"/>
              </a:rPr>
              <a:t>mala gestión de esos residuos, </a:t>
            </a:r>
            <a:r>
              <a:rPr lang="es-ES" sz="1600" dirty="0">
                <a:latin typeface="Comic Sans MS" pitchFamily="66" charset="0"/>
              </a:rPr>
              <a:t>como puede ser el enterramiento incontrolado, quema de los mismos, su mal depósito y almacenamiento. </a:t>
            </a:r>
          </a:p>
          <a:p>
            <a:pPr marL="0" indent="0" algn="just">
              <a:buNone/>
            </a:pPr>
            <a:r>
              <a:rPr lang="es-ES" sz="1600" dirty="0">
                <a:latin typeface="Comic Sans MS" pitchFamily="66" charset="0"/>
              </a:rPr>
              <a:t> </a:t>
            </a:r>
          </a:p>
          <a:p>
            <a:pPr marL="0" indent="0" algn="just">
              <a:buNone/>
            </a:pPr>
            <a:r>
              <a:rPr lang="es-ES" sz="1600" dirty="0">
                <a:latin typeface="Comic Sans MS" pitchFamily="66" charset="0"/>
              </a:rPr>
              <a:t>Para evitar que surjan problemas medioambientales en nuestras explotaciones ganaderas  han de respetarse las siguientes </a:t>
            </a:r>
            <a:r>
              <a:rPr lang="es-ES" sz="2100" b="1" u="sng" dirty="0">
                <a:solidFill>
                  <a:schemeClr val="tx2"/>
                </a:solidFill>
                <a:latin typeface="Comic Sans MS" pitchFamily="66" charset="0"/>
              </a:rPr>
              <a:t>normas básicas en el día a día de la explotación:  </a:t>
            </a:r>
          </a:p>
          <a:p>
            <a:pPr marL="0" indent="0" algn="just">
              <a:buNone/>
            </a:pPr>
            <a:endParaRPr lang="es-ES" sz="1800" b="1" u="sng" dirty="0">
              <a:solidFill>
                <a:schemeClr val="accent3">
                  <a:lumMod val="50000"/>
                </a:schemeClr>
              </a:solidFill>
              <a:latin typeface="Comic Sans MS" pitchFamily="66" charset="0"/>
            </a:endParaRPr>
          </a:p>
          <a:p>
            <a:pPr marL="0" indent="0" algn="just">
              <a:buNone/>
            </a:pPr>
            <a:r>
              <a:rPr lang="es-ES" sz="1400" dirty="0">
                <a:latin typeface="Comic Sans MS" pitchFamily="66" charset="0"/>
              </a:rPr>
              <a:t> </a:t>
            </a:r>
          </a:p>
          <a:p>
            <a:pPr marL="0" lvl="0" indent="0" algn="just">
              <a:buNone/>
            </a:pPr>
            <a:r>
              <a:rPr lang="es-ES" sz="1600" dirty="0" smtClean="0">
                <a:latin typeface="Comic Sans MS" pitchFamily="66" charset="0"/>
              </a:rPr>
              <a:t>	</a:t>
            </a:r>
            <a:r>
              <a:rPr lang="es-ES" sz="1600" b="1" dirty="0" smtClean="0">
                <a:latin typeface="Comic Sans MS" pitchFamily="66" charset="0"/>
              </a:rPr>
              <a:t>ADECUAR</a:t>
            </a:r>
            <a:r>
              <a:rPr lang="es-ES" sz="1600" dirty="0" smtClean="0">
                <a:latin typeface="Comic Sans MS" pitchFamily="66" charset="0"/>
              </a:rPr>
              <a:t> </a:t>
            </a:r>
            <a:r>
              <a:rPr lang="es-ES" sz="1600" dirty="0">
                <a:latin typeface="Comic Sans MS" pitchFamily="66" charset="0"/>
              </a:rPr>
              <a:t>las cargas ganaderas de las superficies forrajeras o pastales con el fin de </a:t>
            </a:r>
            <a:r>
              <a:rPr lang="es-ES" sz="1600" dirty="0" smtClean="0">
                <a:latin typeface="Comic Sans MS" pitchFamily="66" charset="0"/>
              </a:rPr>
              <a:t>evitar </a:t>
            </a:r>
            <a:r>
              <a:rPr lang="es-ES" sz="1600" dirty="0">
                <a:latin typeface="Comic Sans MS" pitchFamily="66" charset="0"/>
              </a:rPr>
              <a:t>un </a:t>
            </a:r>
            <a:r>
              <a:rPr lang="es-ES" sz="1600" dirty="0" smtClean="0">
                <a:latin typeface="Comic Sans MS" pitchFamily="66" charset="0"/>
              </a:rPr>
              <a:t>	efecto </a:t>
            </a:r>
            <a:r>
              <a:rPr lang="es-ES" sz="1600" dirty="0">
                <a:latin typeface="Comic Sans MS" pitchFamily="66" charset="0"/>
              </a:rPr>
              <a:t>demasiado erosivo sobre los suelos</a:t>
            </a:r>
            <a:r>
              <a:rPr lang="es-ES" sz="1600" dirty="0" smtClean="0">
                <a:latin typeface="Comic Sans MS" pitchFamily="66" charset="0"/>
              </a:rPr>
              <a:t>. </a:t>
            </a:r>
            <a:endParaRPr lang="es-ES" sz="1600" dirty="0">
              <a:latin typeface="Comic Sans MS" pitchFamily="66" charset="0"/>
            </a:endParaRPr>
          </a:p>
          <a:p>
            <a:pPr marL="0" indent="0" algn="just">
              <a:buNone/>
            </a:pPr>
            <a:endParaRPr lang="es-ES" sz="1600" dirty="0">
              <a:latin typeface="Comic Sans MS" pitchFamily="66" charset="0"/>
            </a:endParaRPr>
          </a:p>
          <a:p>
            <a:pPr marL="0" lvl="0" indent="0" algn="just">
              <a:buNone/>
            </a:pPr>
            <a:r>
              <a:rPr lang="es-ES" sz="1600" dirty="0" smtClean="0">
                <a:latin typeface="Comic Sans MS" pitchFamily="66" charset="0"/>
              </a:rPr>
              <a:t>	</a:t>
            </a:r>
            <a:r>
              <a:rPr lang="es-ES" sz="1600" b="1" dirty="0" smtClean="0">
                <a:latin typeface="Comic Sans MS" pitchFamily="66" charset="0"/>
              </a:rPr>
              <a:t>UTILIZAR</a:t>
            </a:r>
            <a:r>
              <a:rPr lang="es-ES" sz="1600" dirty="0" smtClean="0">
                <a:latin typeface="Comic Sans MS" pitchFamily="66" charset="0"/>
              </a:rPr>
              <a:t> </a:t>
            </a:r>
            <a:r>
              <a:rPr lang="es-ES" sz="1600" dirty="0">
                <a:latin typeface="Comic Sans MS" pitchFamily="66" charset="0"/>
              </a:rPr>
              <a:t>siempre que sea posible los purines y estiércol procedentes del </a:t>
            </a:r>
            <a:r>
              <a:rPr lang="es-ES" sz="1600" dirty="0" smtClean="0">
                <a:latin typeface="Comic Sans MS" pitchFamily="66" charset="0"/>
              </a:rPr>
              <a:t>ganado como </a:t>
            </a:r>
            <a:r>
              <a:rPr lang="es-ES" sz="1600" dirty="0">
                <a:latin typeface="Comic Sans MS" pitchFamily="66" charset="0"/>
              </a:rPr>
              <a:t>abonos </a:t>
            </a:r>
            <a:r>
              <a:rPr lang="es-ES" sz="1600" dirty="0" smtClean="0">
                <a:latin typeface="Comic Sans MS" pitchFamily="66" charset="0"/>
              </a:rPr>
              <a:t>	naturales</a:t>
            </a:r>
            <a:r>
              <a:rPr lang="es-ES" sz="1600" dirty="0">
                <a:latin typeface="Comic Sans MS" pitchFamily="66" charset="0"/>
              </a:rPr>
              <a:t>.  </a:t>
            </a:r>
            <a:endParaRPr lang="es-ES" sz="1600" dirty="0" smtClean="0">
              <a:latin typeface="Comic Sans MS" pitchFamily="66" charset="0"/>
            </a:endParaRPr>
          </a:p>
          <a:p>
            <a:pPr marL="0" lvl="0" indent="0" algn="just">
              <a:buNone/>
            </a:pPr>
            <a:endParaRPr lang="es-ES" sz="1600" dirty="0">
              <a:latin typeface="Comic Sans MS" pitchFamily="66" charset="0"/>
            </a:endParaRPr>
          </a:p>
          <a:p>
            <a:pPr marL="0" indent="0" algn="just">
              <a:buNone/>
            </a:pPr>
            <a:r>
              <a:rPr lang="es-ES" sz="1600" dirty="0" smtClean="0">
                <a:latin typeface="Comic Sans MS" pitchFamily="66" charset="0"/>
              </a:rPr>
              <a:t>	Para </a:t>
            </a:r>
            <a:r>
              <a:rPr lang="es-ES" sz="1600" dirty="0">
                <a:latin typeface="Comic Sans MS" pitchFamily="66" charset="0"/>
              </a:rPr>
              <a:t>el esparcimiento de purines y estiércol, se respeta el código de buenas prácticas </a:t>
            </a:r>
            <a:r>
              <a:rPr lang="es-ES" sz="1600" dirty="0" smtClean="0">
                <a:latin typeface="Comic Sans MS" pitchFamily="66" charset="0"/>
              </a:rPr>
              <a:t>agrarias.</a:t>
            </a:r>
          </a:p>
          <a:p>
            <a:pPr marL="0" indent="0" algn="just">
              <a:buNone/>
            </a:pPr>
            <a:r>
              <a:rPr lang="es-ES" sz="1600" dirty="0" smtClean="0">
                <a:latin typeface="Comic Sans MS" pitchFamily="66" charset="0"/>
              </a:rPr>
              <a:t>	Se </a:t>
            </a:r>
            <a:r>
              <a:rPr lang="es-ES" sz="1600" dirty="0">
                <a:latin typeface="Comic Sans MS" pitchFamily="66" charset="0"/>
              </a:rPr>
              <a:t>almacenan los purines y estiércol evitando que sean lavados por la lluvia y se produzcan lixiviados.</a:t>
            </a:r>
          </a:p>
          <a:p>
            <a:pPr marL="0" indent="0" algn="just">
              <a:buNone/>
            </a:pPr>
            <a:r>
              <a:rPr lang="es-ES" sz="1600" dirty="0" smtClean="0">
                <a:latin typeface="Comic Sans MS" pitchFamily="66" charset="0"/>
              </a:rPr>
              <a:t>	Se </a:t>
            </a:r>
            <a:r>
              <a:rPr lang="es-ES" sz="1600" dirty="0">
                <a:latin typeface="Comic Sans MS" pitchFamily="66" charset="0"/>
              </a:rPr>
              <a:t>canalizan y se manejan adecuadamente los residuos líquidos (vertidos</a:t>
            </a:r>
            <a:r>
              <a:rPr lang="es-ES" sz="1600" dirty="0" smtClean="0">
                <a:latin typeface="Comic Sans MS" pitchFamily="66" charset="0"/>
              </a:rPr>
              <a:t>, etc.) </a:t>
            </a:r>
            <a:r>
              <a:rPr lang="es-ES" sz="1600" dirty="0">
                <a:latin typeface="Comic Sans MS" pitchFamily="66" charset="0"/>
              </a:rPr>
              <a:t>para evitar una </a:t>
            </a:r>
            <a:r>
              <a:rPr lang="es-ES" sz="1600" dirty="0" smtClean="0">
                <a:latin typeface="Comic Sans MS" pitchFamily="66" charset="0"/>
              </a:rPr>
              <a:t>	contaminación </a:t>
            </a:r>
            <a:r>
              <a:rPr lang="es-ES" sz="1600" dirty="0">
                <a:latin typeface="Comic Sans MS" pitchFamily="66" charset="0"/>
              </a:rPr>
              <a:t>cruzada del agua.</a:t>
            </a:r>
          </a:p>
          <a:p>
            <a:pPr marL="0" indent="0" algn="just">
              <a:buNone/>
            </a:pPr>
            <a:r>
              <a:rPr lang="es-ES" sz="1600" dirty="0">
                <a:latin typeface="Comic Sans MS" pitchFamily="66" charset="0"/>
              </a:rPr>
              <a:t> </a:t>
            </a:r>
          </a:p>
          <a:p>
            <a:pPr marL="0" lvl="0" indent="0" algn="just">
              <a:buNone/>
            </a:pPr>
            <a:r>
              <a:rPr lang="es-ES" sz="1600" dirty="0" smtClean="0">
                <a:latin typeface="Comic Sans MS" pitchFamily="66" charset="0"/>
              </a:rPr>
              <a:t>	</a:t>
            </a:r>
            <a:r>
              <a:rPr lang="es-ES" sz="1600" b="1" dirty="0" smtClean="0">
                <a:latin typeface="Comic Sans MS" pitchFamily="66" charset="0"/>
              </a:rPr>
              <a:t>RECOGIDA</a:t>
            </a:r>
            <a:r>
              <a:rPr lang="es-ES" sz="1600" dirty="0" smtClean="0">
                <a:latin typeface="Comic Sans MS" pitchFamily="66" charset="0"/>
              </a:rPr>
              <a:t> y </a:t>
            </a:r>
            <a:r>
              <a:rPr lang="es-ES" sz="1500" b="1" dirty="0">
                <a:latin typeface="Comic Sans MS" pitchFamily="66" charset="0"/>
              </a:rPr>
              <a:t>ELIMINACIÓ</a:t>
            </a:r>
            <a:r>
              <a:rPr lang="es-ES" sz="1600" b="1" dirty="0" smtClean="0">
                <a:latin typeface="Comic Sans MS" pitchFamily="66" charset="0"/>
              </a:rPr>
              <a:t>N</a:t>
            </a:r>
            <a:r>
              <a:rPr lang="es-ES" sz="1600" dirty="0" smtClean="0">
                <a:latin typeface="Comic Sans MS" pitchFamily="66" charset="0"/>
              </a:rPr>
              <a:t> de </a:t>
            </a:r>
            <a:r>
              <a:rPr lang="es-ES" sz="1600" dirty="0">
                <a:latin typeface="Comic Sans MS" pitchFamily="66" charset="0"/>
              </a:rPr>
              <a:t>cadáveres  según lo establecido en la legislación </a:t>
            </a:r>
            <a:r>
              <a:rPr lang="es-ES" sz="1600" dirty="0" smtClean="0">
                <a:latin typeface="Comic Sans MS" pitchFamily="66" charset="0"/>
              </a:rPr>
              <a:t>vigente</a:t>
            </a:r>
            <a:endParaRPr lang="es-ES" sz="1600" dirty="0">
              <a:latin typeface="Comic Sans MS" pitchFamily="66" charset="0"/>
            </a:endParaRPr>
          </a:p>
          <a:p>
            <a:pPr marL="0" indent="0" algn="just">
              <a:buNone/>
            </a:pPr>
            <a:r>
              <a:rPr lang="es-ES" sz="1600" dirty="0">
                <a:latin typeface="Comic Sans MS" pitchFamily="66" charset="0"/>
              </a:rPr>
              <a:t> </a:t>
            </a:r>
          </a:p>
          <a:p>
            <a:pPr marL="0" indent="0" algn="just">
              <a:buNone/>
            </a:pPr>
            <a:r>
              <a:rPr lang="es-ES" sz="1600" dirty="0">
                <a:latin typeface="Comic Sans MS" pitchFamily="66" charset="0"/>
              </a:rPr>
              <a:t> </a:t>
            </a:r>
            <a:endParaRPr lang="es-ES" sz="1600" dirty="0" smtClean="0">
              <a:latin typeface="Comic Sans MS" pitchFamily="66" charset="0"/>
            </a:endParaRPr>
          </a:p>
          <a:p>
            <a:pPr marL="0" indent="0" algn="just">
              <a:buNone/>
            </a:pPr>
            <a:endParaRPr lang="es-ES" sz="1600" dirty="0">
              <a:latin typeface="Comic Sans MS" pitchFamily="66" charset="0"/>
            </a:endParaRPr>
          </a:p>
        </p:txBody>
      </p:sp>
      <p:sp>
        <p:nvSpPr>
          <p:cNvPr id="5" name="4 Flecha curvada hacia la derecha"/>
          <p:cNvSpPr/>
          <p:nvPr/>
        </p:nvSpPr>
        <p:spPr>
          <a:xfrm>
            <a:off x="323528" y="3212976"/>
            <a:ext cx="777260" cy="1440160"/>
          </a:xfrm>
          <a:prstGeom prst="curved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 name="3 CuadroTexto"/>
          <p:cNvSpPr txBox="1"/>
          <p:nvPr/>
        </p:nvSpPr>
        <p:spPr>
          <a:xfrm>
            <a:off x="1979712" y="5157192"/>
            <a:ext cx="6912768" cy="1546577"/>
          </a:xfrm>
          <a:prstGeom prst="rect">
            <a:avLst/>
          </a:prstGeom>
          <a:noFill/>
        </p:spPr>
        <p:txBody>
          <a:bodyPr wrap="square" rtlCol="0">
            <a:spAutoFit/>
          </a:bodyPr>
          <a:lstStyle/>
          <a:p>
            <a:pPr marL="171450" indent="-171450" algn="just">
              <a:buFontTx/>
              <a:buChar char="-"/>
            </a:pPr>
            <a:r>
              <a:rPr lang="es-ES" sz="1050" dirty="0" smtClean="0">
                <a:latin typeface="Comic Sans MS" pitchFamily="66" charset="0"/>
              </a:rPr>
              <a:t>Reglamento (CE) Nº 1069/2009 y Reglamento (UE) Nº 142/2011 (Normas sanitarias aplicables a los subproductos animales no destinados al consumo humano y los productos derivados de los mismos (SANDACH).</a:t>
            </a:r>
          </a:p>
          <a:p>
            <a:pPr algn="just"/>
            <a:endParaRPr lang="es-ES" sz="1050" dirty="0">
              <a:latin typeface="Comic Sans MS" pitchFamily="66" charset="0"/>
            </a:endParaRPr>
          </a:p>
          <a:p>
            <a:pPr marL="171450" indent="-171450" algn="just">
              <a:buFontTx/>
              <a:buChar char="-"/>
            </a:pPr>
            <a:r>
              <a:rPr lang="es-ES" sz="1050" dirty="0" smtClean="0">
                <a:latin typeface="Comic Sans MS" pitchFamily="66" charset="0"/>
              </a:rPr>
              <a:t>Se debe acreditar la disponibilidad de un sistema o servicio de eliminación de cadáveres , previa inscripción en el REGA.</a:t>
            </a:r>
          </a:p>
          <a:p>
            <a:pPr algn="just"/>
            <a:endParaRPr lang="es-ES" sz="1050" dirty="0" smtClean="0">
              <a:latin typeface="Comic Sans MS" pitchFamily="66" charset="0"/>
            </a:endParaRPr>
          </a:p>
          <a:p>
            <a:pPr marL="171450" indent="-171450" algn="just">
              <a:buFontTx/>
              <a:buChar char="-"/>
            </a:pPr>
            <a:r>
              <a:rPr lang="es-ES" sz="1050" dirty="0" smtClean="0">
                <a:latin typeface="Comic Sans MS" pitchFamily="66" charset="0"/>
              </a:rPr>
              <a:t>Fosa de cadáveres: impermeable y cerrada, para su dimensionamiento se realiza el siguiente cálculo = 2% de la capacidad autorizada a la explotación. </a:t>
            </a:r>
          </a:p>
        </p:txBody>
      </p:sp>
      <p:sp>
        <p:nvSpPr>
          <p:cNvPr id="6" name="5 Marcador de número de diapositiva"/>
          <p:cNvSpPr>
            <a:spLocks noGrp="1"/>
          </p:cNvSpPr>
          <p:nvPr>
            <p:ph type="sldNum" sz="quarter" idx="12"/>
          </p:nvPr>
        </p:nvSpPr>
        <p:spPr/>
        <p:txBody>
          <a:bodyPr/>
          <a:lstStyle/>
          <a:p>
            <a:fld id="{7CE80CD3-30BC-4483-9D44-C7BBE6F797AC}" type="slidenum">
              <a:rPr lang="es-ES" smtClean="0"/>
              <a:pPr/>
              <a:t>89</a:t>
            </a:fld>
            <a:endParaRPr lang="es-ES"/>
          </a:p>
        </p:txBody>
      </p:sp>
      <p:sp>
        <p:nvSpPr>
          <p:cNvPr id="8" name="1 Título"/>
          <p:cNvSpPr txBox="1">
            <a:spLocks/>
          </p:cNvSpPr>
          <p:nvPr/>
        </p:nvSpPr>
        <p:spPr>
          <a:xfrm>
            <a:off x="248353" y="-2232"/>
            <a:ext cx="8892479" cy="1143000"/>
          </a:xfrm>
          <a:prstGeom prst="rect">
            <a:avLst/>
          </a:prstGeom>
          <a:noFill/>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endParaRPr lang="es-ES" sz="600" b="1" dirty="0" smtClean="0">
              <a:solidFill>
                <a:schemeClr val="accent2"/>
              </a:solidFill>
              <a:latin typeface="Comic Sans MS" pitchFamily="66" charset="0"/>
            </a:endParaRPr>
          </a:p>
          <a:p>
            <a:pPr algn="r">
              <a:tabLst>
                <a:tab pos="7629525" algn="l"/>
              </a:tabLst>
            </a:pPr>
            <a:r>
              <a:rPr lang="es-ES" sz="2300" b="1" dirty="0" smtClean="0">
                <a:solidFill>
                  <a:schemeClr val="accent2"/>
                </a:solidFill>
                <a:latin typeface="Comic Sans MS" pitchFamily="66" charset="0"/>
              </a:rPr>
              <a:t>Aspectos Medioambientales de la Explotación</a:t>
            </a:r>
            <a:r>
              <a:rPr lang="es-ES" sz="2200" b="1" dirty="0" smtClean="0">
                <a:solidFill>
                  <a:schemeClr val="accent2"/>
                </a:solidFill>
                <a:latin typeface="Comic Sans MS" pitchFamily="66" charset="0"/>
              </a:rPr>
              <a:t> </a:t>
            </a:r>
          </a:p>
          <a:p>
            <a:pPr algn="r">
              <a:tabLst>
                <a:tab pos="7629525" algn="l"/>
              </a:tabLst>
            </a:pPr>
            <a:endParaRPr lang="es-ES" sz="600" dirty="0" smtClean="0">
              <a:solidFill>
                <a:schemeClr val="tx2"/>
              </a:solidFill>
              <a:latin typeface="Comic Sans MS" pitchFamily="66" charset="0"/>
            </a:endParaRPr>
          </a:p>
          <a:p>
            <a:pPr algn="r">
              <a:tabLst>
                <a:tab pos="7629525" algn="l"/>
              </a:tabLst>
            </a:pPr>
            <a:r>
              <a:rPr lang="es-ES" sz="2600" dirty="0" smtClean="0">
                <a:solidFill>
                  <a:schemeClr val="tx2"/>
                </a:solidFill>
                <a:latin typeface="Comic Sans MS" pitchFamily="66" charset="0"/>
              </a:rPr>
              <a:t>GESTIÓN DEL NEGOCIO</a:t>
            </a: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22274364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4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600200"/>
            <a:ext cx="8229600" cy="4997152"/>
          </a:xfrm>
        </p:spPr>
        <p:txBody>
          <a:bodyPr>
            <a:normAutofit fontScale="77500" lnSpcReduction="20000"/>
          </a:bodyPr>
          <a:lstStyle/>
          <a:p>
            <a:r>
              <a:rPr lang="es-ES" dirty="0" smtClean="0">
                <a:latin typeface="Comic Sans MS" pitchFamily="66" charset="0"/>
                <a:cs typeface="Arial" pitchFamily="34" charset="0"/>
              </a:rPr>
              <a:t>Nueva actividad / Traspaso de actividad.</a:t>
            </a:r>
          </a:p>
          <a:p>
            <a:pPr marL="0" indent="0">
              <a:buNone/>
            </a:pPr>
            <a:endParaRPr lang="es-ES" dirty="0" smtClean="0">
              <a:latin typeface="Comic Sans MS" pitchFamily="66" charset="0"/>
              <a:cs typeface="Arial" pitchFamily="34" charset="0"/>
            </a:endParaRPr>
          </a:p>
          <a:p>
            <a:r>
              <a:rPr lang="es-ES" dirty="0" smtClean="0">
                <a:latin typeface="Comic Sans MS" pitchFamily="66" charset="0"/>
                <a:cs typeface="Arial" pitchFamily="34" charset="0"/>
              </a:rPr>
              <a:t>Licencia Ambiental de Actividades Clasificadas, Evaluación de Impacto Ambiental, Autorización Ambiental Integrada.</a:t>
            </a:r>
          </a:p>
          <a:p>
            <a:pPr marL="0" indent="0">
              <a:buNone/>
            </a:pPr>
            <a:r>
              <a:rPr lang="es-ES" dirty="0" smtClean="0">
                <a:latin typeface="Comic Sans MS" pitchFamily="66" charset="0"/>
                <a:cs typeface="Arial" pitchFamily="34" charset="0"/>
              </a:rPr>
              <a:t> </a:t>
            </a:r>
          </a:p>
          <a:p>
            <a:r>
              <a:rPr lang="es-ES" dirty="0" smtClean="0">
                <a:latin typeface="Comic Sans MS" pitchFamily="66" charset="0"/>
                <a:cs typeface="Arial" pitchFamily="34" charset="0"/>
              </a:rPr>
              <a:t>Licencia de Actividad. </a:t>
            </a:r>
          </a:p>
          <a:p>
            <a:pPr marL="0" indent="0">
              <a:buNone/>
            </a:pPr>
            <a:endParaRPr lang="es-ES" dirty="0" smtClean="0">
              <a:latin typeface="Comic Sans MS" pitchFamily="66" charset="0"/>
              <a:cs typeface="Arial" pitchFamily="34" charset="0"/>
            </a:endParaRPr>
          </a:p>
          <a:p>
            <a:r>
              <a:rPr lang="es-ES" dirty="0" smtClean="0">
                <a:latin typeface="Comic Sans MS" pitchFamily="66" charset="0"/>
                <a:cs typeface="Arial" pitchFamily="34" charset="0"/>
              </a:rPr>
              <a:t>Contrato de gestión de residuos.</a:t>
            </a:r>
          </a:p>
          <a:p>
            <a:pPr marL="0" indent="0">
              <a:buNone/>
            </a:pPr>
            <a:endParaRPr lang="es-ES" dirty="0" smtClean="0">
              <a:latin typeface="Comic Sans MS" pitchFamily="66" charset="0"/>
              <a:cs typeface="Arial" pitchFamily="34" charset="0"/>
            </a:endParaRPr>
          </a:p>
          <a:p>
            <a:r>
              <a:rPr lang="es-ES" dirty="0" smtClean="0">
                <a:latin typeface="Comic Sans MS" pitchFamily="66" charset="0"/>
                <a:cs typeface="Arial" pitchFamily="34" charset="0"/>
              </a:rPr>
              <a:t>Registro General de Explotaciones Ganaderas.</a:t>
            </a:r>
          </a:p>
          <a:p>
            <a:pPr marL="0" indent="0">
              <a:buNone/>
            </a:pPr>
            <a:endParaRPr lang="es-ES" dirty="0" smtClean="0">
              <a:latin typeface="Comic Sans MS" pitchFamily="66" charset="0"/>
              <a:cs typeface="Arial" pitchFamily="34" charset="0"/>
            </a:endParaRPr>
          </a:p>
          <a:p>
            <a:r>
              <a:rPr lang="es-ES" dirty="0" smtClean="0">
                <a:latin typeface="Comic Sans MS" pitchFamily="66" charset="0"/>
                <a:cs typeface="Arial" pitchFamily="34" charset="0"/>
              </a:rPr>
              <a:t>Libro Registro de la Explotación. </a:t>
            </a:r>
          </a:p>
        </p:txBody>
      </p:sp>
      <p:sp>
        <p:nvSpPr>
          <p:cNvPr id="4" name="3 Marcador de número de diapositiva"/>
          <p:cNvSpPr>
            <a:spLocks noGrp="1"/>
          </p:cNvSpPr>
          <p:nvPr>
            <p:ph type="sldNum" sz="quarter" idx="12"/>
          </p:nvPr>
        </p:nvSpPr>
        <p:spPr/>
        <p:txBody>
          <a:bodyPr/>
          <a:lstStyle/>
          <a:p>
            <a:fld id="{7CE80CD3-30BC-4483-9D44-C7BBE6F797AC}" type="slidenum">
              <a:rPr lang="es-ES" smtClean="0"/>
              <a:pPr/>
              <a:t>9</a:t>
            </a:fld>
            <a:endParaRPr lang="es-ES"/>
          </a:p>
        </p:txBody>
      </p:sp>
      <p:sp>
        <p:nvSpPr>
          <p:cNvPr id="5" name="1 Título"/>
          <p:cNvSpPr txBox="1">
            <a:spLocks/>
          </p:cNvSpPr>
          <p:nvPr/>
        </p:nvSpPr>
        <p:spPr>
          <a:xfrm>
            <a:off x="35476" y="0"/>
            <a:ext cx="8592889" cy="1032313"/>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s-ES" sz="1700" dirty="0" smtClean="0">
              <a:solidFill>
                <a:schemeClr val="tx2"/>
              </a:solidFill>
              <a:latin typeface="Comic Sans MS" pitchFamily="66" charset="0"/>
            </a:endParaRPr>
          </a:p>
          <a:p>
            <a:pPr algn="r"/>
            <a:r>
              <a:rPr lang="es-ES" sz="2400" dirty="0" smtClean="0">
                <a:solidFill>
                  <a:schemeClr val="tx2"/>
                </a:solidFill>
                <a:latin typeface="Comic Sans MS" pitchFamily="66" charset="0"/>
              </a:rPr>
              <a:t>CUESTIONES ADMINISTRATIVAS </a:t>
            </a:r>
            <a:br>
              <a:rPr lang="es-ES" sz="2400" dirty="0" smtClean="0">
                <a:solidFill>
                  <a:schemeClr val="tx2"/>
                </a:solidFill>
                <a:latin typeface="Comic Sans MS" pitchFamily="66" charset="0"/>
              </a:rPr>
            </a:br>
            <a:r>
              <a:rPr lang="es-ES" sz="2400" dirty="0" smtClean="0">
                <a:solidFill>
                  <a:schemeClr val="tx2"/>
                </a:solidFill>
                <a:latin typeface="Comic Sans MS" pitchFamily="66" charset="0"/>
              </a:rPr>
              <a:t>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15645300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alpha val="5000"/>
          </a:schemeClr>
        </a:solidFill>
        <a:effectLst/>
      </p:bgPr>
    </p:bg>
    <p:spTree>
      <p:nvGrpSpPr>
        <p:cNvPr id="1" name=""/>
        <p:cNvGrpSpPr/>
        <p:nvPr/>
      </p:nvGrpSpPr>
      <p:grpSpPr>
        <a:xfrm>
          <a:off x="0" y="0"/>
          <a:ext cx="0" cy="0"/>
          <a:chOff x="0" y="0"/>
          <a:chExt cx="0" cy="0"/>
        </a:xfrm>
      </p:grpSpPr>
      <p:sp>
        <p:nvSpPr>
          <p:cNvPr id="5" name="4 CuadroTexto"/>
          <p:cNvSpPr txBox="1"/>
          <p:nvPr/>
        </p:nvSpPr>
        <p:spPr>
          <a:xfrm>
            <a:off x="975914" y="2913441"/>
            <a:ext cx="7437355" cy="1569660"/>
          </a:xfrm>
          <a:prstGeom prst="rect">
            <a:avLst/>
          </a:prstGeom>
          <a:noFill/>
          <a:ln w="19050">
            <a:noFill/>
          </a:ln>
        </p:spPr>
        <p:txBody>
          <a:bodyPr wrap="square" rtlCol="0">
            <a:spAutoFit/>
          </a:bodyPr>
          <a:lstStyle/>
          <a:p>
            <a:pPr algn="just"/>
            <a:endParaRPr lang="es-ES" sz="1200" dirty="0" smtClean="0">
              <a:latin typeface="Comic Sans MS" pitchFamily="66" charset="0"/>
            </a:endParaRPr>
          </a:p>
          <a:p>
            <a:pPr algn="just"/>
            <a:r>
              <a:rPr lang="es-ES" dirty="0" smtClean="0">
                <a:latin typeface="Comic Sans MS" pitchFamily="66" charset="0"/>
              </a:rPr>
              <a:t>En el caso particular de que se utilicen lodos de depuradora, se controlará y se registrará su uso. Se dispondrá de la documentación adecuada (proceso de tratamiento, composición de los lodos) para los lodos esparcidos sobre los terrenos.</a:t>
            </a:r>
          </a:p>
          <a:p>
            <a:pPr algn="just"/>
            <a:endParaRPr lang="es-ES" sz="1200" dirty="0">
              <a:latin typeface="Comic Sans MS" pitchFamily="66" charset="0"/>
            </a:endParaRPr>
          </a:p>
        </p:txBody>
      </p:sp>
      <p:sp>
        <p:nvSpPr>
          <p:cNvPr id="6" name="5 CuadroTexto"/>
          <p:cNvSpPr txBox="1"/>
          <p:nvPr/>
        </p:nvSpPr>
        <p:spPr>
          <a:xfrm>
            <a:off x="1200289" y="4611098"/>
            <a:ext cx="7416345" cy="1384995"/>
          </a:xfrm>
          <a:prstGeom prst="rect">
            <a:avLst/>
          </a:prstGeom>
          <a:noFill/>
          <a:ln w="19050">
            <a:noFill/>
          </a:ln>
        </p:spPr>
        <p:txBody>
          <a:bodyPr wrap="square" rtlCol="0">
            <a:spAutoFit/>
          </a:bodyPr>
          <a:lstStyle/>
          <a:p>
            <a:endParaRPr lang="es-ES" sz="1200" dirty="0" smtClean="0">
              <a:latin typeface="Comic Sans MS" pitchFamily="66" charset="0"/>
            </a:endParaRPr>
          </a:p>
          <a:p>
            <a:pPr algn="just"/>
            <a:r>
              <a:rPr lang="es-ES" dirty="0" smtClean="0">
                <a:latin typeface="Comic Sans MS" pitchFamily="66" charset="0"/>
              </a:rPr>
              <a:t>El </a:t>
            </a:r>
            <a:r>
              <a:rPr lang="es-ES" dirty="0">
                <a:latin typeface="Comic Sans MS" pitchFamily="66" charset="0"/>
              </a:rPr>
              <a:t>uso de los purines, estiércol, productos fitosanitarios y </a:t>
            </a:r>
            <a:r>
              <a:rPr lang="es-ES" dirty="0" smtClean="0">
                <a:latin typeface="Comic Sans MS" pitchFamily="66" charset="0"/>
              </a:rPr>
              <a:t>fertilizantes respetando </a:t>
            </a:r>
            <a:r>
              <a:rPr lang="es-ES" dirty="0">
                <a:latin typeface="Comic Sans MS" pitchFamily="66" charset="0"/>
              </a:rPr>
              <a:t>buenas prácticas permite al ganadero optimizar  los costes </a:t>
            </a:r>
            <a:r>
              <a:rPr lang="es-ES" dirty="0" smtClean="0">
                <a:latin typeface="Comic Sans MS" pitchFamily="66" charset="0"/>
              </a:rPr>
              <a:t>de producción </a:t>
            </a:r>
            <a:r>
              <a:rPr lang="es-ES" dirty="0">
                <a:latin typeface="Comic Sans MS" pitchFamily="66" charset="0"/>
              </a:rPr>
              <a:t>de su explotación. </a:t>
            </a:r>
          </a:p>
          <a:p>
            <a:endParaRPr lang="es-ES" dirty="0"/>
          </a:p>
        </p:txBody>
      </p:sp>
      <p:pic>
        <p:nvPicPr>
          <p:cNvPr id="8" name="Picture 2" descr="http://t2.gstatic.com/images?q=tbn:ANd9GcQeKV6VYnqbBlPO20wj6-bK7piP5Tele7nbevn5b1YwSvS85dDZmA"/>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262653" y="4797152"/>
            <a:ext cx="693191" cy="69011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http://t2.gstatic.com/images?q=tbn:ANd9GcQeKV6VYnqbBlPO20wj6-bK7piP5Tele7nbevn5b1YwSvS85dDZmA"/>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217915" y="3008161"/>
            <a:ext cx="693191" cy="69011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10 CuadroTexto"/>
          <p:cNvSpPr txBox="1"/>
          <p:nvPr/>
        </p:nvSpPr>
        <p:spPr>
          <a:xfrm>
            <a:off x="1194231" y="1140768"/>
            <a:ext cx="7437355" cy="1200329"/>
          </a:xfrm>
          <a:prstGeom prst="rect">
            <a:avLst/>
          </a:prstGeom>
          <a:noFill/>
          <a:ln w="19050">
            <a:noFill/>
          </a:ln>
        </p:spPr>
        <p:txBody>
          <a:bodyPr wrap="square" rtlCol="0">
            <a:spAutoFit/>
          </a:bodyPr>
          <a:lstStyle/>
          <a:p>
            <a:pPr algn="just"/>
            <a:endParaRPr lang="es-ES" dirty="0" smtClean="0">
              <a:latin typeface="Comic Sans MS" pitchFamily="66" charset="0"/>
            </a:endParaRPr>
          </a:p>
          <a:p>
            <a:pPr algn="just"/>
            <a:r>
              <a:rPr lang="es-ES" dirty="0" smtClean="0">
                <a:latin typeface="Comic Sans MS" pitchFamily="66" charset="0"/>
              </a:rPr>
              <a:t>Prohibido el abandono de cadáveres y con carácter general el enterramiento de los mismos.</a:t>
            </a:r>
          </a:p>
          <a:p>
            <a:pPr algn="just"/>
            <a:endParaRPr lang="es-ES" dirty="0">
              <a:latin typeface="Comic Sans MS" pitchFamily="66" charset="0"/>
            </a:endParaRPr>
          </a:p>
        </p:txBody>
      </p:sp>
      <p:pic>
        <p:nvPicPr>
          <p:cNvPr id="3074" name="Picture 2" descr="http://us.cdn3.123rf.com/168nwm/cobalt/cobalt1002/cobalt100200193/6470729-icono-de-signo-de-exclamacion-boton-3d-circulo-de-color-rojo-brillante.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137116" y="1403023"/>
            <a:ext cx="800100" cy="8001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1 Marcador de número de diapositiva"/>
          <p:cNvSpPr>
            <a:spLocks noGrp="1"/>
          </p:cNvSpPr>
          <p:nvPr>
            <p:ph type="sldNum" sz="quarter" idx="12"/>
          </p:nvPr>
        </p:nvSpPr>
        <p:spPr/>
        <p:txBody>
          <a:bodyPr/>
          <a:lstStyle/>
          <a:p>
            <a:fld id="{7CE80CD3-30BC-4483-9D44-C7BBE6F797AC}" type="slidenum">
              <a:rPr lang="es-ES" smtClean="0"/>
              <a:pPr/>
              <a:t>90</a:t>
            </a:fld>
            <a:endParaRPr lang="es-ES"/>
          </a:p>
        </p:txBody>
      </p:sp>
      <p:sp>
        <p:nvSpPr>
          <p:cNvPr id="12" name="1 Título"/>
          <p:cNvSpPr txBox="1">
            <a:spLocks/>
          </p:cNvSpPr>
          <p:nvPr/>
        </p:nvSpPr>
        <p:spPr>
          <a:xfrm>
            <a:off x="248353" y="-2232"/>
            <a:ext cx="8892479" cy="1143000"/>
          </a:xfrm>
          <a:prstGeom prst="rect">
            <a:avLst/>
          </a:prstGeom>
          <a:noFill/>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endParaRPr lang="es-ES" sz="600" b="1" dirty="0" smtClean="0">
              <a:solidFill>
                <a:schemeClr val="accent2"/>
              </a:solidFill>
              <a:latin typeface="Comic Sans MS" pitchFamily="66" charset="0"/>
            </a:endParaRPr>
          </a:p>
          <a:p>
            <a:pPr algn="r">
              <a:tabLst>
                <a:tab pos="7629525" algn="l"/>
              </a:tabLst>
            </a:pPr>
            <a:r>
              <a:rPr lang="es-ES" sz="2300" b="1" dirty="0" smtClean="0">
                <a:solidFill>
                  <a:schemeClr val="accent2"/>
                </a:solidFill>
                <a:latin typeface="Comic Sans MS" pitchFamily="66" charset="0"/>
              </a:rPr>
              <a:t>Aspectos Medioambientales de la Explotación</a:t>
            </a:r>
            <a:r>
              <a:rPr lang="es-ES" sz="2200" b="1" dirty="0" smtClean="0">
                <a:solidFill>
                  <a:schemeClr val="accent2"/>
                </a:solidFill>
                <a:latin typeface="Comic Sans MS" pitchFamily="66" charset="0"/>
              </a:rPr>
              <a:t> </a:t>
            </a:r>
          </a:p>
          <a:p>
            <a:pPr algn="r">
              <a:tabLst>
                <a:tab pos="7629525" algn="l"/>
              </a:tabLst>
            </a:pPr>
            <a:endParaRPr lang="es-ES" sz="600" dirty="0" smtClean="0">
              <a:solidFill>
                <a:schemeClr val="tx2"/>
              </a:solidFill>
              <a:latin typeface="Comic Sans MS" pitchFamily="66" charset="0"/>
            </a:endParaRPr>
          </a:p>
          <a:p>
            <a:pPr algn="r">
              <a:tabLst>
                <a:tab pos="7629525" algn="l"/>
              </a:tabLst>
            </a:pPr>
            <a:r>
              <a:rPr lang="es-ES" sz="2600" dirty="0" smtClean="0">
                <a:solidFill>
                  <a:schemeClr val="tx2"/>
                </a:solidFill>
                <a:latin typeface="Comic Sans MS" pitchFamily="66" charset="0"/>
              </a:rPr>
              <a:t>GESTIÓN DEL NEGOCIO</a:t>
            </a: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pic>
        <p:nvPicPr>
          <p:cNvPr id="13" name="12 Imagen" descr="En busca de cementerios de ovejas"/>
          <p:cNvPicPr/>
          <p:nvPr/>
        </p:nvPicPr>
        <p:blipFill>
          <a:blip r:embed="rId6">
            <a:extLst>
              <a:ext uri="{28A0092B-C50C-407E-A947-70E740481C1C}">
                <a14:useLocalDpi xmlns:a14="http://schemas.microsoft.com/office/drawing/2010/main" xmlns="" val="0"/>
              </a:ext>
            </a:extLst>
          </a:blip>
          <a:srcRect/>
          <a:stretch>
            <a:fillRect/>
          </a:stretch>
        </p:blipFill>
        <p:spPr bwMode="auto">
          <a:xfrm>
            <a:off x="2195736" y="2068489"/>
            <a:ext cx="2004814" cy="952500"/>
          </a:xfrm>
          <a:prstGeom prst="rect">
            <a:avLst/>
          </a:prstGeom>
          <a:noFill/>
          <a:ln>
            <a:noFill/>
          </a:ln>
        </p:spPr>
      </p:pic>
      <p:pic>
        <p:nvPicPr>
          <p:cNvPr id="14" name="13 Imagen" descr="Cadáveres de ovejas en la explotación de Peque en fechas pasadas"/>
          <p:cNvPicPr/>
          <p:nvPr/>
        </p:nvPicPr>
        <p:blipFill>
          <a:blip r:embed="rId7">
            <a:extLst>
              <a:ext uri="{28A0092B-C50C-407E-A947-70E740481C1C}">
                <a14:useLocalDpi xmlns:a14="http://schemas.microsoft.com/office/drawing/2010/main" xmlns="" val="0"/>
              </a:ext>
            </a:extLst>
          </a:blip>
          <a:srcRect/>
          <a:stretch>
            <a:fillRect/>
          </a:stretch>
        </p:blipFill>
        <p:spPr bwMode="auto">
          <a:xfrm>
            <a:off x="4200675" y="2068490"/>
            <a:ext cx="2450579" cy="939672"/>
          </a:xfrm>
          <a:prstGeom prst="rect">
            <a:avLst/>
          </a:prstGeom>
          <a:noFill/>
          <a:ln>
            <a:noFill/>
          </a:ln>
        </p:spPr>
      </p:pic>
      <p:pic>
        <p:nvPicPr>
          <p:cNvPr id="15" name="14 Imagen" descr="http://www.hoyagro.es/hoyagro/wp-content/uploads/2013/04/lengua-azul1-300x259.jpg"/>
          <p:cNvPicPr/>
          <p:nvPr/>
        </p:nvPicPr>
        <p:blipFill>
          <a:blip r:embed="rId8">
            <a:extLst>
              <a:ext uri="{28A0092B-C50C-407E-A947-70E740481C1C}">
                <a14:useLocalDpi xmlns:a14="http://schemas.microsoft.com/office/drawing/2010/main" xmlns="" val="0"/>
              </a:ext>
            </a:extLst>
          </a:blip>
          <a:srcRect/>
          <a:stretch>
            <a:fillRect/>
          </a:stretch>
        </p:blipFill>
        <p:spPr bwMode="auto">
          <a:xfrm>
            <a:off x="2110094" y="5728103"/>
            <a:ext cx="2176098" cy="1052736"/>
          </a:xfrm>
          <a:prstGeom prst="rect">
            <a:avLst/>
          </a:prstGeom>
          <a:noFill/>
          <a:ln>
            <a:noFill/>
          </a:ln>
        </p:spPr>
      </p:pic>
      <p:pic>
        <p:nvPicPr>
          <p:cNvPr id="16" name="15 Imagen" descr="http://noticiasaxoncomunicacion.net/wp-content/uploads/2011/01/CorderosChupando.jpg"/>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200675" y="5724495"/>
            <a:ext cx="2334391" cy="1056344"/>
          </a:xfrm>
          <a:prstGeom prst="rect">
            <a:avLst/>
          </a:prstGeom>
          <a:noFill/>
          <a:ln>
            <a:noFill/>
          </a:ln>
        </p:spPr>
      </p:pic>
    </p:spTree>
    <p:extLst>
      <p:ext uri="{BB962C8B-B14F-4D97-AF65-F5344CB8AC3E}">
        <p14:creationId xmlns:p14="http://schemas.microsoft.com/office/powerpoint/2010/main" xmlns="" val="383008917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2">
            <a:alpha val="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1" y="908720"/>
            <a:ext cx="8568952" cy="5760640"/>
          </a:xfrm>
        </p:spPr>
        <p:txBody>
          <a:bodyPr>
            <a:normAutofit lnSpcReduction="10000"/>
          </a:bodyPr>
          <a:lstStyle/>
          <a:p>
            <a:pPr marL="0" indent="0" algn="just">
              <a:lnSpc>
                <a:spcPct val="115000"/>
              </a:lnSpc>
              <a:spcAft>
                <a:spcPts val="1000"/>
              </a:spcAft>
              <a:buNone/>
            </a:pPr>
            <a:endParaRPr lang="es-ES" sz="1400" dirty="0">
              <a:latin typeface="Comic Sans MS" pitchFamily="66" charset="0"/>
              <a:ea typeface="Calibri"/>
              <a:cs typeface="Arial"/>
            </a:endParaRPr>
          </a:p>
          <a:p>
            <a:pPr marL="0" indent="0" algn="just">
              <a:lnSpc>
                <a:spcPct val="115000"/>
              </a:lnSpc>
              <a:spcAft>
                <a:spcPts val="1000"/>
              </a:spcAft>
              <a:buNone/>
            </a:pPr>
            <a:r>
              <a:rPr lang="es-ES" sz="1400" dirty="0">
                <a:latin typeface="Comic Sans MS" pitchFamily="66" charset="0"/>
                <a:ea typeface="Calibri"/>
                <a:cs typeface="Arial"/>
              </a:rPr>
              <a:t>Los RESPONSABLES DE UNA EXPLOTACIÓN GANADERA son </a:t>
            </a:r>
            <a:r>
              <a:rPr lang="es-ES" sz="1400" b="1" dirty="0">
                <a:solidFill>
                  <a:schemeClr val="tx2"/>
                </a:solidFill>
                <a:latin typeface="Comic Sans MS" pitchFamily="66" charset="0"/>
                <a:ea typeface="Calibri"/>
                <a:cs typeface="Arial"/>
              </a:rPr>
              <a:t>“PEQUEÑOS PRODUCTORES DE RESIDUOS TÓXICOS Y PELIGROSOS”. </a:t>
            </a:r>
          </a:p>
          <a:p>
            <a:pPr marL="0" indent="0" algn="just">
              <a:lnSpc>
                <a:spcPct val="115000"/>
              </a:lnSpc>
              <a:spcAft>
                <a:spcPts val="1000"/>
              </a:spcAft>
              <a:buNone/>
            </a:pPr>
            <a:endParaRPr lang="es-ES" sz="1800" dirty="0" smtClean="0">
              <a:solidFill>
                <a:srgbClr val="00B050"/>
              </a:solidFill>
              <a:ea typeface="Calibri"/>
              <a:cs typeface="Times New Roman"/>
            </a:endParaRPr>
          </a:p>
          <a:p>
            <a:pPr marL="0" indent="0" algn="just">
              <a:lnSpc>
                <a:spcPct val="115000"/>
              </a:lnSpc>
              <a:spcAft>
                <a:spcPts val="1000"/>
              </a:spcAft>
              <a:buNone/>
            </a:pPr>
            <a:endParaRPr lang="es-ES" sz="1800" dirty="0">
              <a:solidFill>
                <a:srgbClr val="00B050"/>
              </a:solidFill>
              <a:ea typeface="Calibri"/>
              <a:cs typeface="Times New Roman"/>
            </a:endParaRPr>
          </a:p>
          <a:p>
            <a:pPr marL="0" indent="0" algn="just">
              <a:lnSpc>
                <a:spcPct val="115000"/>
              </a:lnSpc>
              <a:spcAft>
                <a:spcPts val="1000"/>
              </a:spcAft>
              <a:buNone/>
            </a:pPr>
            <a:endParaRPr lang="es-ES" sz="1800" dirty="0" smtClean="0">
              <a:solidFill>
                <a:srgbClr val="00B050"/>
              </a:solidFill>
              <a:ea typeface="Calibri"/>
              <a:cs typeface="Times New Roman"/>
            </a:endParaRPr>
          </a:p>
          <a:p>
            <a:pPr marL="0" indent="0" algn="just">
              <a:lnSpc>
                <a:spcPct val="115000"/>
              </a:lnSpc>
              <a:spcAft>
                <a:spcPts val="1000"/>
              </a:spcAft>
              <a:buNone/>
            </a:pPr>
            <a:r>
              <a:rPr lang="es-ES" sz="1600" b="1" dirty="0" smtClean="0">
                <a:solidFill>
                  <a:schemeClr val="tx2"/>
                </a:solidFill>
                <a:effectLst>
                  <a:outerShdw blurRad="38100" dist="38100" dir="2700000" algn="tl">
                    <a:srgbClr val="000000">
                      <a:alpha val="43137"/>
                    </a:srgbClr>
                  </a:outerShdw>
                </a:effectLst>
                <a:latin typeface="Comic Sans MS" pitchFamily="66" charset="0"/>
                <a:ea typeface="Calibri"/>
                <a:cs typeface="Arial"/>
              </a:rPr>
              <a:t>1º</a:t>
            </a:r>
            <a:r>
              <a:rPr lang="es-ES" sz="1400" dirty="0" smtClean="0">
                <a:effectLst/>
                <a:latin typeface="Comic Sans MS" pitchFamily="66" charset="0"/>
                <a:ea typeface="Calibri"/>
                <a:cs typeface="Arial"/>
              </a:rPr>
              <a:t>  Inscribirse  en el</a:t>
            </a:r>
            <a:r>
              <a:rPr lang="es-ES" sz="1400" dirty="0" smtClean="0">
                <a:solidFill>
                  <a:schemeClr val="tx2"/>
                </a:solidFill>
                <a:effectLst/>
                <a:latin typeface="Comic Sans MS" pitchFamily="66" charset="0"/>
                <a:ea typeface="Calibri"/>
                <a:cs typeface="Arial"/>
              </a:rPr>
              <a:t> </a:t>
            </a:r>
            <a:r>
              <a:rPr lang="es-ES" sz="1800" b="1" dirty="0" smtClean="0">
                <a:ln>
                  <a:noFill/>
                </a:ln>
                <a:solidFill>
                  <a:schemeClr val="tx2"/>
                </a:solidFill>
                <a:effectLst>
                  <a:outerShdw blurRad="69850" dist="43180" dir="5400000" sx="0" sy="0">
                    <a:srgbClr val="000000">
                      <a:alpha val="65000"/>
                    </a:srgbClr>
                  </a:outerShdw>
                </a:effectLst>
                <a:latin typeface="Comic Sans MS" pitchFamily="66" charset="0"/>
                <a:ea typeface="Calibri"/>
                <a:cs typeface="Arial"/>
              </a:rPr>
              <a:t>Registro</a:t>
            </a:r>
            <a:r>
              <a:rPr lang="es-ES" sz="1400" b="1" dirty="0" smtClean="0">
                <a:ln>
                  <a:noFill/>
                </a:ln>
                <a:solidFill>
                  <a:schemeClr val="tx2"/>
                </a:solidFill>
                <a:effectLst>
                  <a:outerShdw blurRad="69850" dist="43180" dir="5400000" sx="0" sy="0">
                    <a:srgbClr val="000000">
                      <a:alpha val="65000"/>
                    </a:srgbClr>
                  </a:outerShdw>
                </a:effectLst>
                <a:latin typeface="Comic Sans MS" pitchFamily="66" charset="0"/>
                <a:ea typeface="Calibri"/>
                <a:cs typeface="Arial"/>
              </a:rPr>
              <a:t> </a:t>
            </a:r>
            <a:r>
              <a:rPr lang="es-ES" sz="1400" dirty="0" smtClean="0">
                <a:effectLst/>
                <a:latin typeface="Comic Sans MS" pitchFamily="66" charset="0"/>
                <a:ea typeface="Calibri"/>
                <a:cs typeface="Arial"/>
              </a:rPr>
              <a:t>que Aragón posee en el Instituto Aragonés de Gestión Ambiental (creado a través del Decreto 236/2005, de 22 de noviembre, del Gobierno de Aragón, BOA Núm. 147, de 12 de diciembre de 2005)</a:t>
            </a:r>
            <a:endParaRPr lang="es-ES" sz="1400" dirty="0">
              <a:latin typeface="Comic Sans MS" pitchFamily="66" charset="0"/>
              <a:ea typeface="Calibri"/>
              <a:cs typeface="Times New Roman"/>
            </a:endParaRPr>
          </a:p>
          <a:p>
            <a:pPr marL="0" indent="0" algn="just">
              <a:lnSpc>
                <a:spcPct val="115000"/>
              </a:lnSpc>
              <a:spcAft>
                <a:spcPts val="1000"/>
              </a:spcAft>
              <a:buNone/>
            </a:pPr>
            <a:r>
              <a:rPr lang="es-ES" sz="1600" b="1" dirty="0" smtClean="0">
                <a:solidFill>
                  <a:schemeClr val="tx2"/>
                </a:solidFill>
                <a:effectLst>
                  <a:outerShdw blurRad="38100" dist="38100" dir="2700000" algn="tl">
                    <a:srgbClr val="000000">
                      <a:alpha val="43137"/>
                    </a:srgbClr>
                  </a:outerShdw>
                </a:effectLst>
                <a:latin typeface="Comic Sans MS" pitchFamily="66" charset="0"/>
                <a:ea typeface="Calibri"/>
                <a:cs typeface="Arial"/>
              </a:rPr>
              <a:t>2º</a:t>
            </a:r>
            <a:r>
              <a:rPr lang="es-ES" sz="1600" dirty="0" smtClean="0">
                <a:solidFill>
                  <a:schemeClr val="accent3">
                    <a:lumMod val="75000"/>
                  </a:schemeClr>
                </a:solidFill>
                <a:effectLst>
                  <a:outerShdw blurRad="38100" dist="38100" dir="2700000" algn="tl">
                    <a:srgbClr val="000000">
                      <a:alpha val="43137"/>
                    </a:srgbClr>
                  </a:outerShdw>
                </a:effectLst>
                <a:latin typeface="Comic Sans MS" pitchFamily="66" charset="0"/>
                <a:ea typeface="Calibri"/>
                <a:cs typeface="Arial"/>
              </a:rPr>
              <a:t> </a:t>
            </a:r>
            <a:r>
              <a:rPr lang="es-ES" sz="1400" dirty="0" smtClean="0">
                <a:effectLst/>
                <a:latin typeface="Comic Sans MS" pitchFamily="66" charset="0"/>
                <a:ea typeface="Calibri"/>
                <a:cs typeface="Arial"/>
              </a:rPr>
              <a:t>Están obligados a cumplir un </a:t>
            </a:r>
            <a:r>
              <a:rPr lang="es-ES" sz="1800" b="1" dirty="0" smtClean="0">
                <a:ln>
                  <a:noFill/>
                </a:ln>
                <a:solidFill>
                  <a:schemeClr val="tx2"/>
                </a:solidFill>
                <a:effectLst>
                  <a:outerShdw blurRad="69850" dist="43180" dir="5400000" sx="0" sy="0">
                    <a:srgbClr val="000000">
                      <a:alpha val="65000"/>
                    </a:srgbClr>
                  </a:outerShdw>
                </a:effectLst>
                <a:latin typeface="Comic Sans MS" pitchFamily="66" charset="0"/>
                <a:ea typeface="Calibri"/>
                <a:cs typeface="Arial"/>
              </a:rPr>
              <a:t>Plan de Gestión de Residuos Ganaderos (Zoosanitarios)</a:t>
            </a:r>
            <a:r>
              <a:rPr lang="es-ES" sz="1800" dirty="0" smtClean="0">
                <a:solidFill>
                  <a:schemeClr val="tx2"/>
                </a:solidFill>
                <a:effectLst/>
                <a:latin typeface="Comic Sans MS" pitchFamily="66" charset="0"/>
                <a:ea typeface="Calibri"/>
                <a:cs typeface="Arial"/>
              </a:rPr>
              <a:t>.</a:t>
            </a:r>
            <a:endParaRPr lang="es-ES" sz="1800" dirty="0">
              <a:solidFill>
                <a:schemeClr val="tx2"/>
              </a:solidFill>
              <a:latin typeface="Comic Sans MS" pitchFamily="66" charset="0"/>
              <a:ea typeface="Calibri"/>
              <a:cs typeface="Times New Roman"/>
            </a:endParaRPr>
          </a:p>
          <a:p>
            <a:pPr lvl="2" algn="just"/>
            <a:r>
              <a:rPr lang="es-ES" sz="1400" dirty="0" smtClean="0">
                <a:latin typeface="Comic Sans MS" pitchFamily="66" charset="0"/>
              </a:rPr>
              <a:t>Contará </a:t>
            </a:r>
            <a:r>
              <a:rPr lang="es-ES" sz="1400" dirty="0">
                <a:latin typeface="Comic Sans MS" pitchFamily="66" charset="0"/>
              </a:rPr>
              <a:t>con los sistemas necesarios para gestionar los residuos que se produzcan.</a:t>
            </a:r>
          </a:p>
          <a:p>
            <a:pPr lvl="2" algn="just"/>
            <a:r>
              <a:rPr lang="es-ES" sz="1400" dirty="0">
                <a:latin typeface="Comic Sans MS" pitchFamily="66" charset="0"/>
              </a:rPr>
              <a:t>Residuos zoosanitarios, del tipo cortantes y punzantes o biológicos-infecciosos o químicos deberán recogerse y depositarse en contenedores apropiados. Entrega periódica de dichos contenedores a un gestor autorizado</a:t>
            </a:r>
            <a:r>
              <a:rPr lang="es-ES" sz="1400" dirty="0" smtClean="0">
                <a:latin typeface="Comic Sans MS" pitchFamily="66" charset="0"/>
              </a:rPr>
              <a:t>.</a:t>
            </a:r>
          </a:p>
          <a:p>
            <a:pPr lvl="2" algn="just"/>
            <a:r>
              <a:rPr lang="es-ES" sz="1400" dirty="0" smtClean="0">
                <a:effectLst/>
                <a:latin typeface="Comic Sans MS" pitchFamily="66" charset="0"/>
                <a:ea typeface="Calibri"/>
                <a:cs typeface="Arial"/>
              </a:rPr>
              <a:t>En este Plan, el ganadero está obligado a entregar los residuos que produzca a una empresa gestora legalmente autorizada de acuerdo a la ley, para la eliminación y destrucción de los mismos, sufragando sus correspondientes costes de gestión.</a:t>
            </a:r>
          </a:p>
          <a:p>
            <a:pPr lvl="2"/>
            <a:endParaRPr lang="es-ES" sz="1400" dirty="0">
              <a:latin typeface="Comic Sans MS" pitchFamily="66" charset="0"/>
            </a:endParaRPr>
          </a:p>
          <a:p>
            <a:pPr lvl="2" algn="just">
              <a:lnSpc>
                <a:spcPct val="115000"/>
              </a:lnSpc>
            </a:pPr>
            <a:endParaRPr lang="es-ES" sz="1400" dirty="0">
              <a:latin typeface="Comic Sans MS" pitchFamily="66" charset="0"/>
              <a:ea typeface="Calibri"/>
              <a:cs typeface="Times New Roman"/>
            </a:endParaRPr>
          </a:p>
          <a:p>
            <a:endParaRPr lang="es-ES" dirty="0"/>
          </a:p>
        </p:txBody>
      </p:sp>
      <p:sp>
        <p:nvSpPr>
          <p:cNvPr id="8" name="7 Flecha abajo"/>
          <p:cNvSpPr/>
          <p:nvPr/>
        </p:nvSpPr>
        <p:spPr>
          <a:xfrm>
            <a:off x="4364130" y="1628800"/>
            <a:ext cx="252028" cy="504056"/>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Nube"/>
          <p:cNvSpPr/>
          <p:nvPr/>
        </p:nvSpPr>
        <p:spPr>
          <a:xfrm>
            <a:off x="2820705" y="2182803"/>
            <a:ext cx="3338877" cy="1224136"/>
          </a:xfrm>
          <a:prstGeom prst="clou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b="1" dirty="0" smtClean="0">
              <a:solidFill>
                <a:schemeClr val="tx1"/>
              </a:solidFill>
            </a:endParaRPr>
          </a:p>
          <a:p>
            <a:pPr algn="ctr"/>
            <a:r>
              <a:rPr lang="es-ES" sz="1400" b="1" dirty="0" smtClean="0">
                <a:solidFill>
                  <a:schemeClr val="bg1"/>
                </a:solidFill>
              </a:rPr>
              <a:t>Ley 22/2011, de 28 de julio, de residuos y suelos contaminados deben: </a:t>
            </a:r>
          </a:p>
          <a:p>
            <a:pPr algn="ctr"/>
            <a:endParaRPr lang="es-ES" dirty="0"/>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91</a:t>
            </a:fld>
            <a:endParaRPr lang="es-ES" dirty="0"/>
          </a:p>
        </p:txBody>
      </p:sp>
      <p:sp>
        <p:nvSpPr>
          <p:cNvPr id="10" name="1 Título"/>
          <p:cNvSpPr txBox="1">
            <a:spLocks/>
          </p:cNvSpPr>
          <p:nvPr/>
        </p:nvSpPr>
        <p:spPr>
          <a:xfrm>
            <a:off x="251521" y="0"/>
            <a:ext cx="8892479" cy="1143000"/>
          </a:xfrm>
          <a:prstGeom prst="rect">
            <a:avLst/>
          </a:prstGeom>
          <a:noFill/>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endParaRPr lang="es-ES" sz="600" b="1" dirty="0" smtClean="0">
              <a:solidFill>
                <a:schemeClr val="accent2"/>
              </a:solidFill>
              <a:latin typeface="Comic Sans MS" pitchFamily="66" charset="0"/>
            </a:endParaRPr>
          </a:p>
          <a:p>
            <a:pPr algn="r">
              <a:tabLst>
                <a:tab pos="7629525" algn="l"/>
              </a:tabLst>
            </a:pPr>
            <a:r>
              <a:rPr lang="es-ES" sz="2300" b="1" dirty="0" smtClean="0">
                <a:solidFill>
                  <a:schemeClr val="accent2"/>
                </a:solidFill>
                <a:latin typeface="Comic Sans MS" pitchFamily="66" charset="0"/>
              </a:rPr>
              <a:t>Aspectos Medioambientales de la Explotación</a:t>
            </a:r>
            <a:r>
              <a:rPr lang="es-ES" sz="2200" b="1" dirty="0" smtClean="0">
                <a:solidFill>
                  <a:schemeClr val="accent2"/>
                </a:solidFill>
                <a:latin typeface="Comic Sans MS" pitchFamily="66" charset="0"/>
              </a:rPr>
              <a:t> </a:t>
            </a:r>
          </a:p>
          <a:p>
            <a:pPr algn="r">
              <a:tabLst>
                <a:tab pos="7629525" algn="l"/>
              </a:tabLst>
            </a:pPr>
            <a:endParaRPr lang="es-ES" sz="600" dirty="0" smtClean="0">
              <a:solidFill>
                <a:schemeClr val="tx2"/>
              </a:solidFill>
              <a:latin typeface="Comic Sans MS" pitchFamily="66" charset="0"/>
            </a:endParaRPr>
          </a:p>
          <a:p>
            <a:pPr algn="r">
              <a:tabLst>
                <a:tab pos="7629525" algn="l"/>
              </a:tabLst>
            </a:pPr>
            <a:r>
              <a:rPr lang="es-ES" sz="2600" dirty="0" smtClean="0">
                <a:solidFill>
                  <a:schemeClr val="tx2"/>
                </a:solidFill>
                <a:latin typeface="Comic Sans MS" pitchFamily="66" charset="0"/>
              </a:rPr>
              <a:t>GESTIÓN DEL NEGOCIO</a:t>
            </a: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75955707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2">
            <a:alpha val="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9497" y="980728"/>
            <a:ext cx="8640960" cy="2880320"/>
          </a:xfrm>
        </p:spPr>
        <p:txBody>
          <a:bodyPr>
            <a:normAutofit fontScale="55000" lnSpcReduction="20000"/>
          </a:bodyPr>
          <a:lstStyle/>
          <a:p>
            <a:pPr marL="0" indent="0" algn="just">
              <a:buNone/>
            </a:pPr>
            <a:r>
              <a:rPr lang="es-ES" sz="1900" u="sng" dirty="0" smtClean="0">
                <a:latin typeface="Comic Sans MS" pitchFamily="66" charset="0"/>
              </a:rPr>
              <a:t> </a:t>
            </a:r>
            <a:endParaRPr lang="es-ES" sz="1300" dirty="0">
              <a:solidFill>
                <a:schemeClr val="tx2"/>
              </a:solidFill>
              <a:latin typeface="Comic Sans MS" pitchFamily="66" charset="0"/>
            </a:endParaRPr>
          </a:p>
          <a:p>
            <a:pPr marL="0" indent="0" algn="ctr">
              <a:buNone/>
            </a:pPr>
            <a:r>
              <a:rPr lang="es-ES" sz="2500" b="1" u="sng" dirty="0" smtClean="0">
                <a:solidFill>
                  <a:schemeClr val="tx2"/>
                </a:solidFill>
                <a:latin typeface="Comic Sans MS" pitchFamily="66" charset="0"/>
              </a:rPr>
              <a:t>VALORIZACIÓN DEL ESTIÉRCOL COMO FERTILIZANTE ORGÁNICO </a:t>
            </a:r>
          </a:p>
          <a:p>
            <a:pPr marL="0" indent="0">
              <a:buNone/>
            </a:pPr>
            <a:r>
              <a:rPr lang="es-ES" sz="1400" dirty="0">
                <a:latin typeface="Comic Sans MS" pitchFamily="66" charset="0"/>
              </a:rPr>
              <a:t> </a:t>
            </a:r>
            <a:endParaRPr lang="es-ES" sz="2500" dirty="0">
              <a:latin typeface="Comic Sans MS" pitchFamily="66" charset="0"/>
            </a:endParaRPr>
          </a:p>
          <a:p>
            <a:pPr marL="0" lvl="0" indent="0" algn="ctr">
              <a:buNone/>
            </a:pPr>
            <a:endParaRPr lang="es-ES" sz="900" u="sng" dirty="0" smtClean="0">
              <a:latin typeface="Comic Sans MS" pitchFamily="66" charset="0"/>
            </a:endParaRPr>
          </a:p>
          <a:p>
            <a:pPr marL="0" lvl="0" indent="0" algn="ctr">
              <a:buNone/>
            </a:pPr>
            <a:r>
              <a:rPr lang="es-ES" sz="2500" u="sng" dirty="0" smtClean="0">
                <a:solidFill>
                  <a:schemeClr val="tx2"/>
                </a:solidFill>
                <a:latin typeface="Comic Sans MS" pitchFamily="66" charset="0"/>
              </a:rPr>
              <a:t>PLAN </a:t>
            </a:r>
            <a:r>
              <a:rPr lang="es-ES" sz="2500" u="sng" dirty="0">
                <a:solidFill>
                  <a:schemeClr val="tx2"/>
                </a:solidFill>
                <a:latin typeface="Comic Sans MS" pitchFamily="66" charset="0"/>
              </a:rPr>
              <a:t>DE </a:t>
            </a:r>
            <a:r>
              <a:rPr lang="es-ES" sz="2500" u="sng" dirty="0" smtClean="0">
                <a:solidFill>
                  <a:schemeClr val="tx2"/>
                </a:solidFill>
                <a:latin typeface="Comic Sans MS" pitchFamily="66" charset="0"/>
              </a:rPr>
              <a:t>PRODUCCIÓN  y  </a:t>
            </a:r>
            <a:r>
              <a:rPr lang="es-ES" sz="2500" u="sng" dirty="0">
                <a:solidFill>
                  <a:schemeClr val="tx2"/>
                </a:solidFill>
                <a:latin typeface="Comic Sans MS" pitchFamily="66" charset="0"/>
              </a:rPr>
              <a:t>GESTIÓN </a:t>
            </a:r>
            <a:r>
              <a:rPr lang="es-ES" sz="2500" u="sng" dirty="0" smtClean="0">
                <a:solidFill>
                  <a:schemeClr val="tx2"/>
                </a:solidFill>
                <a:latin typeface="Comic Sans MS" pitchFamily="66" charset="0"/>
              </a:rPr>
              <a:t>DE ESTIERCOLES </a:t>
            </a:r>
          </a:p>
          <a:p>
            <a:pPr marL="0" lvl="0" indent="0" algn="just">
              <a:buNone/>
            </a:pPr>
            <a:endParaRPr lang="es-ES" sz="1400" dirty="0" smtClean="0">
              <a:latin typeface="Comic Sans MS" pitchFamily="66" charset="0"/>
            </a:endParaRPr>
          </a:p>
          <a:p>
            <a:pPr marL="0" lvl="0" indent="0" algn="just">
              <a:buNone/>
            </a:pPr>
            <a:r>
              <a:rPr lang="es-ES" sz="2200" b="1" dirty="0" smtClean="0">
                <a:solidFill>
                  <a:schemeClr val="tx2"/>
                </a:solidFill>
                <a:latin typeface="Comic Sans MS" pitchFamily="66" charset="0"/>
              </a:rPr>
              <a:t>1º</a:t>
            </a:r>
            <a:r>
              <a:rPr lang="es-ES" sz="2200" dirty="0" smtClean="0">
                <a:latin typeface="Comic Sans MS" pitchFamily="66" charset="0"/>
              </a:rPr>
              <a:t> Disponer de balsas de estiércol cercadas e impermeabilizadas , natural o artificialmente que eviten el riesgo de filtración y contaminación de aguas superficiales y subterráneas asegurando que cuenta con el tamaño preciso para poder almacenar la producción de estiércol de al menos 3 meses</a:t>
            </a:r>
            <a:r>
              <a:rPr lang="es-ES" sz="1900" dirty="0" smtClean="0">
                <a:latin typeface="Comic Sans MS" pitchFamily="66" charset="0"/>
              </a:rPr>
              <a:t>. </a:t>
            </a:r>
          </a:p>
          <a:p>
            <a:pPr marL="0" lvl="0" indent="0" algn="just">
              <a:buNone/>
            </a:pPr>
            <a:endParaRPr lang="es-ES" sz="1900" dirty="0" smtClean="0">
              <a:latin typeface="Comic Sans MS" pitchFamily="66" charset="0"/>
            </a:endParaRPr>
          </a:p>
          <a:p>
            <a:pPr marL="0" indent="0" algn="just">
              <a:buNone/>
            </a:pPr>
            <a:r>
              <a:rPr lang="es-ES" sz="2200" b="1" dirty="0" smtClean="0">
                <a:solidFill>
                  <a:schemeClr val="tx2"/>
                </a:solidFill>
                <a:latin typeface="Comic Sans MS" pitchFamily="66" charset="0"/>
              </a:rPr>
              <a:t>2º</a:t>
            </a:r>
            <a:r>
              <a:rPr lang="es-ES" sz="1900" dirty="0" smtClean="0">
                <a:latin typeface="Comic Sans MS" pitchFamily="66" charset="0"/>
              </a:rPr>
              <a:t> </a:t>
            </a:r>
            <a:r>
              <a:rPr lang="es-ES" sz="2200" dirty="0" smtClean="0">
                <a:latin typeface="Comic Sans MS" pitchFamily="66" charset="0"/>
              </a:rPr>
              <a:t>Respetar como distancia mínima, en la distribución del estiércol sobre el terreno la distancia de 100 metros respecto a otras explotaciones de 120 UGM y 200 metros, respecto a las explotaciones con capacidad productiva mayor y núcleos urbanos</a:t>
            </a:r>
            <a:r>
              <a:rPr lang="es-ES" sz="2200" dirty="0">
                <a:latin typeface="Comic Sans MS" pitchFamily="66" charset="0"/>
              </a:rPr>
              <a:t>. Las parcelas destinadas a la aplicación de estiércoles no pueden encontrarse a más de 25 km.</a:t>
            </a:r>
          </a:p>
          <a:p>
            <a:pPr marL="0" lvl="0" indent="0" algn="just">
              <a:buNone/>
            </a:pPr>
            <a:endParaRPr lang="es-ES" sz="1800" dirty="0" smtClean="0">
              <a:latin typeface="Comic Sans MS" pitchFamily="66" charset="0"/>
            </a:endParaRPr>
          </a:p>
          <a:p>
            <a:pPr marL="0" lvl="0" indent="0" algn="just">
              <a:buNone/>
            </a:pPr>
            <a:r>
              <a:rPr lang="es-ES" sz="2200" b="1" dirty="0" smtClean="0">
                <a:solidFill>
                  <a:schemeClr val="tx2"/>
                </a:solidFill>
                <a:latin typeface="Comic Sans MS" pitchFamily="66" charset="0"/>
              </a:rPr>
              <a:t>3º </a:t>
            </a:r>
            <a:r>
              <a:rPr lang="es-ES" sz="2200" dirty="0">
                <a:latin typeface="Comic Sans MS" pitchFamily="66" charset="0"/>
              </a:rPr>
              <a:t> </a:t>
            </a:r>
            <a:r>
              <a:rPr lang="es-ES" sz="2200" dirty="0" smtClean="0">
                <a:latin typeface="Comic Sans MS" pitchFamily="66" charset="0"/>
              </a:rPr>
              <a:t>El titular </a:t>
            </a:r>
            <a:r>
              <a:rPr lang="es-ES" sz="2200" dirty="0">
                <a:latin typeface="Comic Sans MS" pitchFamily="66" charset="0"/>
              </a:rPr>
              <a:t>de la explotación debe justificar el destino final del estiércol producido en la </a:t>
            </a:r>
            <a:r>
              <a:rPr lang="es-ES" sz="2200" dirty="0" smtClean="0">
                <a:latin typeface="Comic Sans MS" pitchFamily="66" charset="0"/>
              </a:rPr>
              <a:t>explotación: Acreditar ante el Departamento de Agricultura, Ganadería y Medio Ambiente del Gobierno de Aragón que disponen de superficie agrícola suficiente, propia o concertada para la utilización de los estiércoles como fertilizante. </a:t>
            </a:r>
            <a:r>
              <a:rPr lang="es-ES" sz="2200" dirty="0">
                <a:latin typeface="Comic Sans MS" pitchFamily="66" charset="0"/>
              </a:rPr>
              <a:t>Justificación de propiedad de la parcela: cédula catastral, cédula de propiedad. </a:t>
            </a:r>
          </a:p>
          <a:p>
            <a:pPr marL="0" lvl="0" indent="0" algn="just">
              <a:buNone/>
            </a:pPr>
            <a:endParaRPr lang="es-ES" sz="1400" dirty="0" smtClean="0">
              <a:latin typeface="Comic Sans MS" pitchFamily="66" charset="0"/>
            </a:endParaRPr>
          </a:p>
          <a:p>
            <a:pPr marL="0" lvl="0" indent="0">
              <a:buNone/>
            </a:pPr>
            <a:endParaRPr lang="es-ES" sz="1400" dirty="0">
              <a:latin typeface="Comic Sans MS" pitchFamily="66" charset="0"/>
            </a:endParaRPr>
          </a:p>
          <a:p>
            <a:pPr marL="0" indent="0" algn="just">
              <a:buNone/>
            </a:pPr>
            <a:endParaRPr lang="es-ES" sz="4000" dirty="0" smtClean="0">
              <a:latin typeface="Comic Sans MS" pitchFamily="66" charset="0"/>
            </a:endParaRPr>
          </a:p>
          <a:p>
            <a:pPr marL="0" indent="0">
              <a:buNone/>
            </a:pPr>
            <a:endParaRPr lang="es-ES" dirty="0"/>
          </a:p>
        </p:txBody>
      </p:sp>
      <p:sp>
        <p:nvSpPr>
          <p:cNvPr id="8" name="7 CuadroTexto"/>
          <p:cNvSpPr txBox="1"/>
          <p:nvPr/>
        </p:nvSpPr>
        <p:spPr>
          <a:xfrm>
            <a:off x="646072" y="6245477"/>
            <a:ext cx="8064897" cy="461665"/>
          </a:xfrm>
          <a:prstGeom prst="rect">
            <a:avLst/>
          </a:prstGeom>
          <a:noFill/>
          <a:ln>
            <a:solidFill>
              <a:schemeClr val="tx1"/>
            </a:solidFill>
          </a:ln>
        </p:spPr>
        <p:txBody>
          <a:bodyPr wrap="square" rtlCol="0">
            <a:spAutoFit/>
          </a:bodyPr>
          <a:lstStyle/>
          <a:p>
            <a:r>
              <a:rPr lang="es-ES" sz="1200" dirty="0">
                <a:latin typeface="Comic Sans MS" pitchFamily="66" charset="0"/>
              </a:rPr>
              <a:t>Utilización de las tierras para la aplicación de estiércoles duración mínima de 8 años, renovable en lo sucesivo si no figuran objeciones</a:t>
            </a:r>
          </a:p>
        </p:txBody>
      </p:sp>
      <p:pic>
        <p:nvPicPr>
          <p:cNvPr id="9" name="Picture 8" descr="http://www.uab.cat/Imatge/207/1008/AtencioGraus,2.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10000" b="90000" l="10000" r="90000">
                        <a14:backgroundMark x1="30607" y1="1939" x2="2614" y2="28162"/>
                        <a14:backgroundMark x1="3541" y1="28162" x2="1686" y2="169"/>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78921" y="6304166"/>
            <a:ext cx="344288" cy="344288"/>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1205372" y="3933056"/>
            <a:ext cx="6823012" cy="2031325"/>
          </a:xfrm>
          <a:prstGeom prst="rect">
            <a:avLst/>
          </a:prstGeom>
          <a:solidFill>
            <a:schemeClr val="tx2">
              <a:alpha val="20000"/>
            </a:schemeClr>
          </a:solidFill>
          <a:ln>
            <a:noFill/>
          </a:ln>
        </p:spPr>
        <p:txBody>
          <a:bodyPr wrap="square" rtlCol="0">
            <a:spAutoFit/>
          </a:bodyPr>
          <a:lstStyle/>
          <a:p>
            <a:pPr algn="ctr"/>
            <a:r>
              <a:rPr lang="es-ES" sz="1400" b="1" dirty="0" smtClean="0">
                <a:solidFill>
                  <a:schemeClr val="tx2"/>
                </a:solidFill>
                <a:latin typeface="Comic Sans MS" pitchFamily="66" charset="0"/>
              </a:rPr>
              <a:t>PLAN DE PRODUCCIÓN Y GESTIÓN DE ESTIÉRCOL</a:t>
            </a:r>
          </a:p>
          <a:p>
            <a:endParaRPr lang="es-ES" sz="1400" dirty="0" smtClean="0">
              <a:latin typeface="Comic Sans MS" pitchFamily="66" charset="0"/>
            </a:endParaRPr>
          </a:p>
          <a:p>
            <a:pPr marL="342900" indent="-342900" algn="just">
              <a:buAutoNum type="arabicPeriod"/>
            </a:pPr>
            <a:r>
              <a:rPr lang="es-ES" sz="1400" b="1" dirty="0" smtClean="0">
                <a:latin typeface="Comic Sans MS" pitchFamily="66" charset="0"/>
              </a:rPr>
              <a:t>Nombre, Apellidos y Dirección del titular de la explotación.</a:t>
            </a:r>
          </a:p>
          <a:p>
            <a:pPr marL="342900" indent="-342900" algn="just">
              <a:buAutoNum type="arabicPeriod"/>
            </a:pPr>
            <a:r>
              <a:rPr lang="es-ES" sz="1400" b="1" dirty="0" smtClean="0">
                <a:latin typeface="Comic Sans MS" pitchFamily="66" charset="0"/>
              </a:rPr>
              <a:t>Ubicación y Descripción de la explotación: tipos de animales, sistema de producción, nº de plazas disponibles en las instalaciones etc…</a:t>
            </a:r>
          </a:p>
          <a:p>
            <a:pPr marL="342900" indent="-342900" algn="just">
              <a:buAutoNum type="arabicPeriod"/>
            </a:pPr>
            <a:r>
              <a:rPr lang="es-ES" sz="1400" b="1" dirty="0" smtClean="0">
                <a:latin typeface="Comic Sans MS" pitchFamily="66" charset="0"/>
              </a:rPr>
              <a:t>Sistema de recogida e instalaciones previstas para el almacenamiento.</a:t>
            </a:r>
          </a:p>
          <a:p>
            <a:pPr marL="342900" indent="-342900" algn="just">
              <a:buAutoNum type="arabicPeriod"/>
            </a:pPr>
            <a:r>
              <a:rPr lang="es-ES" sz="1400" b="1" dirty="0" smtClean="0">
                <a:latin typeface="Comic Sans MS" pitchFamily="66" charset="0"/>
              </a:rPr>
              <a:t>Producción anual de estiércoles.</a:t>
            </a:r>
          </a:p>
          <a:p>
            <a:pPr marL="342900" indent="-342900" algn="just">
              <a:buAutoNum type="arabicPeriod"/>
            </a:pPr>
            <a:r>
              <a:rPr lang="es-ES" sz="1400" b="1" dirty="0" smtClean="0">
                <a:latin typeface="Comic Sans MS" pitchFamily="66" charset="0"/>
              </a:rPr>
              <a:t>Descripción de la gestión prevista para los estiércoles.</a:t>
            </a:r>
          </a:p>
          <a:p>
            <a:pPr marL="342900" indent="-342900" algn="just">
              <a:buAutoNum type="arabicPeriod"/>
            </a:pPr>
            <a:r>
              <a:rPr lang="es-ES" sz="1400" b="1" dirty="0" smtClean="0">
                <a:latin typeface="Comic Sans MS" pitchFamily="66" charset="0"/>
              </a:rPr>
              <a:t>Superficie fertilizada e identificación de las parcelas destinatarias. </a:t>
            </a:r>
            <a:endParaRPr lang="es-ES" sz="1400" b="1" dirty="0">
              <a:latin typeface="Comic Sans MS" pitchFamily="66" charset="0"/>
            </a:endParaRPr>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92</a:t>
            </a:fld>
            <a:endParaRPr lang="es-ES"/>
          </a:p>
        </p:txBody>
      </p:sp>
      <p:sp>
        <p:nvSpPr>
          <p:cNvPr id="11" name="1 Título"/>
          <p:cNvSpPr txBox="1">
            <a:spLocks/>
          </p:cNvSpPr>
          <p:nvPr/>
        </p:nvSpPr>
        <p:spPr>
          <a:xfrm>
            <a:off x="251521" y="0"/>
            <a:ext cx="8892479" cy="1143000"/>
          </a:xfrm>
          <a:prstGeom prst="rect">
            <a:avLst/>
          </a:prstGeom>
          <a:noFill/>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endParaRPr lang="es-ES" sz="600" b="1" dirty="0" smtClean="0">
              <a:solidFill>
                <a:schemeClr val="accent2"/>
              </a:solidFill>
              <a:latin typeface="Comic Sans MS" pitchFamily="66" charset="0"/>
            </a:endParaRPr>
          </a:p>
          <a:p>
            <a:pPr algn="r">
              <a:tabLst>
                <a:tab pos="7629525" algn="l"/>
              </a:tabLst>
            </a:pPr>
            <a:r>
              <a:rPr lang="es-ES" sz="2300" b="1" dirty="0" smtClean="0">
                <a:solidFill>
                  <a:schemeClr val="accent2"/>
                </a:solidFill>
                <a:latin typeface="Comic Sans MS" pitchFamily="66" charset="0"/>
              </a:rPr>
              <a:t>Aspectos Medioambientales de la Explotación</a:t>
            </a:r>
            <a:r>
              <a:rPr lang="es-ES" sz="2200" b="1" dirty="0" smtClean="0">
                <a:solidFill>
                  <a:schemeClr val="accent2"/>
                </a:solidFill>
                <a:latin typeface="Comic Sans MS" pitchFamily="66" charset="0"/>
              </a:rPr>
              <a:t> </a:t>
            </a:r>
          </a:p>
          <a:p>
            <a:pPr algn="r">
              <a:tabLst>
                <a:tab pos="7629525" algn="l"/>
              </a:tabLst>
            </a:pPr>
            <a:endParaRPr lang="es-ES" sz="600" dirty="0" smtClean="0">
              <a:solidFill>
                <a:schemeClr val="tx2"/>
              </a:solidFill>
              <a:latin typeface="Comic Sans MS" pitchFamily="66" charset="0"/>
            </a:endParaRPr>
          </a:p>
          <a:p>
            <a:pPr algn="r">
              <a:tabLst>
                <a:tab pos="7629525" algn="l"/>
              </a:tabLst>
            </a:pPr>
            <a:r>
              <a:rPr lang="es-ES" sz="2600" dirty="0" smtClean="0">
                <a:solidFill>
                  <a:schemeClr val="tx2"/>
                </a:solidFill>
                <a:latin typeface="Comic Sans MS" pitchFamily="66" charset="0"/>
              </a:rPr>
              <a:t>GESTIÓN DEL NEGOCIO</a:t>
            </a: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227891293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2">
            <a:alpha val="5000"/>
          </a:schemeClr>
        </a:solidFill>
        <a:effectLst/>
      </p:bgPr>
    </p:bg>
    <p:spTree>
      <p:nvGrpSpPr>
        <p:cNvPr id="1" name=""/>
        <p:cNvGrpSpPr/>
        <p:nvPr/>
      </p:nvGrpSpPr>
      <p:grpSpPr>
        <a:xfrm>
          <a:off x="0" y="0"/>
          <a:ext cx="0" cy="0"/>
          <a:chOff x="0" y="0"/>
          <a:chExt cx="0" cy="0"/>
        </a:xfrm>
      </p:grpSpPr>
      <p:sp>
        <p:nvSpPr>
          <p:cNvPr id="5" name="Cuadro de texto 2"/>
          <p:cNvSpPr txBox="1">
            <a:spLocks noChangeArrowheads="1"/>
          </p:cNvSpPr>
          <p:nvPr/>
        </p:nvSpPr>
        <p:spPr bwMode="auto">
          <a:xfrm>
            <a:off x="395536" y="1556792"/>
            <a:ext cx="4032448" cy="2880320"/>
          </a:xfrm>
          <a:prstGeom prst="rect">
            <a:avLst/>
          </a:prstGeom>
          <a:solidFill>
            <a:schemeClr val="tx2">
              <a:alpha val="30000"/>
            </a:schemeClr>
          </a:solidFill>
          <a:ln w="9525">
            <a:noFill/>
            <a:miter lim="800000"/>
            <a:headEnd/>
            <a:tailEnd/>
          </a:ln>
        </p:spPr>
        <p:txBody>
          <a:bodyPr rot="0" vert="horz" wrap="square" lIns="91440" tIns="45720" rIns="91440" bIns="45720" anchor="ctr" anchorCtr="0">
            <a:noAutofit/>
          </a:bodyPr>
          <a:lstStyle/>
          <a:p>
            <a:pPr algn="ctr">
              <a:lnSpc>
                <a:spcPct val="115000"/>
              </a:lnSpc>
              <a:spcAft>
                <a:spcPts val="0"/>
              </a:spcAft>
            </a:pPr>
            <a:r>
              <a:rPr lang="es-ES" b="1" dirty="0">
                <a:solidFill>
                  <a:srgbClr val="FF0000"/>
                </a:solidFill>
                <a:latin typeface="Comic Sans MS"/>
                <a:ea typeface="Calibri"/>
                <a:cs typeface="Times New Roman"/>
              </a:rPr>
              <a:t>¡Atención!</a:t>
            </a:r>
            <a:endParaRPr lang="es-ES" dirty="0" smtClean="0">
              <a:solidFill>
                <a:srgbClr val="231F20"/>
              </a:solidFill>
              <a:effectLst/>
              <a:latin typeface="Comic Sans MS"/>
              <a:ea typeface="Calibri"/>
              <a:cs typeface="Garamond-Light"/>
            </a:endParaRPr>
          </a:p>
          <a:p>
            <a:pPr algn="ctr">
              <a:lnSpc>
                <a:spcPct val="115000"/>
              </a:lnSpc>
              <a:spcAft>
                <a:spcPts val="0"/>
              </a:spcAft>
            </a:pPr>
            <a:r>
              <a:rPr lang="es-ES" dirty="0" smtClean="0">
                <a:solidFill>
                  <a:srgbClr val="231F20"/>
                </a:solidFill>
                <a:effectLst/>
                <a:latin typeface="Comic Sans MS"/>
                <a:ea typeface="Calibri"/>
                <a:cs typeface="Garamond-Light"/>
              </a:rPr>
              <a:t>El </a:t>
            </a:r>
            <a:r>
              <a:rPr lang="es-ES" dirty="0">
                <a:solidFill>
                  <a:srgbClr val="231F20"/>
                </a:solidFill>
                <a:effectLst/>
                <a:latin typeface="Comic Sans MS"/>
                <a:ea typeface="Calibri"/>
                <a:cs typeface="Garamond-Light"/>
              </a:rPr>
              <a:t>entorno de la explotación debe estar bien mantenido porque es un elemento esencial para la imagen del</a:t>
            </a:r>
            <a:endParaRPr lang="es-ES" dirty="0">
              <a:effectLst/>
              <a:latin typeface="Calibri"/>
              <a:ea typeface="Calibri"/>
              <a:cs typeface="Times New Roman"/>
            </a:endParaRPr>
          </a:p>
          <a:p>
            <a:pPr algn="ctr">
              <a:lnSpc>
                <a:spcPct val="115000"/>
              </a:lnSpc>
              <a:spcAft>
                <a:spcPts val="0"/>
              </a:spcAft>
            </a:pPr>
            <a:r>
              <a:rPr lang="es-ES" dirty="0">
                <a:solidFill>
                  <a:srgbClr val="231F20"/>
                </a:solidFill>
                <a:effectLst/>
                <a:latin typeface="Comic Sans MS"/>
                <a:ea typeface="Calibri"/>
                <a:cs typeface="Garamond-Light"/>
              </a:rPr>
              <a:t>ganadero tanto para sus clientes, sus proveedores como para el resto de la sociedad.</a:t>
            </a:r>
            <a:endParaRPr lang="es-ES" dirty="0">
              <a:effectLst/>
              <a:latin typeface="Calibri"/>
              <a:ea typeface="Calibri"/>
              <a:cs typeface="Times New Roman"/>
            </a:endParaRPr>
          </a:p>
          <a:p>
            <a:pPr>
              <a:lnSpc>
                <a:spcPct val="115000"/>
              </a:lnSpc>
              <a:spcAft>
                <a:spcPts val="1000"/>
              </a:spcAft>
            </a:pPr>
            <a:r>
              <a:rPr lang="es-ES" dirty="0">
                <a:effectLst/>
                <a:latin typeface="Calibri"/>
                <a:ea typeface="Calibri"/>
                <a:cs typeface="Times New Roman"/>
              </a:rPr>
              <a:t> </a:t>
            </a:r>
          </a:p>
        </p:txBody>
      </p:sp>
      <p:sp>
        <p:nvSpPr>
          <p:cNvPr id="6" name="Cuadro de texto 2"/>
          <p:cNvSpPr txBox="1">
            <a:spLocks noChangeArrowheads="1"/>
          </p:cNvSpPr>
          <p:nvPr/>
        </p:nvSpPr>
        <p:spPr bwMode="auto">
          <a:xfrm>
            <a:off x="4853712" y="3356992"/>
            <a:ext cx="4032448" cy="2993504"/>
          </a:xfrm>
          <a:prstGeom prst="rect">
            <a:avLst/>
          </a:prstGeom>
          <a:solidFill>
            <a:schemeClr val="tx2">
              <a:alpha val="30000"/>
            </a:schemeClr>
          </a:solidFill>
          <a:ln w="9525">
            <a:noFill/>
            <a:miter lim="800000"/>
            <a:headEnd/>
            <a:tailEnd/>
          </a:ln>
        </p:spPr>
        <p:txBody>
          <a:bodyPr rot="0" vert="horz" wrap="square" lIns="91440" tIns="45720" rIns="91440" bIns="45720" anchor="ctr" anchorCtr="0">
            <a:noAutofit/>
          </a:bodyPr>
          <a:lstStyle/>
          <a:p>
            <a:pPr algn="ctr"/>
            <a:r>
              <a:rPr lang="es-ES" b="1" dirty="0">
                <a:solidFill>
                  <a:srgbClr val="FF0000"/>
                </a:solidFill>
                <a:latin typeface="Comic Sans MS"/>
                <a:ea typeface="Calibri"/>
                <a:cs typeface="Times New Roman"/>
              </a:rPr>
              <a:t>¡Atención!</a:t>
            </a:r>
            <a:endParaRPr lang="es-ES" dirty="0" smtClean="0">
              <a:latin typeface="Comic Sans MS" pitchFamily="66" charset="0"/>
            </a:endParaRPr>
          </a:p>
          <a:p>
            <a:pPr algn="ctr"/>
            <a:r>
              <a:rPr lang="es-ES" dirty="0" smtClean="0">
                <a:latin typeface="Comic Sans MS" pitchFamily="66" charset="0"/>
              </a:rPr>
              <a:t>Establecimiento </a:t>
            </a:r>
            <a:r>
              <a:rPr lang="es-ES" dirty="0">
                <a:latin typeface="Comic Sans MS" pitchFamily="66" charset="0"/>
              </a:rPr>
              <a:t>de </a:t>
            </a:r>
            <a:r>
              <a:rPr lang="es-ES" dirty="0">
                <a:solidFill>
                  <a:schemeClr val="tx2"/>
                </a:solidFill>
                <a:effectLst>
                  <a:outerShdw blurRad="38100" dist="38100" dir="2700000" algn="tl">
                    <a:srgbClr val="000000">
                      <a:alpha val="43137"/>
                    </a:srgbClr>
                  </a:outerShdw>
                </a:effectLst>
                <a:latin typeface="Comic Sans MS" pitchFamily="66" charset="0"/>
              </a:rPr>
              <a:t>un </a:t>
            </a:r>
            <a:r>
              <a:rPr lang="es-ES" b="1" dirty="0">
                <a:solidFill>
                  <a:schemeClr val="tx2"/>
                </a:solidFill>
                <a:effectLst>
                  <a:outerShdw blurRad="38100" dist="38100" dir="2700000" algn="tl">
                    <a:srgbClr val="000000">
                      <a:alpha val="43137"/>
                    </a:srgbClr>
                  </a:outerShdw>
                </a:effectLst>
                <a:latin typeface="Comic Sans MS" pitchFamily="66" charset="0"/>
              </a:rPr>
              <a:t>plan de mantenimiento</a:t>
            </a:r>
            <a:r>
              <a:rPr lang="es-ES" dirty="0">
                <a:latin typeface="Comic Sans MS" pitchFamily="66" charset="0"/>
              </a:rPr>
              <a:t> de las instalaciones, </a:t>
            </a:r>
            <a:r>
              <a:rPr lang="es-ES" dirty="0" smtClean="0">
                <a:latin typeface="Comic Sans MS" pitchFamily="66" charset="0"/>
              </a:rPr>
              <a:t>de manera </a:t>
            </a:r>
            <a:r>
              <a:rPr lang="es-ES" dirty="0">
                <a:latin typeface="Comic Sans MS" pitchFamily="66" charset="0"/>
              </a:rPr>
              <a:t>que se efectúen  revisiones periódicas, que aseguren un adecuado bienestar animal. </a:t>
            </a:r>
          </a:p>
          <a:p>
            <a:pPr algn="just">
              <a:lnSpc>
                <a:spcPct val="115000"/>
              </a:lnSpc>
              <a:spcAft>
                <a:spcPts val="1000"/>
              </a:spcAft>
            </a:pPr>
            <a:r>
              <a:rPr lang="es-ES" sz="1100" dirty="0">
                <a:effectLst/>
                <a:latin typeface="Comic Sans MS" pitchFamily="66" charset="0"/>
                <a:ea typeface="Calibri"/>
                <a:cs typeface="Times New Roman"/>
              </a:rPr>
              <a:t> </a:t>
            </a:r>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93</a:t>
            </a:fld>
            <a:endParaRPr lang="es-ES"/>
          </a:p>
        </p:txBody>
      </p:sp>
      <p:sp>
        <p:nvSpPr>
          <p:cNvPr id="7" name="1 Título"/>
          <p:cNvSpPr txBox="1">
            <a:spLocks/>
          </p:cNvSpPr>
          <p:nvPr/>
        </p:nvSpPr>
        <p:spPr>
          <a:xfrm>
            <a:off x="239177" y="2653"/>
            <a:ext cx="8892479" cy="1143000"/>
          </a:xfrm>
          <a:prstGeom prst="rect">
            <a:avLst/>
          </a:prstGeom>
          <a:noFill/>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endParaRPr lang="es-ES" sz="600" b="1" dirty="0" smtClean="0">
              <a:solidFill>
                <a:schemeClr val="accent2"/>
              </a:solidFill>
              <a:latin typeface="Comic Sans MS" pitchFamily="66" charset="0"/>
            </a:endParaRPr>
          </a:p>
          <a:p>
            <a:pPr algn="r">
              <a:tabLst>
                <a:tab pos="7629525" algn="l"/>
              </a:tabLst>
            </a:pPr>
            <a:r>
              <a:rPr lang="es-ES" sz="2300" b="1" dirty="0" smtClean="0">
                <a:solidFill>
                  <a:schemeClr val="accent2"/>
                </a:solidFill>
                <a:latin typeface="Comic Sans MS" pitchFamily="66" charset="0"/>
              </a:rPr>
              <a:t>Aspectos Medioambientales de la Explotación</a:t>
            </a:r>
            <a:r>
              <a:rPr lang="es-ES" sz="2200" b="1" dirty="0" smtClean="0">
                <a:solidFill>
                  <a:schemeClr val="accent2"/>
                </a:solidFill>
                <a:latin typeface="Comic Sans MS" pitchFamily="66" charset="0"/>
              </a:rPr>
              <a:t> </a:t>
            </a:r>
          </a:p>
          <a:p>
            <a:pPr algn="r">
              <a:tabLst>
                <a:tab pos="7629525" algn="l"/>
              </a:tabLst>
            </a:pPr>
            <a:endParaRPr lang="es-ES" sz="600" dirty="0" smtClean="0">
              <a:solidFill>
                <a:schemeClr val="tx2"/>
              </a:solidFill>
              <a:latin typeface="Comic Sans MS" pitchFamily="66" charset="0"/>
            </a:endParaRPr>
          </a:p>
          <a:p>
            <a:pPr algn="r">
              <a:tabLst>
                <a:tab pos="7629525" algn="l"/>
              </a:tabLst>
            </a:pPr>
            <a:r>
              <a:rPr lang="es-ES" sz="2600" dirty="0" smtClean="0">
                <a:solidFill>
                  <a:schemeClr val="tx2"/>
                </a:solidFill>
                <a:latin typeface="Comic Sans MS" pitchFamily="66" charset="0"/>
              </a:rPr>
              <a:t>GESTIÓN DEL NEGOCIO</a:t>
            </a: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pic>
        <p:nvPicPr>
          <p:cNvPr id="8" name="7 Imagen" descr="http://www.infoagroisp.com/infocarne/noticias/2010/1/images/2424_borregos.jpg"/>
          <p:cNvPicPr/>
          <p:nvPr/>
        </p:nvPicPr>
        <p:blipFill rotWithShape="1">
          <a:blip r:embed="rId2">
            <a:extLst>
              <a:ext uri="{28A0092B-C50C-407E-A947-70E740481C1C}">
                <a14:useLocalDpi xmlns:a14="http://schemas.microsoft.com/office/drawing/2010/main" xmlns="" val="0"/>
              </a:ext>
            </a:extLst>
          </a:blip>
          <a:srcRect t="11600"/>
          <a:stretch/>
        </p:blipFill>
        <p:spPr bwMode="auto">
          <a:xfrm>
            <a:off x="983010" y="4646794"/>
            <a:ext cx="2857500" cy="2105025"/>
          </a:xfrm>
          <a:prstGeom prst="rect">
            <a:avLst/>
          </a:prstGeom>
          <a:noFill/>
          <a:ln>
            <a:noFill/>
          </a:ln>
          <a:extLst>
            <a:ext uri="{53640926-AAD7-44D8-BBD7-CCE9431645EC}">
              <a14:shadowObscured xmlns:a14="http://schemas.microsoft.com/office/drawing/2010/main" xmlns=""/>
            </a:ext>
          </a:extLst>
        </p:spPr>
      </p:pic>
      <p:pic>
        <p:nvPicPr>
          <p:cNvPr id="9" name="8 Imagen" descr="http://www.monsider.com/images/ganadera.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36096" y="1145653"/>
            <a:ext cx="2700020" cy="1966719"/>
          </a:xfrm>
          <a:prstGeom prst="rect">
            <a:avLst/>
          </a:prstGeom>
          <a:noFill/>
          <a:ln>
            <a:noFill/>
          </a:ln>
        </p:spPr>
      </p:pic>
    </p:spTree>
    <p:extLst>
      <p:ext uri="{BB962C8B-B14F-4D97-AF65-F5344CB8AC3E}">
        <p14:creationId xmlns:p14="http://schemas.microsoft.com/office/powerpoint/2010/main" xmlns="" val="202082939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2">
            <a:alpha val="5000"/>
          </a:schemeClr>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980728"/>
            <a:ext cx="8435280" cy="5145435"/>
          </a:xfrm>
        </p:spPr>
        <p:txBody>
          <a:bodyPr/>
          <a:lstStyle/>
          <a:p>
            <a:pPr marL="0" indent="0">
              <a:buNone/>
            </a:pPr>
            <a:endParaRPr lang="es-ES" sz="1800" b="1" dirty="0" smtClean="0">
              <a:effectLst>
                <a:outerShdw blurRad="38100" dist="38100" dir="2700000" algn="tl">
                  <a:srgbClr val="000000">
                    <a:alpha val="43137"/>
                  </a:srgbClr>
                </a:outerShdw>
              </a:effectLst>
              <a:latin typeface="Comic Sans MS" pitchFamily="66" charset="0"/>
            </a:endParaRPr>
          </a:p>
          <a:p>
            <a:pPr marL="0" indent="0">
              <a:buNone/>
            </a:pPr>
            <a:r>
              <a:rPr lang="es-ES" sz="1800" b="1" dirty="0" smtClean="0">
                <a:solidFill>
                  <a:schemeClr val="tx2"/>
                </a:solidFill>
                <a:effectLst>
                  <a:outerShdw blurRad="38100" dist="38100" dir="2700000" algn="tl">
                    <a:srgbClr val="000000">
                      <a:alpha val="43137"/>
                    </a:srgbClr>
                  </a:outerShdw>
                </a:effectLst>
                <a:latin typeface="Comic Sans MS" pitchFamily="66" charset="0"/>
              </a:rPr>
              <a:t>No olvides que…</a:t>
            </a:r>
          </a:p>
          <a:p>
            <a:pPr marL="0" indent="0">
              <a:buNone/>
            </a:pPr>
            <a:endParaRPr lang="es-ES" sz="1800" dirty="0" smtClean="0">
              <a:effectLst>
                <a:outerShdw blurRad="38100" dist="38100" dir="2700000" algn="tl">
                  <a:srgbClr val="000000">
                    <a:alpha val="43137"/>
                  </a:srgbClr>
                </a:outerShdw>
              </a:effectLst>
              <a:latin typeface="Comic Sans MS" pitchFamily="66" charset="0"/>
            </a:endParaRPr>
          </a:p>
          <a:p>
            <a:pPr marL="0" indent="0">
              <a:buNone/>
            </a:pPr>
            <a:endParaRPr lang="es-ES" dirty="0"/>
          </a:p>
        </p:txBody>
      </p:sp>
      <p:pic>
        <p:nvPicPr>
          <p:cNvPr id="3074" name="Picture 2" descr="http://3.bp.blogspot.com/-xTyUcshhtCE/UJpqWz0chKI/AAAAAAAAAAw/LQswWHUhl0A/s1600/medio-ambiente.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100000" l="0" r="100000">
                        <a14:foregroundMark x1="47667" y1="19000" x2="43667" y2="13000"/>
                        <a14:foregroundMark x1="45667" y1="17333" x2="39000" y2="29333"/>
                        <a14:foregroundMark x1="53333" y1="30333" x2="54333" y2="1566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69601" y="4365104"/>
            <a:ext cx="2429002" cy="242900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5 CuadroTexto"/>
          <p:cNvSpPr txBox="1"/>
          <p:nvPr/>
        </p:nvSpPr>
        <p:spPr>
          <a:xfrm>
            <a:off x="323528" y="2060848"/>
            <a:ext cx="8424936" cy="1661993"/>
          </a:xfrm>
          <a:prstGeom prst="rect">
            <a:avLst/>
          </a:prstGeom>
          <a:noFill/>
        </p:spPr>
        <p:txBody>
          <a:bodyPr wrap="square" rtlCol="0">
            <a:spAutoFit/>
          </a:bodyPr>
          <a:lstStyle/>
          <a:p>
            <a:pPr algn="just">
              <a:lnSpc>
                <a:spcPct val="150000"/>
              </a:lnSpc>
            </a:pPr>
            <a:r>
              <a:rPr lang="es-ES" sz="1400" dirty="0" smtClean="0">
                <a:latin typeface="Arial"/>
                <a:cs typeface="Arial"/>
              </a:rPr>
              <a:t>► </a:t>
            </a:r>
            <a:r>
              <a:rPr lang="es-ES" sz="1400" dirty="0" smtClean="0">
                <a:latin typeface="Comic Sans MS" pitchFamily="66" charset="0"/>
              </a:rPr>
              <a:t>Si tu  </a:t>
            </a:r>
            <a:r>
              <a:rPr lang="es-ES" sz="1400" dirty="0">
                <a:latin typeface="Comic Sans MS" pitchFamily="66" charset="0"/>
              </a:rPr>
              <a:t>explotación ganadera tiene base agrícola, se deben realizar unas buenas prácticas de riego, abonado, fertilización y utilización de pesticidas, de manera que </a:t>
            </a:r>
            <a:r>
              <a:rPr lang="es-ES" sz="1400" dirty="0" smtClean="0">
                <a:latin typeface="Comic Sans MS" pitchFamily="66" charset="0"/>
              </a:rPr>
              <a:t>no supongan </a:t>
            </a:r>
            <a:r>
              <a:rPr lang="es-ES" sz="1400" dirty="0">
                <a:latin typeface="Comic Sans MS" pitchFamily="66" charset="0"/>
              </a:rPr>
              <a:t>un riesgo de </a:t>
            </a:r>
            <a:r>
              <a:rPr lang="es-ES" sz="1400" dirty="0" smtClean="0">
                <a:latin typeface="Comic Sans MS" pitchFamily="66" charset="0"/>
              </a:rPr>
              <a:t>contaminación con </a:t>
            </a:r>
            <a:r>
              <a:rPr lang="es-ES" sz="1400" dirty="0">
                <a:latin typeface="Comic Sans MS" pitchFamily="66" charset="0"/>
              </a:rPr>
              <a:t>el entorno (amoniaco, nitratos, metano, pesticidas, eutrofización de aguas superficiales, </a:t>
            </a:r>
            <a:r>
              <a:rPr lang="es-ES" sz="1400" dirty="0" smtClean="0">
                <a:latin typeface="Comic Sans MS" pitchFamily="66" charset="0"/>
              </a:rPr>
              <a:t>etc.)</a:t>
            </a:r>
            <a:endParaRPr lang="es-ES" sz="1400" dirty="0">
              <a:latin typeface="Comic Sans MS" pitchFamily="66" charset="0"/>
            </a:endParaRPr>
          </a:p>
          <a:p>
            <a:endParaRPr lang="es-ES" dirty="0"/>
          </a:p>
        </p:txBody>
      </p:sp>
      <p:sp>
        <p:nvSpPr>
          <p:cNvPr id="8" name="7 CuadroTexto"/>
          <p:cNvSpPr txBox="1"/>
          <p:nvPr/>
        </p:nvSpPr>
        <p:spPr>
          <a:xfrm>
            <a:off x="339909" y="3573016"/>
            <a:ext cx="8424936" cy="1477328"/>
          </a:xfrm>
          <a:prstGeom prst="rect">
            <a:avLst/>
          </a:prstGeom>
          <a:noFill/>
        </p:spPr>
        <p:txBody>
          <a:bodyPr wrap="square" rtlCol="0">
            <a:spAutoFit/>
          </a:bodyPr>
          <a:lstStyle/>
          <a:p>
            <a:pPr algn="just">
              <a:lnSpc>
                <a:spcPct val="150000"/>
              </a:lnSpc>
            </a:pPr>
            <a:r>
              <a:rPr lang="es-ES" sz="1200" dirty="0" smtClean="0">
                <a:latin typeface="Comic Sans MS" pitchFamily="66" charset="0"/>
                <a:cs typeface="Arial"/>
              </a:rPr>
              <a:t>► </a:t>
            </a:r>
            <a:r>
              <a:rPr lang="es-ES" sz="1400" dirty="0">
                <a:latin typeface="Comic Sans MS" pitchFamily="66" charset="0"/>
              </a:rPr>
              <a:t>Cualquier actuación distinta a la prevista en la Ley como </a:t>
            </a:r>
            <a:r>
              <a:rPr lang="es-ES" sz="1400" dirty="0" smtClean="0">
                <a:latin typeface="Comic Sans MS" pitchFamily="66" charset="0"/>
              </a:rPr>
              <a:t>almacenar los residuos sin </a:t>
            </a:r>
            <a:r>
              <a:rPr lang="es-ES" sz="1400" dirty="0">
                <a:latin typeface="Comic Sans MS" pitchFamily="66" charset="0"/>
              </a:rPr>
              <a:t>medidas de control, dejarlos en contenedores de basura urbanos, arrojarlos a vertederos incontrolados, etc. Es ILEGAL y contribuye a la destrucción del medio ambiente que nos rodea.</a:t>
            </a:r>
          </a:p>
          <a:p>
            <a:pPr>
              <a:lnSpc>
                <a:spcPct val="150000"/>
              </a:lnSpc>
            </a:pPr>
            <a:endParaRPr lang="es-ES" dirty="0"/>
          </a:p>
        </p:txBody>
      </p:sp>
      <p:sp>
        <p:nvSpPr>
          <p:cNvPr id="2" name="1 Marcador de número de diapositiva"/>
          <p:cNvSpPr>
            <a:spLocks noGrp="1"/>
          </p:cNvSpPr>
          <p:nvPr>
            <p:ph type="sldNum" sz="quarter" idx="12"/>
          </p:nvPr>
        </p:nvSpPr>
        <p:spPr/>
        <p:txBody>
          <a:bodyPr/>
          <a:lstStyle/>
          <a:p>
            <a:fld id="{7CE80CD3-30BC-4483-9D44-C7BBE6F797AC}" type="slidenum">
              <a:rPr lang="es-ES" smtClean="0"/>
              <a:pPr/>
              <a:t>94</a:t>
            </a:fld>
            <a:endParaRPr lang="es-ES"/>
          </a:p>
        </p:txBody>
      </p:sp>
      <p:sp>
        <p:nvSpPr>
          <p:cNvPr id="9" name="1 Título"/>
          <p:cNvSpPr txBox="1">
            <a:spLocks/>
          </p:cNvSpPr>
          <p:nvPr/>
        </p:nvSpPr>
        <p:spPr>
          <a:xfrm>
            <a:off x="251521" y="0"/>
            <a:ext cx="8892479" cy="1143000"/>
          </a:xfrm>
          <a:prstGeom prst="rect">
            <a:avLst/>
          </a:prstGeom>
          <a:noFill/>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endParaRPr lang="es-ES" sz="600" b="1" dirty="0" smtClean="0">
              <a:solidFill>
                <a:schemeClr val="accent2"/>
              </a:solidFill>
              <a:latin typeface="Comic Sans MS" pitchFamily="66" charset="0"/>
            </a:endParaRPr>
          </a:p>
          <a:p>
            <a:pPr algn="r">
              <a:tabLst>
                <a:tab pos="7629525" algn="l"/>
              </a:tabLst>
            </a:pPr>
            <a:r>
              <a:rPr lang="es-ES" sz="2300" b="1" dirty="0" smtClean="0">
                <a:solidFill>
                  <a:schemeClr val="accent2"/>
                </a:solidFill>
                <a:latin typeface="Comic Sans MS" pitchFamily="66" charset="0"/>
              </a:rPr>
              <a:t>Aspectos Medioambientales de la Explotación</a:t>
            </a:r>
            <a:r>
              <a:rPr lang="es-ES" sz="2200" b="1" dirty="0" smtClean="0">
                <a:solidFill>
                  <a:schemeClr val="accent2"/>
                </a:solidFill>
                <a:latin typeface="Comic Sans MS" pitchFamily="66" charset="0"/>
              </a:rPr>
              <a:t> </a:t>
            </a:r>
          </a:p>
          <a:p>
            <a:pPr algn="r">
              <a:tabLst>
                <a:tab pos="7629525" algn="l"/>
              </a:tabLst>
            </a:pPr>
            <a:endParaRPr lang="es-ES" sz="600" dirty="0" smtClean="0">
              <a:solidFill>
                <a:schemeClr val="tx2"/>
              </a:solidFill>
              <a:latin typeface="Comic Sans MS" pitchFamily="66" charset="0"/>
            </a:endParaRPr>
          </a:p>
          <a:p>
            <a:pPr algn="r">
              <a:tabLst>
                <a:tab pos="7629525" algn="l"/>
              </a:tabLst>
            </a:pPr>
            <a:r>
              <a:rPr lang="es-ES" sz="2600" dirty="0" smtClean="0">
                <a:solidFill>
                  <a:schemeClr val="tx2"/>
                </a:solidFill>
                <a:latin typeface="Comic Sans MS" pitchFamily="66" charset="0"/>
              </a:rPr>
              <a:t>GESTIÓN DEL NEGOCIO</a:t>
            </a: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Tree>
    <p:extLst>
      <p:ext uri="{BB962C8B-B14F-4D97-AF65-F5344CB8AC3E}">
        <p14:creationId xmlns:p14="http://schemas.microsoft.com/office/powerpoint/2010/main" xmlns="" val="313649090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7CE80CD3-30BC-4483-9D44-C7BBE6F797AC}" type="slidenum">
              <a:rPr lang="es-ES" smtClean="0"/>
              <a:pPr/>
              <a:t>95</a:t>
            </a:fld>
            <a:endParaRPr lang="es-ES"/>
          </a:p>
        </p:txBody>
      </p:sp>
      <p:sp>
        <p:nvSpPr>
          <p:cNvPr id="5" name="1 Título"/>
          <p:cNvSpPr>
            <a:spLocks noGrp="1"/>
          </p:cNvSpPr>
          <p:nvPr>
            <p:ph type="title"/>
          </p:nvPr>
        </p:nvSpPr>
        <p:spPr>
          <a:xfrm>
            <a:off x="251520" y="764704"/>
            <a:ext cx="8229600" cy="1143000"/>
          </a:xfrm>
        </p:spPr>
        <p:txBody>
          <a:bodyPr>
            <a:normAutofit/>
          </a:bodyPr>
          <a:lstStyle/>
          <a:p>
            <a:r>
              <a:rPr lang="es-ES" dirty="0">
                <a:solidFill>
                  <a:schemeClr val="tx2"/>
                </a:solidFill>
                <a:latin typeface="Comic Sans MS" pitchFamily="66" charset="0"/>
              </a:rPr>
              <a:t>5</a:t>
            </a:r>
            <a:r>
              <a:rPr lang="es-ES" dirty="0" smtClean="0">
                <a:solidFill>
                  <a:schemeClr val="tx2"/>
                </a:solidFill>
                <a:latin typeface="Comic Sans MS" pitchFamily="66" charset="0"/>
              </a:rPr>
              <a:t>. COMERCIALIZACIÓN</a:t>
            </a:r>
            <a:endParaRPr lang="es-ES" dirty="0">
              <a:solidFill>
                <a:schemeClr val="tx2"/>
              </a:solidFill>
              <a:latin typeface="Comic Sans MS" pitchFamily="66" charset="0"/>
            </a:endParaRPr>
          </a:p>
        </p:txBody>
      </p:sp>
      <p:pic>
        <p:nvPicPr>
          <p:cNvPr id="1026" name="Picture 2" descr="http://www.grupopastores.coop/archivos_web/Image/banner_productos.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23879" y="2492896"/>
            <a:ext cx="2850298" cy="1187624"/>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www.agroinformacion.com/images/noticias/grandes/Agroinformacion.com06032013_13315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59791" y="2492896"/>
            <a:ext cx="2507419" cy="121508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www.agromeat.com/wp-content/uploads/2011/09/Frigorifico_Ovino_Noria.jp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22818"/>
          <a:stretch/>
        </p:blipFill>
        <p:spPr bwMode="auto">
          <a:xfrm>
            <a:off x="3286002" y="2492896"/>
            <a:ext cx="3015786" cy="2008520"/>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http://img.alibaba.com/photo/132174803/Australian_Lamb_and_Mutton.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812350" y="4501416"/>
            <a:ext cx="3960440" cy="185067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8307145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1556792"/>
            <a:ext cx="8229600" cy="4525963"/>
          </a:xfrm>
        </p:spPr>
        <p:txBody>
          <a:bodyPr>
            <a:normAutofit/>
          </a:bodyPr>
          <a:lstStyle/>
          <a:p>
            <a:pPr marL="0" indent="0">
              <a:buNone/>
            </a:pPr>
            <a:r>
              <a:rPr lang="es-ES_tradnl" sz="1800" dirty="0">
                <a:latin typeface="Comic Sans MS" pitchFamily="66" charset="0"/>
              </a:rPr>
              <a:t>En todo proceso de comercialización </a:t>
            </a:r>
            <a:r>
              <a:rPr lang="es-ES_tradnl" sz="1800" dirty="0" smtClean="0">
                <a:latin typeface="Comic Sans MS" pitchFamily="66" charset="0"/>
              </a:rPr>
              <a:t>interviene:</a:t>
            </a:r>
            <a:r>
              <a:rPr lang="es-ES_tradnl" sz="4000" dirty="0" smtClean="0">
                <a:latin typeface="Comic Sans MS" pitchFamily="66" charset="0"/>
              </a:rPr>
              <a:t>  </a:t>
            </a:r>
            <a:endParaRPr lang="es-ES" sz="4000" dirty="0">
              <a:latin typeface="Comic Sans MS" pitchFamily="66" charset="0"/>
            </a:endParaRPr>
          </a:p>
        </p:txBody>
      </p:sp>
      <p:sp>
        <p:nvSpPr>
          <p:cNvPr id="4" name="3 Marcador de número de diapositiva"/>
          <p:cNvSpPr>
            <a:spLocks noGrp="1"/>
          </p:cNvSpPr>
          <p:nvPr>
            <p:ph type="sldNum" sz="quarter" idx="12"/>
          </p:nvPr>
        </p:nvSpPr>
        <p:spPr/>
        <p:txBody>
          <a:bodyPr/>
          <a:lstStyle/>
          <a:p>
            <a:fld id="{7CE80CD3-30BC-4483-9D44-C7BBE6F797AC}" type="slidenum">
              <a:rPr lang="es-ES" smtClean="0"/>
              <a:pPr/>
              <a:t>96</a:t>
            </a:fld>
            <a:endParaRPr lang="es-ES"/>
          </a:p>
        </p:txBody>
      </p:sp>
      <p:sp>
        <p:nvSpPr>
          <p:cNvPr id="5" name="1 Título"/>
          <p:cNvSpPr txBox="1">
            <a:spLocks/>
          </p:cNvSpPr>
          <p:nvPr/>
        </p:nvSpPr>
        <p:spPr>
          <a:xfrm>
            <a:off x="251521" y="0"/>
            <a:ext cx="8892479" cy="1143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endParaRPr lang="es-ES" sz="600" b="1" dirty="0" smtClean="0">
              <a:solidFill>
                <a:schemeClr val="accent2"/>
              </a:solidFill>
              <a:latin typeface="Comic Sans MS" pitchFamily="66" charset="0"/>
            </a:endParaRPr>
          </a:p>
          <a:p>
            <a:pPr algn="r">
              <a:tabLst>
                <a:tab pos="7629525" algn="l"/>
              </a:tabLst>
            </a:pPr>
            <a:endParaRPr lang="es-ES" sz="600" dirty="0" smtClean="0">
              <a:solidFill>
                <a:schemeClr val="tx2"/>
              </a:solidFill>
              <a:latin typeface="Comic Sans MS" pitchFamily="66" charset="0"/>
            </a:endParaRPr>
          </a:p>
          <a:p>
            <a:pPr algn="r">
              <a:tabLst>
                <a:tab pos="7629525" algn="l"/>
              </a:tabLst>
            </a:pPr>
            <a:r>
              <a:rPr lang="es-ES" sz="2600" dirty="0" smtClean="0">
                <a:solidFill>
                  <a:schemeClr val="tx2"/>
                </a:solidFill>
                <a:latin typeface="Comic Sans MS" pitchFamily="66" charset="0"/>
              </a:rPr>
              <a:t>COMERCIALIZACIÓN</a:t>
            </a: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pic>
        <p:nvPicPr>
          <p:cNvPr id="6" name="5 Imagen" descr="http://mw2.google.com/mw-panoramio/photos/medium/91657918.jpg"/>
          <p:cNvPicPr/>
          <p:nvPr/>
        </p:nvPicPr>
        <p:blipFill rotWithShape="1">
          <a:blip r:embed="rId2">
            <a:extLst>
              <a:ext uri="{28A0092B-C50C-407E-A947-70E740481C1C}">
                <a14:useLocalDpi xmlns:a14="http://schemas.microsoft.com/office/drawing/2010/main" xmlns="" val="0"/>
              </a:ext>
            </a:extLst>
          </a:blip>
          <a:srcRect l="14800" t="11412" r="5600" b="20120"/>
          <a:stretch/>
        </p:blipFill>
        <p:spPr bwMode="auto">
          <a:xfrm>
            <a:off x="539552" y="2276872"/>
            <a:ext cx="2880320" cy="1728192"/>
          </a:xfrm>
          <a:prstGeom prst="rect">
            <a:avLst/>
          </a:prstGeom>
          <a:noFill/>
          <a:ln>
            <a:noFill/>
          </a:ln>
          <a:extLst>
            <a:ext uri="{53640926-AAD7-44D8-BBD7-CCE9431645EC}">
              <a14:shadowObscured xmlns:a14="http://schemas.microsoft.com/office/drawing/2010/main" xmlns=""/>
            </a:ext>
          </a:extLst>
        </p:spPr>
      </p:pic>
      <p:pic>
        <p:nvPicPr>
          <p:cNvPr id="7" name="6 Imagen" descr="http://www.seoc.eu/site/images/stories/seoc/rasa_aragonesa_f._belen_.jpg"/>
          <p:cNvPicPr/>
          <p:nvPr/>
        </p:nvPicPr>
        <p:blipFill>
          <a:blip r:embed="rId3">
            <a:extLst>
              <a:ext uri="{28A0092B-C50C-407E-A947-70E740481C1C}">
                <a14:useLocalDpi xmlns:a14="http://schemas.microsoft.com/office/drawing/2010/main" xmlns="" val="0"/>
              </a:ext>
            </a:extLst>
          </a:blip>
          <a:srcRect/>
          <a:stretch>
            <a:fillRect/>
          </a:stretch>
        </p:blipFill>
        <p:spPr bwMode="auto">
          <a:xfrm>
            <a:off x="2843808" y="2958110"/>
            <a:ext cx="2700020" cy="2093908"/>
          </a:xfrm>
          <a:prstGeom prst="rect">
            <a:avLst/>
          </a:prstGeom>
          <a:noFill/>
          <a:ln>
            <a:noFill/>
          </a:ln>
        </p:spPr>
      </p:pic>
      <p:pic>
        <p:nvPicPr>
          <p:cNvPr id="2050" name="Picture 2" descr="http://www.agromeat.com/wp-content/uploads/2013/06/Frigorifico_Ovino_Noria3.jp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41968"/>
          <a:stretch/>
        </p:blipFill>
        <p:spPr bwMode="auto">
          <a:xfrm>
            <a:off x="5547204" y="1934373"/>
            <a:ext cx="1849975" cy="2534875"/>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ahorrar.com.uy/wp-content/uploads/2012/10/Uruguay-el-mayor-consumidor-de-carne.jpg"/>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7863" t="13589" r="19597"/>
          <a:stretch/>
        </p:blipFill>
        <p:spPr bwMode="auto">
          <a:xfrm>
            <a:off x="5547204" y="4437112"/>
            <a:ext cx="2745280" cy="214101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755576" y="4231581"/>
            <a:ext cx="1584176" cy="338554"/>
          </a:xfrm>
          <a:prstGeom prst="rect">
            <a:avLst/>
          </a:prstGeom>
          <a:noFill/>
        </p:spPr>
        <p:txBody>
          <a:bodyPr wrap="square" rtlCol="0">
            <a:spAutoFit/>
          </a:bodyPr>
          <a:lstStyle/>
          <a:p>
            <a:r>
              <a:rPr lang="es-ES_tradnl" sz="1600" dirty="0" smtClean="0">
                <a:solidFill>
                  <a:schemeClr val="tx2"/>
                </a:solidFill>
                <a:latin typeface="Comic Sans MS" pitchFamily="66" charset="0"/>
              </a:rPr>
              <a:t>PRODUCTOR</a:t>
            </a:r>
            <a:endParaRPr lang="es-ES" sz="1600" dirty="0">
              <a:solidFill>
                <a:schemeClr val="tx2"/>
              </a:solidFill>
              <a:latin typeface="Comic Sans MS" pitchFamily="66" charset="0"/>
            </a:endParaRPr>
          </a:p>
        </p:txBody>
      </p:sp>
      <p:sp>
        <p:nvSpPr>
          <p:cNvPr id="12" name="11 CuadroTexto"/>
          <p:cNvSpPr txBox="1"/>
          <p:nvPr/>
        </p:nvSpPr>
        <p:spPr>
          <a:xfrm>
            <a:off x="3304528" y="5322953"/>
            <a:ext cx="1440160" cy="338554"/>
          </a:xfrm>
          <a:prstGeom prst="rect">
            <a:avLst/>
          </a:prstGeom>
          <a:noFill/>
        </p:spPr>
        <p:txBody>
          <a:bodyPr wrap="square" rtlCol="0">
            <a:spAutoFit/>
          </a:bodyPr>
          <a:lstStyle/>
          <a:p>
            <a:r>
              <a:rPr lang="es-ES_tradnl" sz="1600" dirty="0" smtClean="0">
                <a:solidFill>
                  <a:schemeClr val="tx2"/>
                </a:solidFill>
                <a:latin typeface="Comic Sans MS" pitchFamily="66" charset="0"/>
              </a:rPr>
              <a:t>PRODUCTO</a:t>
            </a:r>
            <a:endParaRPr lang="es-ES" sz="1600" dirty="0">
              <a:solidFill>
                <a:schemeClr val="tx2"/>
              </a:solidFill>
              <a:latin typeface="Comic Sans MS" pitchFamily="66" charset="0"/>
            </a:endParaRPr>
          </a:p>
        </p:txBody>
      </p:sp>
      <p:sp>
        <p:nvSpPr>
          <p:cNvPr id="13" name="12 CuadroTexto"/>
          <p:cNvSpPr txBox="1"/>
          <p:nvPr/>
        </p:nvSpPr>
        <p:spPr>
          <a:xfrm>
            <a:off x="7431744" y="3835787"/>
            <a:ext cx="1746821" cy="338554"/>
          </a:xfrm>
          <a:prstGeom prst="rect">
            <a:avLst/>
          </a:prstGeom>
          <a:noFill/>
        </p:spPr>
        <p:txBody>
          <a:bodyPr wrap="square" rtlCol="0">
            <a:spAutoFit/>
          </a:bodyPr>
          <a:lstStyle/>
          <a:p>
            <a:r>
              <a:rPr lang="es-ES_tradnl" sz="1600" dirty="0" smtClean="0">
                <a:solidFill>
                  <a:schemeClr val="tx2"/>
                </a:solidFill>
                <a:latin typeface="Comic Sans MS" pitchFamily="66" charset="0"/>
              </a:rPr>
              <a:t>CONSUMIDOR</a:t>
            </a:r>
            <a:endParaRPr lang="es-ES" sz="1600" dirty="0">
              <a:solidFill>
                <a:schemeClr val="tx2"/>
              </a:solidFill>
              <a:latin typeface="Comic Sans MS" pitchFamily="66" charset="0"/>
            </a:endParaRPr>
          </a:p>
        </p:txBody>
      </p:sp>
    </p:spTree>
    <p:extLst>
      <p:ext uri="{BB962C8B-B14F-4D97-AF65-F5344CB8AC3E}">
        <p14:creationId xmlns:p14="http://schemas.microsoft.com/office/powerpoint/2010/main" xmlns="" val="377335974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7CE80CD3-30BC-4483-9D44-C7BBE6F797AC}" type="slidenum">
              <a:rPr lang="es-ES" smtClean="0"/>
              <a:pPr/>
              <a:t>97</a:t>
            </a:fld>
            <a:endParaRPr lang="es-ES"/>
          </a:p>
        </p:txBody>
      </p:sp>
      <p:sp>
        <p:nvSpPr>
          <p:cNvPr id="5" name="1 Título"/>
          <p:cNvSpPr txBox="1">
            <a:spLocks/>
          </p:cNvSpPr>
          <p:nvPr/>
        </p:nvSpPr>
        <p:spPr>
          <a:xfrm>
            <a:off x="251521" y="0"/>
            <a:ext cx="8892479" cy="1143000"/>
          </a:xfrm>
          <a:prstGeom prst="rect">
            <a:avLst/>
          </a:prstGeom>
          <a:noFill/>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endParaRPr lang="es-ES" sz="600" b="1" dirty="0" smtClean="0">
              <a:solidFill>
                <a:schemeClr val="accent2"/>
              </a:solidFill>
              <a:latin typeface="Comic Sans MS" pitchFamily="66" charset="0"/>
            </a:endParaRPr>
          </a:p>
          <a:p>
            <a:pPr algn="r">
              <a:tabLst>
                <a:tab pos="7629525" algn="l"/>
              </a:tabLst>
            </a:pPr>
            <a:endParaRPr lang="es-ES" sz="600" dirty="0" smtClean="0">
              <a:solidFill>
                <a:schemeClr val="tx2"/>
              </a:solidFill>
              <a:latin typeface="Comic Sans MS" pitchFamily="66" charset="0"/>
            </a:endParaRPr>
          </a:p>
          <a:p>
            <a:pPr algn="r">
              <a:tabLst>
                <a:tab pos="7629525" algn="l"/>
              </a:tabLst>
            </a:pPr>
            <a:r>
              <a:rPr lang="es-ES_tradnl" sz="2200" b="1" dirty="0" smtClean="0">
                <a:solidFill>
                  <a:schemeClr val="accent3">
                    <a:lumMod val="50000"/>
                  </a:schemeClr>
                </a:solidFill>
                <a:latin typeface="Comic Sans MS" pitchFamily="66" charset="0"/>
              </a:rPr>
              <a:t>Salida del Cordero de la Explotación</a:t>
            </a:r>
            <a:endParaRPr lang="es-ES" sz="2200" b="1" dirty="0">
              <a:solidFill>
                <a:schemeClr val="accent3">
                  <a:lumMod val="50000"/>
                </a:schemeClr>
              </a:solidFill>
              <a:latin typeface="Comic Sans MS" pitchFamily="66" charset="0"/>
            </a:endParaRPr>
          </a:p>
          <a:p>
            <a:pPr algn="r">
              <a:tabLst>
                <a:tab pos="7629525" algn="l"/>
              </a:tabLst>
            </a:pPr>
            <a:r>
              <a:rPr lang="es-ES" sz="2200" b="1" dirty="0" smtClean="0">
                <a:solidFill>
                  <a:schemeClr val="accent2"/>
                </a:solidFill>
                <a:latin typeface="Comic Sans MS" pitchFamily="66" charset="0"/>
              </a:rPr>
              <a:t>Etapas </a:t>
            </a:r>
            <a:r>
              <a:rPr lang="es-ES" sz="2200" b="1" dirty="0">
                <a:solidFill>
                  <a:schemeClr val="accent2"/>
                </a:solidFill>
                <a:latin typeface="Comic Sans MS" pitchFamily="66" charset="0"/>
              </a:rPr>
              <a:t>en la venta. </a:t>
            </a:r>
            <a:r>
              <a:rPr lang="es-ES" sz="2600" dirty="0" smtClean="0">
                <a:solidFill>
                  <a:schemeClr val="tx2"/>
                </a:solidFill>
                <a:latin typeface="Comic Sans MS" pitchFamily="66" charset="0"/>
              </a:rPr>
              <a:t>COMERCIALIZACIÓN</a:t>
            </a: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
        <p:nvSpPr>
          <p:cNvPr id="8" name="7 CuadroTexto"/>
          <p:cNvSpPr txBox="1"/>
          <p:nvPr/>
        </p:nvSpPr>
        <p:spPr>
          <a:xfrm>
            <a:off x="2645502" y="2060848"/>
            <a:ext cx="6372200" cy="3600986"/>
          </a:xfrm>
          <a:prstGeom prst="rect">
            <a:avLst/>
          </a:prstGeom>
          <a:noFill/>
        </p:spPr>
        <p:txBody>
          <a:bodyPr wrap="square" rtlCol="0">
            <a:spAutoFit/>
          </a:bodyPr>
          <a:lstStyle/>
          <a:p>
            <a:pPr algn="just"/>
            <a:r>
              <a:rPr lang="es-ES_tradnl" sz="1600" dirty="0" smtClean="0">
                <a:latin typeface="Comic Sans MS" pitchFamily="66" charset="0"/>
              </a:rPr>
              <a:t>Todos los animales irán </a:t>
            </a:r>
            <a:r>
              <a:rPr lang="es-ES_tradnl" sz="1600" b="1" dirty="0" smtClean="0">
                <a:latin typeface="Comic Sans MS" pitchFamily="66" charset="0"/>
              </a:rPr>
              <a:t>individualmente identificados </a:t>
            </a:r>
            <a:r>
              <a:rPr lang="es-ES_tradnl" sz="1600" dirty="0" smtClean="0">
                <a:latin typeface="Comic Sans MS" pitchFamily="66" charset="0"/>
              </a:rPr>
              <a:t>mediante una única marca auricular en la oreja izquierda en la que figurará el </a:t>
            </a:r>
            <a:r>
              <a:rPr lang="es-ES_tradnl" sz="1600" i="1" dirty="0" smtClean="0">
                <a:latin typeface="Comic Sans MS" pitchFamily="66" charset="0"/>
              </a:rPr>
              <a:t>código de la explotación de nacimiento</a:t>
            </a:r>
          </a:p>
          <a:p>
            <a:pPr algn="just"/>
            <a:endParaRPr lang="es-ES_tradnl" sz="1600" i="1" dirty="0">
              <a:latin typeface="Comic Sans MS" pitchFamily="66" charset="0"/>
            </a:endParaRPr>
          </a:p>
          <a:p>
            <a:pPr algn="just"/>
            <a:r>
              <a:rPr lang="es-ES_tradnl" sz="1600" dirty="0" smtClean="0">
                <a:latin typeface="Comic Sans MS" pitchFamily="66" charset="0"/>
              </a:rPr>
              <a:t>Documentos que deben acompañar a los animales (movimiento nacional):</a:t>
            </a:r>
          </a:p>
          <a:p>
            <a:pPr algn="just"/>
            <a:endParaRPr lang="es-ES_tradnl" sz="1600" dirty="0" smtClean="0">
              <a:latin typeface="Comic Sans MS" pitchFamily="66" charset="0"/>
            </a:endParaRPr>
          </a:p>
          <a:p>
            <a:r>
              <a:rPr lang="es-ES_tradnl" sz="1600" dirty="0">
                <a:latin typeface="Comic Sans MS" pitchFamily="66" charset="0"/>
              </a:rPr>
              <a:t> </a:t>
            </a:r>
            <a:r>
              <a:rPr lang="es-ES_tradnl" sz="1600" dirty="0" smtClean="0">
                <a:latin typeface="Comic Sans MS" pitchFamily="66" charset="0"/>
              </a:rPr>
              <a:t>- Documento de traslado. A solicitar en la Oficina Comarcal Agroambiental (OCA)</a:t>
            </a:r>
          </a:p>
          <a:p>
            <a:r>
              <a:rPr lang="es-ES" sz="1200" u="sng" dirty="0" smtClean="0">
                <a:hlinkClick r:id="rId2"/>
              </a:rPr>
              <a:t>http</a:t>
            </a:r>
            <a:r>
              <a:rPr lang="es-ES" sz="1200" u="sng" dirty="0">
                <a:hlinkClick r:id="rId2"/>
              </a:rPr>
              <a:t>://</a:t>
            </a:r>
            <a:r>
              <a:rPr lang="es-ES" sz="1200" u="sng" dirty="0" smtClean="0">
                <a:hlinkClick r:id="rId2"/>
              </a:rPr>
              <a:t>www.magrama.gob.es/es/ganaderia/legislacion/Aragon_GOSP_tcm7-144638.pdf</a:t>
            </a:r>
            <a:r>
              <a:rPr lang="es-ES" sz="1200" u="sng" dirty="0" smtClean="0"/>
              <a:t> </a:t>
            </a:r>
            <a:r>
              <a:rPr lang="es-ES" sz="1600" u="sng" dirty="0" smtClean="0"/>
              <a:t>(descarga del documento).</a:t>
            </a:r>
            <a:endParaRPr lang="es-ES" sz="1600" dirty="0"/>
          </a:p>
          <a:p>
            <a:pPr algn="just"/>
            <a:endParaRPr lang="es-ES_tradnl" sz="1600" dirty="0" smtClean="0">
              <a:latin typeface="Comic Sans MS" pitchFamily="66" charset="0"/>
            </a:endParaRPr>
          </a:p>
          <a:p>
            <a:pPr algn="just"/>
            <a:r>
              <a:rPr lang="es-ES_tradnl" sz="1600" dirty="0" smtClean="0">
                <a:latin typeface="Comic Sans MS" pitchFamily="66" charset="0"/>
              </a:rPr>
              <a:t>-Certificado sanitario de origen para el movimiento de animales.</a:t>
            </a:r>
          </a:p>
          <a:p>
            <a:pPr algn="just"/>
            <a:r>
              <a:rPr lang="es-ES" sz="1200" u="sng" dirty="0">
                <a:hlinkClick r:id="rId3"/>
              </a:rPr>
              <a:t>https://</a:t>
            </a:r>
            <a:r>
              <a:rPr lang="es-ES" sz="1200" u="sng" dirty="0" smtClean="0">
                <a:hlinkClick r:id="rId3"/>
              </a:rPr>
              <a:t>servicios.aragon.es/desforc-web/listado_form.do?pag=1&amp;idProc=433</a:t>
            </a:r>
            <a:endParaRPr lang="es-ES" sz="1200" dirty="0"/>
          </a:p>
          <a:p>
            <a:pPr algn="just"/>
            <a:r>
              <a:rPr lang="es-ES_tradnl" sz="1200" dirty="0" smtClean="0">
                <a:latin typeface="Comic Sans MS" pitchFamily="66" charset="0"/>
              </a:rPr>
              <a:t> </a:t>
            </a:r>
            <a:endParaRPr lang="es-ES" sz="1200" dirty="0">
              <a:latin typeface="Comic Sans MS" pitchFamily="66" charset="0"/>
            </a:endParaRPr>
          </a:p>
        </p:txBody>
      </p:sp>
      <p:sp>
        <p:nvSpPr>
          <p:cNvPr id="10" name="9 CuadroTexto"/>
          <p:cNvSpPr txBox="1"/>
          <p:nvPr/>
        </p:nvSpPr>
        <p:spPr>
          <a:xfrm>
            <a:off x="2771800" y="1468314"/>
            <a:ext cx="5870518" cy="400110"/>
          </a:xfrm>
          <a:prstGeom prst="rect">
            <a:avLst/>
          </a:prstGeom>
          <a:noFill/>
        </p:spPr>
        <p:txBody>
          <a:bodyPr wrap="none" rtlCol="0">
            <a:spAutoFit/>
          </a:bodyPr>
          <a:lstStyle/>
          <a:p>
            <a:r>
              <a:rPr lang="es-ES_tradnl" sz="2000" dirty="0" smtClean="0">
                <a:solidFill>
                  <a:schemeClr val="tx2"/>
                </a:solidFill>
                <a:latin typeface="Comic Sans MS" pitchFamily="66" charset="0"/>
              </a:rPr>
              <a:t>SALIDA DEL CORDERO DE LA EXPLOTACIÓN</a:t>
            </a:r>
            <a:endParaRPr lang="es-ES" sz="2000" dirty="0">
              <a:solidFill>
                <a:schemeClr val="tx2"/>
              </a:solidFill>
              <a:latin typeface="Comic Sans MS" pitchFamily="66" charset="0"/>
            </a:endParaRPr>
          </a:p>
        </p:txBody>
      </p:sp>
      <p:pic>
        <p:nvPicPr>
          <p:cNvPr id="11" name="Picture 2" descr="http://us.cdn3.123rf.com/168nwm/cobalt/cobalt1002/cobalt100200193/6470729-icono-de-signo-de-exclamacion-boton-3d-circulo-de-color-rojo-brillante.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1115616" y="5637164"/>
            <a:ext cx="800100" cy="8001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11 CuadroTexto"/>
          <p:cNvSpPr txBox="1"/>
          <p:nvPr/>
        </p:nvSpPr>
        <p:spPr>
          <a:xfrm>
            <a:off x="2053720" y="5661835"/>
            <a:ext cx="6190688" cy="1077218"/>
          </a:xfrm>
          <a:prstGeom prst="rect">
            <a:avLst/>
          </a:prstGeom>
          <a:solidFill>
            <a:srgbClr val="FFFF99"/>
          </a:solidFill>
        </p:spPr>
        <p:txBody>
          <a:bodyPr wrap="square" rtlCol="0">
            <a:spAutoFit/>
          </a:bodyPr>
          <a:lstStyle/>
          <a:p>
            <a:pPr algn="just"/>
            <a:r>
              <a:rPr lang="es-ES_tradnl" sz="1600" dirty="0" smtClean="0"/>
              <a:t>Tanto las salidas como las entradas de animales quedarán reflejadas en el libro de explotación ganadera. Los documentos de movimiento de los animales se conservarán en la explotación durante un periodo de TRES AÑOS.</a:t>
            </a:r>
          </a:p>
        </p:txBody>
      </p:sp>
      <p:sp>
        <p:nvSpPr>
          <p:cNvPr id="13" name="AutoShape 2" descr="data:image/jpeg;base64,/9j/4AAQSkZJRgABAQAAAQABAAD/2wCEAAkGBhQSEBUUExQUFRUWGBgYGBgYFBcaFBgYHBcXFRsdHRoXHCYgGB0jGhoYHy8hIycpLSwsGh4xNTAqNSYrLCkBCQoKDgwOGg8PGiwkHxwqKSwsMC0sLCwsKSwsLSwpKSkqLCwsLCkvLCwsKSwsKSksLSwpKSksLCwsLCwpLCksKf/AABEIAMgA8AMBIgACEQEDEQH/xAAcAAACAgMBAQAAAAAAAAAAAAAABQQGAgMHAQj/xABNEAACAQIEAwUDBgoIBAUFAAABAhEAAwQSITEFQVEGEyJhcTKBkQcjQlKhsRQVQ2JygqLB0fAWJDNTY5Ky4gglc4M0wuHj8UWTo8PS/8QAGgEAAwEBAQEAAAAAAAAAAAAAAAECAwQFBv/EACwRAAICAQQABQMDBQAAAAAAAAABAhEDBBIhMRNBUWFxIoHwIzKhBRQkkfH/2gAMAwEAAhEDEQA/AO40UUUAFFFFABRRRQAUUUUAFFFFABRRRQAUUUUAFFFFABRRRQAUUUUAFFFFABRRRQAUUUUAFFFFABRRRQBjmr2awO9E0DozmvM1Y17QFGU0TXlFAHs0TXlFAHs0TXlFAATRmrxmjU6Ctdm+riVZWHUEEfYaA4NmejvKIrygZ73lHeeVYmikFHve1531eEVgaB0bO+r3va0TRNAqJHeUd5UfPXoegKJGejPWjPXveUBRuzUZq1Z69z0wo2Z6M9a81GakFGzPRnrXmrwvQFGZ3qLxDiVuwoa64RScoJnUwTGnoa3M2pqg/Kdxk5Us20docNcKwciwwgiZJ1mFB0GtDdDSvgunCeNWsSha00hTlIIKsD5g667g0wFc4+S24xuYg94rIFQaFvazPBhlEaA7E7+VdDz0J8DlGnRsorDPXuamTRlRXk0TQKj2iivDQBT/AJWTc/Fd0WyFlrYYkkDLmEgkcjoOmtUT5MeDPbx9si6Bo5dVMB7fd+yyQPZuR4iT5AU27edv2cPh7MKklWYQWcAwY+qPtPUVQ+BdpL+GuG5bfKR5AqVMEjK0x6A1i293HRtBLa0+z6RornXCO3F58RZ7wgJdNsNbCgwXt6QYnQw363lXRQauM1LonJjljdSCK8ispryasgxrwrXDe2mNxVrG3b1m/iTFx1MvCKBJEBTBQAHU7c967D2Z4kcRg7F5ozXLSOY2kioUrLlFx7JxWsctbq8IqiTQRXk1tK1gVoGYzRmr0ik/aDtVh8Es3nhj7Ntdbjeg5DzMCgQ4zUZ65Zh/lRxF27nRLAtyV7ov86oADZ5A8UyBMQNqdYb5SlH9vbezsM1y2wtk+VxZFTuQ6Zes1GekmD7S27glIcdUcN9m4qUvGLZ+sP1Z+6qsQxzV4WqKmPtnZ1+MffW4NO2vprQBH41xMWLV26wkW1LR1OwHvJArhw4pcu37tx2zEvuRtzMT7OvTy8q7F2xtlsHigPqE/wCVlY/YDXDrF/xsqwcxWZO0BidemgHurPIaY0dN+S3iMm/ZKgMCtzNEM8/NnN1iFg/ne+r+DXJ/kuvH8PuBlIYWGAO3h7y2ZYZjvAAM8jXVg1VHpCn2Z5q9DVhJ6VGxXFLVsxcuIp3gsM0fozP2UyUm+icHr3vKruJ7YWl9hXfzgKv+Z/4VW+JfKiqmBcsITsATdf8AZ0+ypc4o3jp8kvI6OLlQO0HERaw11phhbfKPpFspgAbkzGgrlWL7f3bmzYlx5RaX7wfspU/FrrGVt21PUlrjfYFFZvMdEdC3+5/6Fl/gN5ipVQsTJdo5QNBJPLSBFTeH8MD3Fs/NDPiO6LG0jEKVSYDQWO+/WszZxDb3GX9EIn3An7aZcAI/DrCW3MB5u7nNcVJYEkEmcq842rJStnU9PHHFteg7vdnVtXrDrduA2GUhcqQ0WwgmAI0nrv5U5x3azFpme2MO6qA1xCy95aHUslwBlMHWARsRzrDHt856EfupN2a7P2glq69+5buZQCVFoJpNsyzAyCFgzoR61s/p4R58GpfVPkZ4b5Tbp9rD2z+jeYf/AKzW3H/KSTbIt2slw/SdlZB5wCCx9YqHb4XgTccDJduCWUW7xCFRqRkSSrD6ony02QPdsaFROk+w0jXYhtJFZylOPmdcYaeb+mDFmN4acQXN66794ZfKqJm5mcieQ5jarRwXtVftG2veG4gMEMVmApAXOR4RPwiq7irVi/aKtaY3B3qi4pKFS0ldnAYBiNxtMVr4dYKC0rsXy+FuQaEYjTWdxPpWam1ymdTwwpqWOkl6nZ8Nx6y9sPnVRAY5mAAkA6k6c63LxW0Yi7bMmB84up30110rmnCLqNcCuSbbBle2DGYRG4iIgVl3NhAy20awzbFSrOoOg1uAhhI2kCtvF4PHUI+5061iFcSrBh1Ugj7KwxOIVFLOyoqiSzHKoHmTtXKu/u25Sc4IbqpeUbLlblLDfkxpThbN29ZD4661vD5Q4Du1x2EHXu3JCERu2uugNPxeOhxxRfcq+w77Y/KywzJhFdF2797bSfO2pEAdGMzyA3NDXh1y6zXMRd7qcpYu/wA+xYkIWLT3QY6Zrmw1ykVb+IIotC5h79xwqrobY7wW9AWQ21DeFdSAJhTGu6PiltbFsrdNsLcZXADhncZYV8gkhCDm8QB11qfEb8jRadPqS+/Bp7P27oxZtW0aybbKptjN3pd3CDvGMM8J3lw/RypIAqVx3g+K/CRctM1knvEunvGCqLd1lVnH0wbTW9IJOwHSNd7SI1oWkvC1bCBCIOd1E6O7QxUAkBZCgaAaUy4dw+6UtrcxVsWXGa3bxFtr8hQDmRGYlBDDxBk0IiluQpYZRVuvs7FGJcd211bDFrd1LZdSbF51dGPefMeBT3lthBUwCsyZpvwXtNf7olbl2QWCjFhWDFVLsqvbAZsqiScoietM8J2VU94oA7u8oUvaxLZAVcXF+ZxE3LZBUiVuMIZtKRnA4lcdbZXtXO7dAcMkpdSzJDKlm9lZgUzGUzzMyZNVd9GFIsGG7deHNcsOyDe5hyL9oCNzkJa3+tTXhvazCX4FrEWiT9Etlf8AyvBPurm+L4d+BYh2vMveWncWLSvku3IJC3LjKQ6WojT2n8hqcOL8RL4fD37tixiBcS4Lpe1DLdt3CrfO28rLKlDq1WmS4nfOKN4bs5SMtyQ5hCMhkMeS8iek1wLCw7hUKCEzM5JyooEsZG+wjzq4dsu1N69dOGyEqb7CGZQjLbafEqiWUxGrD0pbcwF24GVjbRX9pbdpFzep1JPvrPJNM78WklVslcAsYvDYoXbbBbPgDy8q9vNLDK0mdyDK5SeYOlox/wAplpZCFJ8put8LfhHxNc/tcPF7EP3jF1UIBmclZgyfESOVOhgLYQ5VkeSkjcc4y1PiPyOr+zinyiPxbtwbl5fmWuOZALwgABOyIGI1np1pVxriV9UDgi1cKtORY0G3tyZ86Li/13Qc7nMAbjnrWfahdF0+g3XnpzArFzbZ3QwqKr1R5geEteym65cyPbZn6ciYHwqFawoe/Z5/N8jpoo6eZqw4C4qwWuCAR9JANJPKTsrfA1WsHfRHQ3NgrR4SxknoPIHenboPoV89Isy4a2m+UerCftrcv5oY+iNHxgClNvtZaByotyT0W3b09c0/ZWzEcVY2VurbDBiYDXHJ8JKnRFA5daKZi8+JdMZMT9WP0nUfYJP2Vp7JH/mS+d/Ef6P/AEpRbx1910top/QY9ANHOtNuxg/5inOLmJM+iETTiuRTyKcJV6Mt/EbwDtOgEzzgAamPIa1SbfDXs2/yFy23itXwS1pyJnlKtkLSp18Iqz8cuNN2Pq3PX2SNPuqqcGx9y1bORWKtmDowGRxJGqsemx3HWtstXRxaJS2ycfY3LefQi6ikagpbeQeUEka1MuuuKYS5S/G4CqmI9ZkW7vnMNzivL3Cw5JwoObc2GYZ8u+a2fyixy9oedLMpP9377o0M7aDflFYNtcPo9Jbcn1RdNfnJ7YQBnD97OdgRnyZYgQQBM7fE0x4YLff2sw8HzhEsTqEMDMx69ahW+J3WnOMM0EqGuIWuFV0EsNf5FTeH8UyXVi1hwYaCqXI1EHTvNZGlJRXqPNkn4buPl6r/AKWNuHWnWbZVGiAVYaGIglYPTn8aSYbg94ySJIYzmbNqDrEnbfyqQeILbfL3NrYGVuXVkETsS3P7qZ4TiRYwlkk7wmIMjUkkymnvNaV7nz9kMIxZbbJOUBhmkIsyp8U7GNvTTStfEOE3bhJz2TOylmE8gPEsHp76bYt8wQXWWyxLBZYMNNIJXTWRrGlYPw/wrPs5lYEEFWjUag9dZmaGmhpoRcKuMrhAnziHUEwVEQwLclyk+LQbUyxHZmziADiVsO5+nDK/Le4sF/fmr3jeKVCAN2gMZgaHQRzgxv0ApHadi5ZrlxiSzEysySfLSPKpsAvdicLabVbh+kAWRkdfMqgJBIg7Hemo4NcusXfJnaYUyXy6awugGg8MjTppU8YWbakEOY8JIVmB3bKp0n2fP76hfjozmLpEHceI+hkhdp0PrTtsRli8FZNoIXuIc4K3AQSWCldVAhgJ2BJkb1Wu3vZ0t3d/unxFpLeXPaTMygEn5wZxAEtBAgAwTIqY+IvG4bRzlVdj3eWSCdZkiYiDG2s1IHFsRZvAIxAGQtbbNGp8RgREjn745U06B8lGt9rmVMhW9dtckvLavWxpHh70OU/VIpnwa4LeDa739zD2RcVyqWwzKzBVzAAqSdFEAjaatOL7D4J3LI5tjQlO5tuATqMu0enWtljsNbyZFxFzLocnc2ss8vCrRy51TmvxjUVXf8Cnjt4HiR8QIV7sxEAgvI566j+FbG4ugBKrcuEECFzEnfaDtp0rXxwAcTYDKBnuEwFAJ8R56TPM03sYrxL4z7S7P5j6grN9s9nbLZGn5Ip+ExN9HJsYcXmYD6UZN4mN9zz5Uydce6zcWxaGm5BO45sW5Vo7OEF3mT4bekMR7PQfvp/cGhi3/wDiA6cyBSTNMuN7u35FfwmIFvFnNlJJcTpl0bWDHOeVRuM4fu7SjMzwrnM2bMZM7tJOkCa3M5GNPtTmu7RPt0dqZyCRrlbcg8/I1DZvHHG0/ajbw/glvklwgsCfognVRPs8mYfrHrS/h6S1sFM0qTrEAhvP1O1P8BMroBqN2HUUg4bIu2xAPgcGTH0+sU9zaFHFCLaSHtvh4GoWyp6zr+yhrYMMfrIPRHP3kVmlsnmg/wA5+5az7k/WX/7dw/vFIKS6MVtkflD7rSj72NauxY/5ivk2LP2RW02j9f4WT+96y7JEDieVCCndX2bQT3kgNruNT7MxWkP3Iw1EqhL4Y34wQRdBZVnOMzTlWZEmBMDfSqXj7dzDnLdskAhijh1a1dE7o6iDvtuOgq0dosSFtXmMwFuExvAmqjhe2fdB0VGNuRntMqG006ezm0Om6610Tjb6PJ02WUIOpV9jC7xQm2txUIKMyGGIKkDOjAheakj9Sm9niq4kE4hTbuQMuJQE5ugvWwBnj6yw1HDsXaxKv+Cs6XMuuGut4iwMr3V0mHBgjKxkZjrpSk8RYXO7e1cS5qCrkBlOuhB1BMe+smmuKOqM4y58Sq9qJ97hd9AWVFvW9+8ssXHXVQM6+9YHWshfQANyUEkhpA1gk+Uil3437rxgXAQJlCARTTB8c/CVz37CXlEEM4yXZB0+ctkZhtq07ipUF6UPJqGk057vjgZ4bE25zsA7QqkHxBAB9T38wfKmacblIASOYgwTrERyGmlJRYsORkvG03NMSAVMzoL6co2JHTXTRjwjhN63iF720SjwM6w9vQh5ziY0BGupkVWxnm2qJvHLhS4qrlzW1WJHhzEyNB6CsMH3sTZfxflATaVS3msKhnXYTpvS7tJxD50nfM7DaTCwm3rUbA4kldTv4jvzPn/OtVN8kRHnEOG98uW7Ze0/K7ZXvE6wyTIH6J0qv3+zmMLlra2by/XW6AN9iHIZT5EU6tYuOenq0z7q2HFT4pIYfTBhhz9ob++p3J9oqq6FeFwWLW4XupbLyDK3UbMBCgb9AOXSZimb4K1h9XsWjculic0XVGp0RWEBddwOZHOvLnFAf7ZSf8S34bm/P6L1ut4TvFi2wvpvAEXU88hO/oTNJq+UNNeZIRreUwhWANLfhkKNBBBUCPLQAVo/Cw2bwuVUgDNEyfUQBpOmvOt3D+EAQWuMWgEgACDvrImpWOwYNnJnKgaajONWB1A13IqPka9hbdxVpwMy5ZMh1BylogkFoDRtvPpNeYfh15Um2cwYmCsd3pEbnUiOYG+3VHdwpwmIIe3nBGisxKXANFYBdBlMAaabdDViuY1kAzZVIHsqYVfIZgdj++nSArHGyPxo8nZrsaga/wDwaY2sTqPHzH0z19agcZU/jV+ua516CP5FMrV1iRD8x9MjnSfbPetbI/CK9wIgNcEiZA15jLppNWbg/DTiLotqygasxyAwoiTE7yYHqOkVXOz7HNcbqVMyBus9Zq18J4+mFNy7fZsgSIT5x5zAiEUzyMk6bUY0m1YtZJxi2i5YXsxg7e2HtEkmWdA7EnU6uDznQRvVT+UPsehw738OMr2VLtb3RkHiaAdiBr0IERtSrFfLSXuC3hcJLsYXvrwB2mWW3IAjXV6T4P5WOJXbrWxZwsIWFybb5AvQkPt7XPXNXZKMWqZ4OLNkjJSjZlhsQSBDjltlP30nw18jERmAB7zpyckROnOrTbv2jk7oXB7MyGyegDy0dJO0VVOGXB31smNVc6xuWU864GqPpsct3NDzvDH9of2P3ik/H+MvZa2BfCKwaSyKwkFY9lTGhmnyYyPpJ8E/hXt11f2ksvG2a1abf1XyFEWk+SMkZNVES8H4m17ODiA8AGbeUHcjWbYjl1q09iMMLeKvzDMbfeA8wty9qACAZ0EkeVL7KKvs2rKn82xaGm/JZO1ZdiD/AF2+x1hL4BOsD8ItAATsN9K2g05Wjk1Kl4T3dm3iXzlzuokOr+hk7aelV3GdkrYzQimIOjHQGcpIDSAYOu3pVkbA3b99bdl+7cKz55iOSieUnnSzgdw3M93UGWzkJLM7LEufaIUBtum29dLR4Sm10VzCYIWTcIhRkzDMSFDowddSdNZ058qYYrtahdLWLtNiLRytadTGKs5spUW7v5QK+ZcjT7NO+IdnxcTUAjrErPv/AH6CKgYPgoQB2ImznAzMo0YyvtGDlJYjzJjapuuQfJMxnZcurdyy3LRzS2Ui5bGoOa39krK6bjaol6wttVVAAihQgHkIkdTOs66mtvDeO+EsHZXViwYOcwELDLGy7ggaGD1imA4xh8QjC/lsXGMC6LcqxABDOgEZZ0LLG2o51n2XZV717qCPjB3q0dgWYPeeSLduyWyyQuYsMpjaYV/Sqn2h4TiMNcQuoNu4fBeU57NwQSMtwaDXkYPlVy7IWcuAZt2vXMpP6O+/KSwq1GmS2qNeIxmGvHu74a1cQBe+tiV1AaHtn19oGa1vwi5ZXvDluWjMXrZzWyNd+aHyb4mqVh+0KnE33acjuwkbgKfA3+UEVYOE8buWsQBZYpIJMTlKxzWIb796Uu+QXQxvYqANdND68v4e+s/wrT+ekVnjsRhry5brLg7jQouqJwzPuAVMd2TG4j30q4xw6/hRmup82fZuq2aww5Q/0fRoPrWezzRSkTLmJk9Tyg85/hr7q22Lk3VAGu5IMEATzGsE/fVfwmODXgJOqyAdRymPvpthb0XVGxKnf1A232BqeUPstn40ZQAxFwfn6OB/1BE+hrI5b2ltwpOmS74T10YeFvTfQb0qW5nuC2p3MTyG8/AAmnd6+AmRQMmwUxlPPnOpOs8+oo3eo69CQOFHQXcj5CGSV2InXUzvzETUXiXDSdQY9+k/paEennWFrFunsEFeaOcye47r7pqUOIIwhvmifreK0fRxt+tFOk+hXXZQuLcIU8RZJYDvLz+zJZmZ2IMcvFv5Cmr2bhyjMoRTb0yOrQoCmGGkGAY9etRuKn/mj6ga3d+hJiJiaYI8azG3VfpAeYqW+Wew8aai/ZFHTAYp9cNeFuAgK97kk5N4iDTS9j3s27KXMz3lQ98FKnMSzRJbRhlI0000ma04HEKlq6WcWxFsFyJIlAIUaktoY5Ulv4xrzZrVp3V3ZVdgdWGXSSTLeJNhzFdenx71cjg1+TZkqHfnyY8DW3bxAY3Bm28aZGB97EGRpvtV1xuKspYuOy5ljxhYDNssaxB9TzqLf+R7FtYzd9YF3+5KtA09nvds3LaJ51X8XYxGFRsLcVSFLnvUzkHWAhY6AIyN4Rrr5U82NfuRjpsjlJQZrwvyjlYmwDBHs3WUnXmCGFZDjS4VkLK58JXwxO461ZrOCS5GdLLaje3r03g1XUwVu66i5bzgqxAmI8XqK490H5HuRx5oKS32/LgmWvlDsczfX9K2jD/Wakr21wp3ur+thv4Iai3exOHP5K8vmrMf/wCqhN2Gs65b1xD+cEP7lqv0X6nP/lrumPF7SYU/lML70y/+UUz7Dj+s4g6R89ttBvqR7tqp2F+Twswy30I3OZGAMfoFproPZXgDYZ7ua7au5rQCtbBH0gzZlI8J0GgJq4wj3FnLn1GTa8eSNM1cM4vbs4pe+BFu6oTP/duG8DH80lik9SK3cQsWrF91t2bSTBchSCzSTJGaOfIc/Oqv2vA7o/oj/WlVf8eYgCBfuwBHtToNBvroK1cqZy4tNLLHcjojYjxSqqGjTRsu+XWGj2S2vpU7HYABSfZnQg5TPl4gVG+413rnPB+0F+brNcZ8tpioYypYMsCNJkZqvnB+1+Gxdl1cZXZGVrJ1LSCJQ/SXnOjDptRwRPFKAlfhH4PeJKDw5ldcomCCOek5gI/dSTiztMWkdRALEpBk6/DlJ31g10vu1u5rmUgMZggiOQmeWWCDHODSrF8ADbLzmcpg9TpsNtdjUtEJlP4P2qvYZm0+Yck3LDA3LLeEx4T7MnXSDtvXQHwoOGt28Oq2We0121Zdz7dxSwTO3MM3P05Ugbs0HIUj2vD7P1jBJ189Nx6VO7aWjdzohgeFJiYRfEQAIg7CZG2lUmS0cnxvDbmHc2rqPbuKPEjrDaaTHOeREjWrdhn7vE2bT6u1oof0wisSTz9kj302tcTfIlnH2WxlpGXKSIxNkzK5LhMttqrHlzrbc7Ms+KTF4dlv2UDBsvhv22KsPnLep5jVfeKmf1dDjx2Vjj7HOqGIXU6zM8iD0HWoPAu2OKwZItPNpiQ1m4M9lgdSMp206aVL7R2na++q5YWY8gCYPqQOdJxhSBJ39ev88qMbpBLkuGDfh+NdXtN+L8VytuS2DeRqF+oD+b/lrLi/CLuFdHvKV+cTKwOZCSwBy3AYIidNDrtVHOGDHLPtEDWI1gTV4/pVewgKLlu2TIaze8VplUaxm56TrIonTGrRZeGiXuEbKAoJ5ltCfLQH4mvb2J8RCyY009/31Kwb2Lyg25wzuFbK5m2SwDQH3UxOh03pXxDBXLJYXUKFiInUZR9Vtm335kRWDi0WmYrj/Fz9259KY4bEax15cvKkVxi10bbEmOcMB7oloqbhr2okjkeW28gb8qQyHx4D8atOnjePg3WmK4dSRrzG6kc+qk1NxvZwLjb11mNwEsV1h0Jc5gQNxER6momDcXGaAuVGjNMfVbXKNwGHxoa5PUhqYNJeiRVMHwQ4xRbJIGdCCBIzG3Aj46yNj5VZeM9liq8Ow9oH5onP4sshmt3XcsBoSVKyObLGsUl4JintJcuqQGQKySsjMLY3115U27b8f73h1rEWpTviLTENHdkFmuLPUsoAMzBG1dmmb2/Bw/1JRWRV6Fz4x2ww2Hci7eVTPsAF7g9UtzkHm3wqlcb4fbx1y62EuLcF4MTlkKmIVFkENBHfIGmRo6KebTQ+Cm2pJuWzcUj2VYJBnQzz251Z/k+sg4q7dSEBhQszqWLDXnCxqda6Z401TODHklCSlFjLAW/Z1bcfRB5iehFVvhanvLcAew3OOa08HGbN97l9QiobxVTmCu8ZPEq6M0kzpO4nemHB+xVxe7DXAGYQVCrAgk7u6yYJ+jXkvHJOj6eGrxuO5vyN+C7N37qd5bQEageNATBiQJ1E8614vBX7I+dS6gHNgcv+bVftrouD4JasW8oLKqySzOeftEk6D3CKpvaLtCl0qLOdxbZovuStsEjKe7RYN4xsW8I6Gul6aKVt0zz1r8kp7UrTEC8Xs2XBusikiRCeIiYMZF1ptwDiC3EYpmOUMDKMuuSdMwE0uXGlJKsttiCMwReYIggFZ1gyDIgec7uBY/vRcgmUDBgZJHtJudDJRjp0qMTVUY66EvEcmuOCt9uHK4ckaGEE/wDcWqBYxTFhJ0nXb+FdA7ZN/VyBBOa3y09pqpHi/NHurd0Y4Iy7TZnwfEvlvc/mWieTSNuumb3TUK3iWBDBypBkMCQQeoI1B9Ka8OLhb3s/2R9zSIjXeM9QSW+sB7xRYnB3y3+fc6H2R+U8aWsYYOy3wIB02ugbH88e8c66G+GBAIggiZEZSDrIYcj1Hvr52zn6y/GrJ2T7eXcEQhYXbHO0Tqs7m20eA849k8xzoash466/P5Ov2sOucHYgyQdxAJ0B5c5FJ8ucsxG5JjrOseW4+FNeFcZsYu13lhw67MNnSdCrr9EkT5HWCYr04MLAUACfzokjf807eW9S0ZiO5w9SsFVbrKrBPpsB6SK1W8Cbbh7bMjrorKcpnnOUgMNNmkelPWwsbkctY5n36a1quWPURoOWp35/bUUULcVhrOJJ75BauMY762vhfXe5bXQTPtg/GkvEuzFy0RnGh8Supm23SGGjacjBHWrDcshvZbY5QQYg8+fu6Vlg7r2QVXxW2Ott4e0QB0C6ac1o+QKE/BmRgQBmQoQGByk+1B01HkftpRxXC37rZ7mUHKVAQkCADIgnmd+flXUsRwe3fE4eVfU9y+k84tuRDDyNVfiPBiuZcuVgNZBVg0zrJ6+UelLlD7GHDxKC39Lu7ZjyAAM/EUw4RxC9btslwrethj4LviGXkRpKmQYP3VW+AX2/DMuRlUWroBgRGQbMp125/bTksZuDaQpEamDmHLpuPSsrcSqsl3uEWb7g4a73dzKR3F5tG1zfN3Zk6nY/FaX8QD2A63Fa2wEAGRMwoOmh11kfZz1phs905h7K6RuCxPlP0V1B60x/pAyKLV5BirJ1yPBZRyKsdQQfhVJpi5RcccJuv0zN5/SPwpXieDKTmXwNJMgaExBkDfTSfKtuODreuEbd4/nzP76zsYxW0PhbpyPvrRqwi2uUU38RXrKvbuKDbOuYGVPzeQSYlI0OvWqfwHvL9w4ZXPd3UuM6nVSUsllaDs4YDxCDymu1jzpX/RXD9+uIt21tXRm8SeEMGGU5kHhPqIPrWmKShaDO/Ed1ycUuX4Q6xmyieY0JPw2rdw7iBsoy22uKtxT3g0l9Mo8xoSNDzp12t7B4qy9y4lvvrJZmHdeJlBMwye0AOoBFVPD4tSwLqSkrMORAkZttdp0kV2LInyclNDG1eZ3CWUl20yqBrEkTHQa9KvHD+011e4tMe8ZFQtctuRJU7d4ytsIVmymeXWqrxbBfgHFE7pJCNadUEnMpEFRufEQw99b7nEzYZCqh9XWCWGmbQgjY6cwa5dRN2j0dHjg05TbpF64nx67ij86wZOVtZFoe4GSfNiTUBgDqc4O2+b7GEx76x/DfAjMAQyo2ozxmUNGYeLnE+VZrlKhgGCnYgyp9zan3GvPlKTfJ7WHwkv06PAOjL75X+I+2veyVkquMnQ6HLzALYph8RBFAt8gVP7J+B0+2vey98umOdok5F000QYlB74rTF2Y65/psS8Zs2ri5b902UlTniTm8UDb118qRvwjhw3x1w/qf7KdcR4KcVNsOEjK0kEjSREL+lUQfJxoZxA1EaWTz9bgrsPATaVWYHg2EsvcQ37mYLDgpqoIDSITVoPnoTUBeEcOmBexJPkn/ALdWXG9mVa/dud4w77wEC2Dl8KpIJbcRz2zc60p2MtqI7y6fdbHn9Wk36AV29guHIYL4rrEDX35ayx2H4fZuPbZcUzW2ZTDCJUxvmHOn9/sXYZszG6f+4oHwCVniuy+HuXXd1YvcZnb51gJJk6DYSaaYqE/ZziWGTEJ+DLibN1tM/eArEZoZcxDqY9kiuhcJ7YWrtzuLjIl8aAT8256KT7LH6p901WMJ2cw1pw6JDicpNx21gjYnoaqHaDXE4idfnHHwAAqWaYse90dzgg6g6fR218p2rwJoMusamNNdj6f+lVHs/wAee3ati6Wu28i+Imbi+Hn9dft9as9q+HAZSGU7Eaj+fKl2T0bHtn4DzqEIIBE6LI8JG43gmR67imaMCY0B9BE9RO07QelRw8qWU516LE+EEEDYhjEa+XKpfBViy/hxrGhEDYD3zH2jWth4ktxQuIQuugVxlN9OYIcCLi+RqXdsyRoTr56COY25bjY1CvWOfi3nmZ5b0uhGhOC5M1623e2iGIuKTKkwPGsnK0c4pLfxro4KgEFBmkwTqSIPoTv1qeuLfCzdUlYBMgCT+kBAOulZWMThccAwy4a8emuHuHzAnI3p8KhxtlXSIvBXY2M7gB3Ylo5AeEDygCfjUDHYkG9k1zKoB66w3LX+TTtsC+HRbd1Sp1y6gqwnk2zgztv6VXuO8JS7eLMuaVTxCQRoBqZ203qa5opM6Zjz87c/Tb7zUV8ODv8AZUjH/wBtc/Tb7zWsVs+yF0aVuPb3JZftFSrGJRtjB6TWBqJcwi8tDSGNw8daS8f7H4TGgm7bhyCO9SEu+8gQ/wCsDW+1i2TRtR1qfbYMJHwoXANWUPtn2MxT3rOIw+W6bSWgVkC6TbcsDB0MiNAZ30qu9yGZFuW9WzMyMIZTMiQYIPLlXYpj1rRjOG278C6ivGxI8Q9GHiH3eRoyXNfB0abMsLdq0+zn64TuwqqCqhcqgk6DNn3O5kwNdJrfgcVct2iGGYoTGXXMjanQjQgzHqKsOK7Lsutl5H1W0J9DsfQgetJrtkoSrKyN0iPs2Purmprs9DZhy8w7/k1YTiVm88TJgkKZS5prqp1B+ytfZM/1fGn89h9t/wDjWRWSDoxBEfRcRppm9eRrzsxphcZ/1H++4K0xvkx1GN44O3dmPCRN19/ZG3qKaMnr/mP8KWcGHzj7jwjaOo600ZfNviB9wrpZ5JFxCiV31fqev8YrY1kdP599a8TEpufH16/u2rf3BP0SfcxpAaGQdB8K1qRHKt1yzG6xt9GPvqK+Mtp7Vy0u+9y2D8CZpgZMfPrXO+Pf+IxP/Uu/vq9pxayzZUu22YgwFcM2mpiPIGqLxeyzX78Ixz3boXwmGMnbTU0jo07+r7Mu+AB7u3/00/0ipeGuvabNbIEnVSPA3rrv51V+L8avYa3ZyW0IKhGZgSRcA1UAMPowdqS4ztliAYDov6KJP2yadHO2di4bxZLwgaNGqN7Q9PrCpiadSPIgn3Tvpyrj/FL2LdrBtHEGbFpy1sNHeESTK6TtpV47L9osSyhcbYe23K9lAR/01BlW8xoeYFOvUEy0XrAYCCQIMEE6eWmzDpUVcORlkhoBmZJPQ71K1BkGCQDPIjkTyYdD8KzVQ+kQembn5H9x6nes3FlWK7mDkRA1B0K/x3pNd4UAQdBII1KgHbTbX0NWe5hTPUeQ1HXXrWh8OY5CBBMDbz/nlUjENjtK+HXu7to37BjNbIZ4HMroSpH/AMUwucCt4hS+FbN4Z7l1Au6a6M0ZuQj+RNt2ttzpEgwP4e7WoncCfCcpUbqTIg7j6vnvM1Qi+3+yuZ2bvIkkxk2kz9avP6J/4v7H+6rDFe1ttRnuZXf6J/4n7H+6sf6If4v7H+6rJRRtQbmVtuyE/lP2P91ah2KIMrfI/wC3/vq00UbUG5iJOzpiGuA+eSP/ADUDs1/ifsf7qe0UbUG5iUdnj/efsf7q1YnsqtxcrsGHQp93i091P6KWxMFOS6KLiPkxUnwXyo6G3m+Bzg/Gax4f8mPdWr1v8InvWLT3MZZJMR3mu56Ve6IoWOK6RrPUZJqpM50/yV3Vk2saLZO5OFD6DlDXdNdZqPc+SfGH/wCqsPTBoPuuV06iKqjGzmON+SG9cu3XHEbiq+fIgtNFrMZEfPD2RpoBNK7vyA3HBDcSuN62XP34iuxRRTEcXwX/AA7d3cRzjg2V1aPwXU5WDRPfGJit17/h9zXHc4weNmf/AMLtmYtv32u8V2KKKB2ci4P8gncXxd/DM0Bhl/Bo9oEb98evSmGP+R65cj+uBQNAPwZjpqIM39TBOoj3V02K8pUgTaOc3vkiDIqvet3Cv95hiyzEEhReEek1qPyTXx/ZYyxaH5nD1B+Jvk10uvaKQWzlF35GcW85uL3Nfq4UL/pvVCvf8PRf+04hcf8ASsk/fersleUUFnPuzXyY3cIO7/DO9s8kawZQ/mN3xyifowR5U9bsfP5X9j/dVkoooNzEFvswRvdzeqa/HNrWu52Qn8qR+rty+tVkopOKY9zKt/QgZQveCBy7uRO8+3vOtDdiZibpMR9Dpr9barTXlLYg3M9oooqyQooooAKKKKACiiigAooooAKKKKACiiigAooooAKKKKACiiigAooooAKKKKACiiigAooooAKKKKA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4" name="13 Imagen" descr="http://transportemercanciasblog.files.wordpress.com/2012/06/transporte-de-ganado.jpg"/>
          <p:cNvPicPr/>
          <p:nvPr/>
        </p:nvPicPr>
        <p:blipFill rotWithShape="1">
          <a:blip r:embed="rId6">
            <a:extLst>
              <a:ext uri="{28A0092B-C50C-407E-A947-70E740481C1C}">
                <a14:useLocalDpi xmlns:a14="http://schemas.microsoft.com/office/drawing/2010/main" xmlns="" val="0"/>
              </a:ext>
            </a:extLst>
          </a:blip>
          <a:srcRect l="6155" r="12174" b="11606"/>
          <a:stretch/>
        </p:blipFill>
        <p:spPr bwMode="auto">
          <a:xfrm>
            <a:off x="219264" y="2204864"/>
            <a:ext cx="2333767" cy="2104861"/>
          </a:xfrm>
          <a:prstGeom prst="rect">
            <a:avLst/>
          </a:prstGeom>
          <a:noFill/>
          <a:ln>
            <a:noFill/>
          </a:ln>
        </p:spPr>
      </p:pic>
    </p:spTree>
    <p:extLst>
      <p:ext uri="{BB962C8B-B14F-4D97-AF65-F5344CB8AC3E}">
        <p14:creationId xmlns:p14="http://schemas.microsoft.com/office/powerpoint/2010/main" xmlns="" val="82989525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7CE80CD3-30BC-4483-9D44-C7BBE6F797AC}" type="slidenum">
              <a:rPr lang="es-ES" smtClean="0"/>
              <a:pPr/>
              <a:t>98</a:t>
            </a:fld>
            <a:endParaRPr lang="es-ES"/>
          </a:p>
        </p:txBody>
      </p:sp>
      <p:sp>
        <p:nvSpPr>
          <p:cNvPr id="5" name="1 Título"/>
          <p:cNvSpPr txBox="1">
            <a:spLocks/>
          </p:cNvSpPr>
          <p:nvPr/>
        </p:nvSpPr>
        <p:spPr>
          <a:xfrm>
            <a:off x="251521" y="0"/>
            <a:ext cx="8892479" cy="1143000"/>
          </a:xfrm>
          <a:prstGeom prst="rect">
            <a:avLst/>
          </a:prstGeom>
          <a:noFill/>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endParaRPr lang="es-ES" sz="600" b="1" dirty="0" smtClean="0">
              <a:solidFill>
                <a:schemeClr val="accent2"/>
              </a:solidFill>
              <a:latin typeface="Comic Sans MS" pitchFamily="66" charset="0"/>
            </a:endParaRPr>
          </a:p>
          <a:p>
            <a:pPr algn="r">
              <a:tabLst>
                <a:tab pos="7629525" algn="l"/>
              </a:tabLst>
            </a:pPr>
            <a:endParaRPr lang="es-ES" sz="600" dirty="0" smtClean="0">
              <a:solidFill>
                <a:schemeClr val="tx2"/>
              </a:solidFill>
              <a:latin typeface="Comic Sans MS" pitchFamily="66" charset="0"/>
            </a:endParaRPr>
          </a:p>
          <a:p>
            <a:pPr algn="r">
              <a:tabLst>
                <a:tab pos="7629525" algn="l"/>
              </a:tabLst>
            </a:pPr>
            <a:r>
              <a:rPr lang="es-ES_tradnl" sz="2200" b="1" dirty="0" smtClean="0">
                <a:solidFill>
                  <a:schemeClr val="accent3">
                    <a:lumMod val="50000"/>
                  </a:schemeClr>
                </a:solidFill>
                <a:latin typeface="Comic Sans MS" pitchFamily="66" charset="0"/>
              </a:rPr>
              <a:t>Transporte desde la Explotación hasta Punto de Destino</a:t>
            </a:r>
            <a:endParaRPr lang="es-ES" sz="2200" b="1" dirty="0" smtClean="0">
              <a:solidFill>
                <a:schemeClr val="accent3">
                  <a:lumMod val="50000"/>
                </a:schemeClr>
              </a:solidFill>
              <a:latin typeface="Comic Sans MS" pitchFamily="66" charset="0"/>
            </a:endParaRPr>
          </a:p>
          <a:p>
            <a:pPr algn="r">
              <a:tabLst>
                <a:tab pos="7629525" algn="l"/>
              </a:tabLst>
            </a:pPr>
            <a:r>
              <a:rPr lang="es-ES" sz="2200" b="1" dirty="0" smtClean="0">
                <a:solidFill>
                  <a:schemeClr val="accent2"/>
                </a:solidFill>
                <a:latin typeface="Comic Sans MS" pitchFamily="66" charset="0"/>
              </a:rPr>
              <a:t>Etapas en la venta. </a:t>
            </a:r>
            <a:r>
              <a:rPr lang="es-ES" sz="2600" dirty="0" smtClean="0">
                <a:solidFill>
                  <a:schemeClr val="tx2"/>
                </a:solidFill>
                <a:latin typeface="Comic Sans MS" pitchFamily="66" charset="0"/>
              </a:rPr>
              <a:t>COMERCIALIZACIÓN</a:t>
            </a: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pic>
        <p:nvPicPr>
          <p:cNvPr id="6" name="5 Imagen" descr="http://transportemercanciasblog.files.wordpress.com/2012/06/cerdo-camion.jpg"/>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2996952"/>
            <a:ext cx="2409825" cy="1809750"/>
          </a:xfrm>
          <a:prstGeom prst="rect">
            <a:avLst/>
          </a:prstGeom>
          <a:noFill/>
          <a:ln>
            <a:noFill/>
          </a:ln>
        </p:spPr>
      </p:pic>
      <p:sp>
        <p:nvSpPr>
          <p:cNvPr id="8" name="7 CuadroTexto"/>
          <p:cNvSpPr txBox="1"/>
          <p:nvPr/>
        </p:nvSpPr>
        <p:spPr>
          <a:xfrm>
            <a:off x="2771800" y="1468314"/>
            <a:ext cx="6139822" cy="400110"/>
          </a:xfrm>
          <a:prstGeom prst="rect">
            <a:avLst/>
          </a:prstGeom>
          <a:noFill/>
        </p:spPr>
        <p:txBody>
          <a:bodyPr wrap="none" rtlCol="0">
            <a:spAutoFit/>
          </a:bodyPr>
          <a:lstStyle/>
          <a:p>
            <a:r>
              <a:rPr lang="es-ES_tradnl" sz="2000" dirty="0" smtClean="0">
                <a:solidFill>
                  <a:schemeClr val="tx2"/>
                </a:solidFill>
                <a:latin typeface="Comic Sans MS" pitchFamily="66" charset="0"/>
              </a:rPr>
              <a:t>DESDE LA EXPLOTACIÓN AL PUNTO DESTINO</a:t>
            </a:r>
            <a:endParaRPr lang="es-ES" sz="2000" dirty="0">
              <a:solidFill>
                <a:schemeClr val="tx2"/>
              </a:solidFill>
              <a:latin typeface="Comic Sans MS" pitchFamily="66" charset="0"/>
            </a:endParaRPr>
          </a:p>
        </p:txBody>
      </p:sp>
      <p:sp>
        <p:nvSpPr>
          <p:cNvPr id="9" name="8 CuadroTexto"/>
          <p:cNvSpPr txBox="1"/>
          <p:nvPr/>
        </p:nvSpPr>
        <p:spPr>
          <a:xfrm>
            <a:off x="2854156" y="1988840"/>
            <a:ext cx="6057466" cy="4339650"/>
          </a:xfrm>
          <a:prstGeom prst="rect">
            <a:avLst/>
          </a:prstGeom>
          <a:noFill/>
        </p:spPr>
        <p:txBody>
          <a:bodyPr wrap="square" rtlCol="0">
            <a:spAutoFit/>
          </a:bodyPr>
          <a:lstStyle/>
          <a:p>
            <a:pPr marL="285750" indent="-285750" algn="just">
              <a:buFontTx/>
              <a:buChar char="-"/>
            </a:pPr>
            <a:r>
              <a:rPr lang="es-ES_tradnl" sz="1600" dirty="0" smtClean="0">
                <a:latin typeface="Comic Sans MS" pitchFamily="66" charset="0"/>
              </a:rPr>
              <a:t>El </a:t>
            </a:r>
            <a:r>
              <a:rPr lang="es-ES_tradnl" dirty="0">
                <a:solidFill>
                  <a:schemeClr val="tx2"/>
                </a:solidFill>
                <a:latin typeface="Comic Sans MS" pitchFamily="66" charset="0"/>
              </a:rPr>
              <a:t>conductor </a:t>
            </a:r>
            <a:r>
              <a:rPr lang="es-ES_tradnl" sz="1600" dirty="0" smtClean="0">
                <a:latin typeface="Comic Sans MS" pitchFamily="66" charset="0"/>
              </a:rPr>
              <a:t>del vehículo de ganado debe haber recibido la formación suficiente en las condiciones de Bienestar Animal durante el transporte, dicha formación se acreditará mediante un carnet entregado por el Dpto. de Agricultura y Medio Ambiente tras acreditación de haber realizado la formación.</a:t>
            </a:r>
          </a:p>
          <a:p>
            <a:pPr algn="just"/>
            <a:endParaRPr lang="es-ES_tradnl" dirty="0" smtClean="0"/>
          </a:p>
          <a:p>
            <a:pPr algn="just"/>
            <a:endParaRPr lang="es-ES_tradnl" dirty="0"/>
          </a:p>
          <a:p>
            <a:pPr algn="just"/>
            <a:endParaRPr lang="es-ES_tradnl" dirty="0"/>
          </a:p>
          <a:p>
            <a:pPr marL="285750" indent="-285750" algn="just">
              <a:buFontTx/>
              <a:buChar char="-"/>
            </a:pPr>
            <a:endParaRPr lang="es-ES_tradnl" dirty="0" smtClean="0"/>
          </a:p>
          <a:p>
            <a:pPr marL="285750" indent="-285750" algn="just">
              <a:buFontTx/>
              <a:buChar char="-"/>
            </a:pPr>
            <a:endParaRPr lang="es-ES_tradnl" dirty="0"/>
          </a:p>
          <a:p>
            <a:pPr marL="285750" indent="-285750" algn="just">
              <a:buFontTx/>
              <a:buChar char="-"/>
            </a:pPr>
            <a:endParaRPr lang="es-ES_tradnl" dirty="0" smtClean="0"/>
          </a:p>
          <a:p>
            <a:pPr marL="285750" indent="-285750" algn="just">
              <a:buFontTx/>
              <a:buChar char="-"/>
            </a:pPr>
            <a:r>
              <a:rPr lang="es-ES_tradnl" dirty="0" smtClean="0">
                <a:solidFill>
                  <a:schemeClr val="tx2"/>
                </a:solidFill>
                <a:latin typeface="Comic Sans MS" pitchFamily="66" charset="0"/>
              </a:rPr>
              <a:t>Vehículo de transporte</a:t>
            </a:r>
            <a:r>
              <a:rPr lang="es-ES_tradnl" dirty="0">
                <a:latin typeface="Comic Sans MS" pitchFamily="66" charset="0"/>
              </a:rPr>
              <a:t> </a:t>
            </a:r>
            <a:r>
              <a:rPr lang="es-ES_tradnl" sz="1600" dirty="0">
                <a:latin typeface="Comic Sans MS" pitchFamily="66" charset="0"/>
              </a:rPr>
              <a:t>estará registrado y autorizado para el transporte de ganado en los servicios provinciales de agricultura y ganadería.</a:t>
            </a:r>
          </a:p>
          <a:p>
            <a:pPr marL="285750" indent="-285750">
              <a:buFontTx/>
              <a:buChar char="-"/>
            </a:pPr>
            <a:endParaRPr lang="es-ES" dirty="0"/>
          </a:p>
        </p:txBody>
      </p:sp>
      <p:sp>
        <p:nvSpPr>
          <p:cNvPr id="13" name="12 Llamada ovalada"/>
          <p:cNvSpPr/>
          <p:nvPr/>
        </p:nvSpPr>
        <p:spPr>
          <a:xfrm>
            <a:off x="5220072" y="3717032"/>
            <a:ext cx="3168352" cy="1224136"/>
          </a:xfrm>
          <a:prstGeom prst="wedgeEllipseCallout">
            <a:avLst>
              <a:gd name="adj1" fmla="val -76256"/>
              <a:gd name="adj2" fmla="val -56236"/>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dirty="0" smtClean="0">
                <a:solidFill>
                  <a:schemeClr val="tx2"/>
                </a:solidFill>
                <a:latin typeface="Comic Sans MS" pitchFamily="66" charset="0"/>
              </a:rPr>
              <a:t>Para la obtención del carnet dirigirse a: OCAS, Sindicatos Agrarios o Colegios Profesionales.</a:t>
            </a:r>
            <a:endParaRPr lang="es-ES" sz="1200" dirty="0">
              <a:solidFill>
                <a:schemeClr val="tx2"/>
              </a:solidFill>
              <a:latin typeface="Comic Sans MS" pitchFamily="66" charset="0"/>
            </a:endParaRPr>
          </a:p>
        </p:txBody>
      </p:sp>
    </p:spTree>
    <p:extLst>
      <p:ext uri="{BB962C8B-B14F-4D97-AF65-F5344CB8AC3E}">
        <p14:creationId xmlns:p14="http://schemas.microsoft.com/office/powerpoint/2010/main" xmlns="" val="180347124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7CE80CD3-30BC-4483-9D44-C7BBE6F797AC}" type="slidenum">
              <a:rPr lang="es-ES" smtClean="0"/>
              <a:pPr/>
              <a:t>99</a:t>
            </a:fld>
            <a:endParaRPr lang="es-ES"/>
          </a:p>
        </p:txBody>
      </p:sp>
      <p:sp>
        <p:nvSpPr>
          <p:cNvPr id="5" name="1 Título"/>
          <p:cNvSpPr txBox="1">
            <a:spLocks/>
          </p:cNvSpPr>
          <p:nvPr/>
        </p:nvSpPr>
        <p:spPr>
          <a:xfrm>
            <a:off x="251521" y="0"/>
            <a:ext cx="8892479" cy="1143000"/>
          </a:xfrm>
          <a:prstGeom prst="rect">
            <a:avLst/>
          </a:prstGeom>
          <a:noFill/>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7629525" algn="l"/>
              </a:tabLst>
            </a:pPr>
            <a:endParaRPr lang="es-ES" sz="600" b="1" dirty="0" smtClean="0">
              <a:solidFill>
                <a:schemeClr val="accent2"/>
              </a:solidFill>
              <a:latin typeface="Comic Sans MS" pitchFamily="66" charset="0"/>
            </a:endParaRPr>
          </a:p>
          <a:p>
            <a:pPr algn="r">
              <a:tabLst>
                <a:tab pos="7629525" algn="l"/>
              </a:tabLst>
            </a:pPr>
            <a:endParaRPr lang="es-ES" sz="600" dirty="0" smtClean="0">
              <a:solidFill>
                <a:schemeClr val="tx2"/>
              </a:solidFill>
              <a:latin typeface="Comic Sans MS" pitchFamily="66" charset="0"/>
            </a:endParaRPr>
          </a:p>
          <a:p>
            <a:pPr algn="r">
              <a:tabLst>
                <a:tab pos="7629525" algn="l"/>
              </a:tabLst>
            </a:pPr>
            <a:r>
              <a:rPr lang="es-ES_tradnl" sz="2200" b="1" dirty="0" smtClean="0">
                <a:solidFill>
                  <a:schemeClr val="accent3">
                    <a:lumMod val="50000"/>
                  </a:schemeClr>
                </a:solidFill>
                <a:latin typeface="Comic Sans MS" pitchFamily="66" charset="0"/>
              </a:rPr>
              <a:t>Mataderos</a:t>
            </a:r>
            <a:endParaRPr lang="es-ES" sz="2200" b="1" dirty="0">
              <a:solidFill>
                <a:schemeClr val="accent3">
                  <a:lumMod val="50000"/>
                </a:schemeClr>
              </a:solidFill>
              <a:latin typeface="Comic Sans MS" pitchFamily="66" charset="0"/>
            </a:endParaRPr>
          </a:p>
          <a:p>
            <a:pPr algn="r">
              <a:tabLst>
                <a:tab pos="7629525" algn="l"/>
              </a:tabLst>
            </a:pPr>
            <a:r>
              <a:rPr lang="es-ES" sz="2200" b="1" dirty="0" smtClean="0">
                <a:solidFill>
                  <a:schemeClr val="accent2"/>
                </a:solidFill>
                <a:latin typeface="Comic Sans MS" pitchFamily="66" charset="0"/>
              </a:rPr>
              <a:t>Tipos de Clientes. </a:t>
            </a:r>
            <a:r>
              <a:rPr lang="es-ES" sz="2600" dirty="0" smtClean="0">
                <a:solidFill>
                  <a:schemeClr val="tx2"/>
                </a:solidFill>
                <a:latin typeface="Comic Sans MS" pitchFamily="66" charset="0"/>
              </a:rPr>
              <a:t>COMERCIALIZACIÓN</a:t>
            </a:r>
            <a:r>
              <a:rPr lang="es-ES" sz="2400" dirty="0" smtClean="0">
                <a:solidFill>
                  <a:schemeClr val="tx2"/>
                </a:solidFill>
                <a:latin typeface="Comic Sans MS" pitchFamily="66" charset="0"/>
              </a:rPr>
              <a:t>                                </a:t>
            </a:r>
            <a:r>
              <a:rPr lang="es-ES" sz="2300" b="1" dirty="0" smtClean="0">
                <a:solidFill>
                  <a:schemeClr val="tx2"/>
                </a:solidFill>
                <a:latin typeface="Comic Sans MS" pitchFamily="66" charset="0"/>
              </a:rPr>
              <a:t>                </a:t>
            </a:r>
            <a:r>
              <a:rPr lang="es-ES" sz="2400" dirty="0" smtClean="0">
                <a:solidFill>
                  <a:schemeClr val="tx2"/>
                </a:solidFill>
                <a:latin typeface="Comic Sans MS" pitchFamily="66" charset="0"/>
              </a:rPr>
              <a:t>_______________________________________________</a:t>
            </a:r>
            <a:endParaRPr lang="es-ES" sz="2400" dirty="0">
              <a:solidFill>
                <a:schemeClr val="tx2"/>
              </a:solidFill>
              <a:latin typeface="Comic Sans MS" pitchFamily="66" charset="0"/>
            </a:endParaRPr>
          </a:p>
        </p:txBody>
      </p:sp>
      <p:sp>
        <p:nvSpPr>
          <p:cNvPr id="6" name="5 CuadroTexto"/>
          <p:cNvSpPr txBox="1"/>
          <p:nvPr/>
        </p:nvSpPr>
        <p:spPr>
          <a:xfrm>
            <a:off x="1035370" y="3692855"/>
            <a:ext cx="1342034" cy="369332"/>
          </a:xfrm>
          <a:prstGeom prst="rect">
            <a:avLst/>
          </a:prstGeom>
          <a:noFill/>
        </p:spPr>
        <p:txBody>
          <a:bodyPr wrap="none" rtlCol="0">
            <a:spAutoFit/>
          </a:bodyPr>
          <a:lstStyle/>
          <a:p>
            <a:r>
              <a:rPr lang="es-ES_tradnl" dirty="0" smtClean="0">
                <a:solidFill>
                  <a:schemeClr val="tx2"/>
                </a:solidFill>
                <a:latin typeface="Comic Sans MS" pitchFamily="66" charset="0"/>
              </a:rPr>
              <a:t>Mataderos</a:t>
            </a:r>
            <a:endParaRPr lang="es-ES" dirty="0">
              <a:solidFill>
                <a:schemeClr val="tx2"/>
              </a:solidFill>
              <a:latin typeface="Comic Sans MS" pitchFamily="66" charset="0"/>
            </a:endParaRPr>
          </a:p>
        </p:txBody>
      </p:sp>
      <p:pic>
        <p:nvPicPr>
          <p:cNvPr id="5122" name="Picture 2" descr="http://www.mercabarna.es/media/upload/gif/cambres_pag_1766_11_pag_1767_11.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23668"/>
          <a:stretch/>
        </p:blipFill>
        <p:spPr bwMode="auto">
          <a:xfrm>
            <a:off x="467544" y="1427435"/>
            <a:ext cx="2386142" cy="207357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6 CuadroTexto"/>
          <p:cNvSpPr txBox="1"/>
          <p:nvPr/>
        </p:nvSpPr>
        <p:spPr>
          <a:xfrm>
            <a:off x="3233484" y="1427435"/>
            <a:ext cx="5658996" cy="4478149"/>
          </a:xfrm>
          <a:prstGeom prst="rect">
            <a:avLst/>
          </a:prstGeom>
          <a:noFill/>
        </p:spPr>
        <p:txBody>
          <a:bodyPr wrap="square" rtlCol="0">
            <a:spAutoFit/>
          </a:bodyPr>
          <a:lstStyle/>
          <a:p>
            <a:pPr marL="285750" indent="-285750">
              <a:buFontTx/>
              <a:buChar char="-"/>
            </a:pPr>
            <a:r>
              <a:rPr lang="es-ES_tradnl" sz="1600" dirty="0" smtClean="0">
                <a:solidFill>
                  <a:schemeClr val="tx2"/>
                </a:solidFill>
                <a:latin typeface="Comic Sans MS" pitchFamily="66" charset="0"/>
              </a:rPr>
              <a:t>Transporte: </a:t>
            </a:r>
            <a:r>
              <a:rPr lang="es-ES_tradnl" sz="1400" dirty="0" smtClean="0">
                <a:latin typeface="Comic Sans MS" pitchFamily="66" charset="0"/>
              </a:rPr>
              <a:t>Suele realizarlo en ganadero.</a:t>
            </a:r>
          </a:p>
          <a:p>
            <a:endParaRPr lang="es-ES_tradnl" sz="600" dirty="0" smtClean="0">
              <a:latin typeface="Comic Sans MS" pitchFamily="66" charset="0"/>
            </a:endParaRPr>
          </a:p>
          <a:p>
            <a:endParaRPr lang="es-ES_tradnl" sz="600" dirty="0" smtClean="0">
              <a:latin typeface="Comic Sans MS" pitchFamily="66" charset="0"/>
            </a:endParaRPr>
          </a:p>
          <a:p>
            <a:pPr marL="285750" indent="-285750">
              <a:buFontTx/>
              <a:buChar char="-"/>
            </a:pPr>
            <a:r>
              <a:rPr lang="es-ES_tradnl" sz="1600" dirty="0">
                <a:solidFill>
                  <a:schemeClr val="tx2"/>
                </a:solidFill>
                <a:latin typeface="Comic Sans MS" pitchFamily="66" charset="0"/>
              </a:rPr>
              <a:t>Ventajas:</a:t>
            </a:r>
          </a:p>
          <a:p>
            <a:pPr marL="723900" indent="-192088">
              <a:buFont typeface="Arial" pitchFamily="34" charset="0"/>
              <a:buChar char="•"/>
            </a:pPr>
            <a:r>
              <a:rPr lang="es-ES_tradnl" sz="1400" dirty="0" smtClean="0">
                <a:latin typeface="Comic Sans MS" pitchFamily="66" charset="0"/>
              </a:rPr>
              <a:t>El ganadero no se hace cargo del cebado de los animales, los animales se van de las explotaciones con alrededor de 40 días.</a:t>
            </a:r>
          </a:p>
          <a:p>
            <a:pPr marL="723900" indent="-192088">
              <a:buFont typeface="Arial" pitchFamily="34" charset="0"/>
              <a:buChar char="•"/>
            </a:pPr>
            <a:r>
              <a:rPr lang="es-ES_tradnl" sz="1400" dirty="0" smtClean="0">
                <a:latin typeface="Comic Sans MS" pitchFamily="66" charset="0"/>
              </a:rPr>
              <a:t>No se corre riesgo de pérdidas de corderos durante este periodo</a:t>
            </a:r>
          </a:p>
          <a:p>
            <a:pPr marL="723900" indent="-192088">
              <a:buFont typeface="Arial" pitchFamily="34" charset="0"/>
              <a:buChar char="•"/>
            </a:pPr>
            <a:r>
              <a:rPr lang="es-ES_tradnl" sz="1400" dirty="0" smtClean="0">
                <a:latin typeface="Comic Sans MS" pitchFamily="66" charset="0"/>
              </a:rPr>
              <a:t>No necesita instalaciones para estancia de los corderos</a:t>
            </a:r>
          </a:p>
          <a:p>
            <a:pPr marL="723900" indent="-192088">
              <a:buFont typeface="Arial" pitchFamily="34" charset="0"/>
              <a:buChar char="•"/>
            </a:pPr>
            <a:r>
              <a:rPr lang="es-ES_tradnl" sz="1400" dirty="0" smtClean="0">
                <a:latin typeface="Comic Sans MS" pitchFamily="66" charset="0"/>
              </a:rPr>
              <a:t>La cooperativa dispone de una oferta continua de corderos homogéneos  y en número suficiente que les permite acceder a mercados que de otra forma seria complicado como es la gran distribución con condicionantes  que un ganadero por si solo no podría cumplir.</a:t>
            </a:r>
          </a:p>
          <a:p>
            <a:pPr marL="531812"/>
            <a:endParaRPr lang="es-ES_tradnl" sz="600" dirty="0" smtClean="0">
              <a:latin typeface="Comic Sans MS" pitchFamily="66" charset="0"/>
            </a:endParaRPr>
          </a:p>
          <a:p>
            <a:endParaRPr lang="es-ES_tradnl" sz="500" dirty="0">
              <a:latin typeface="Comic Sans MS" pitchFamily="66" charset="0"/>
            </a:endParaRPr>
          </a:p>
          <a:p>
            <a:pPr marL="285750" indent="-285750">
              <a:buFontTx/>
              <a:buChar char="-"/>
            </a:pPr>
            <a:r>
              <a:rPr lang="es-ES_tradnl" sz="1600" dirty="0" smtClean="0">
                <a:solidFill>
                  <a:schemeClr val="tx2"/>
                </a:solidFill>
                <a:latin typeface="Comic Sans MS" pitchFamily="66" charset="0"/>
              </a:rPr>
              <a:t>Desventajas: </a:t>
            </a:r>
            <a:r>
              <a:rPr lang="es-ES_tradnl" sz="1400" dirty="0">
                <a:latin typeface="Comic Sans MS" pitchFamily="66" charset="0"/>
              </a:rPr>
              <a:t>Existe un intermediario más con lo que los costes productivos se incrementan.</a:t>
            </a:r>
          </a:p>
          <a:p>
            <a:pPr marL="531812"/>
            <a:endParaRPr lang="es-ES_tradnl" sz="1400" dirty="0" smtClean="0">
              <a:latin typeface="Comic Sans MS" pitchFamily="66" charset="0"/>
            </a:endParaRPr>
          </a:p>
          <a:p>
            <a:endParaRPr lang="es-ES" dirty="0"/>
          </a:p>
        </p:txBody>
      </p:sp>
      <p:pic>
        <p:nvPicPr>
          <p:cNvPr id="9" name="Picture 2" descr="http://us.cdn3.123rf.com/168nwm/cobalt/cobalt1002/cobalt100200193/6470729-icono-de-signo-de-exclamacion-boton-3d-circulo-de-color-rojo-brillante.jpg"/>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154020" y="5995122"/>
            <a:ext cx="800100" cy="80010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Llamada ovalada"/>
          <p:cNvSpPr/>
          <p:nvPr/>
        </p:nvSpPr>
        <p:spPr>
          <a:xfrm>
            <a:off x="251521" y="4299722"/>
            <a:ext cx="3168352" cy="1224136"/>
          </a:xfrm>
          <a:prstGeom prst="wedgeEllipseCallout">
            <a:avLst>
              <a:gd name="adj1" fmla="val -34902"/>
              <a:gd name="adj2" fmla="val 92045"/>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dirty="0" smtClean="0">
                <a:solidFill>
                  <a:schemeClr val="tx2"/>
                </a:solidFill>
                <a:latin typeface="Comic Sans MS" pitchFamily="66" charset="0"/>
              </a:rPr>
              <a:t>Se recomienda tener un seguro frente a impagos. Las cooperativas generalmente lo tienen.</a:t>
            </a:r>
            <a:endParaRPr lang="es-ES" sz="1200" dirty="0">
              <a:solidFill>
                <a:schemeClr val="tx2"/>
              </a:solidFill>
              <a:latin typeface="Comic Sans MS" pitchFamily="66" charset="0"/>
            </a:endParaRPr>
          </a:p>
        </p:txBody>
      </p:sp>
    </p:spTree>
    <p:extLst>
      <p:ext uri="{BB962C8B-B14F-4D97-AF65-F5344CB8AC3E}">
        <p14:creationId xmlns:p14="http://schemas.microsoft.com/office/powerpoint/2010/main" xmlns="" val="317161360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8109</TotalTime>
  <Words>13156</Words>
  <Application>Microsoft Office PowerPoint</Application>
  <PresentationFormat>Presentación en pantalla (4:3)</PresentationFormat>
  <Paragraphs>1835</Paragraphs>
  <Slides>119</Slides>
  <Notes>3</Notes>
  <HiddenSlides>0</HiddenSlides>
  <MMClips>0</MMClips>
  <ScaleCrop>false</ScaleCrop>
  <HeadingPairs>
    <vt:vector size="4" baseType="variant">
      <vt:variant>
        <vt:lpstr>Tema</vt:lpstr>
      </vt:variant>
      <vt:variant>
        <vt:i4>1</vt:i4>
      </vt:variant>
      <vt:variant>
        <vt:lpstr>Títulos de diapositiva</vt:lpstr>
      </vt:variant>
      <vt:variant>
        <vt:i4>119</vt:i4>
      </vt:variant>
    </vt:vector>
  </HeadingPairs>
  <TitlesOfParts>
    <vt:vector size="120" baseType="lpstr">
      <vt:lpstr>Tema de Office</vt:lpstr>
      <vt:lpstr>Diapositiva 1</vt:lpstr>
      <vt:lpstr>Diapositiva 2</vt:lpstr>
      <vt:lpstr>PRESENTACIÓN  ________________________________________________</vt:lpstr>
      <vt:lpstr>PRESENTACIÓN  ________________________________________________</vt:lpstr>
      <vt:lpstr>INTRODUCCIÓN </vt:lpstr>
      <vt:lpstr>Diapositiva 6</vt:lpstr>
      <vt:lpstr>Diapositiva 7</vt:lpstr>
      <vt:lpstr>1. CUESTIONES ADMINISTRATIVAS</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2. AYUDAS</vt:lpstr>
      <vt:lpstr> </vt:lpstr>
      <vt:lpstr>Diapositiva 28</vt:lpstr>
      <vt:lpstr>Diapositiva 29</vt:lpstr>
      <vt:lpstr>Diapositiva 30</vt:lpstr>
      <vt:lpstr>Diapositiva 31</vt:lpstr>
      <vt:lpstr>Diapositiva 32</vt:lpstr>
      <vt:lpstr>Diapositiva 33</vt:lpstr>
      <vt:lpstr>Diapositiva 34</vt:lpstr>
      <vt:lpstr>Diapositiva 35</vt:lpstr>
      <vt:lpstr>3. RECURSOS FORMATIVOS </vt:lpstr>
      <vt:lpstr>Diapositiva 37</vt:lpstr>
      <vt:lpstr>Diapositiva 38</vt:lpstr>
      <vt:lpstr>Diapositiva 39</vt:lpstr>
      <vt:lpstr>Diapositiva 40</vt:lpstr>
      <vt:lpstr>Diapositiva 41</vt:lpstr>
      <vt:lpstr>Diapositiva 42</vt:lpstr>
      <vt:lpstr>El pastor es la pieza clave para una correcta ATENCIÓN y CUIDADO del rebaño. Una deficiente formación será siempre NEGATIVA para la explotación. </vt:lpstr>
      <vt:lpstr>Diapositiva 44</vt:lpstr>
      <vt:lpstr> </vt:lpstr>
      <vt:lpstr> </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  ¿QUIERES SABER MÁS SOBRE LA IDENTIFICACIÓN DE TU GANADO? </vt:lpstr>
      <vt:lpstr>Diapositiva 66</vt:lpstr>
      <vt:lpstr>Diapositiva 67</vt:lpstr>
      <vt:lpstr>     Ley 8/2003, de 24 de abril, de Sanidad Animal  </vt:lpstr>
      <vt:lpstr>Diapositiva 69</vt:lpstr>
      <vt:lpstr>Diapositiva 70</vt:lpstr>
      <vt:lpstr>Diapositiva 71</vt:lpstr>
      <vt:lpstr>Diapositiva 72</vt:lpstr>
      <vt:lpstr>Diapositiva 73</vt:lpstr>
      <vt:lpstr>Diapositiva 74</vt:lpstr>
      <vt:lpstr>Diapositiva 75</vt:lpstr>
      <vt:lpstr>Diapositiva 76</vt:lpstr>
      <vt:lpstr>Diapositiva 77</vt:lpstr>
      <vt:lpstr>¿Cómo proceder en caso de tener ganado enfermo en la explotación?  </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5. COMERCIALIZACIÓN</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  DECÁLOGO   </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PSANCHEZ</cp:lastModifiedBy>
  <cp:revision>488</cp:revision>
  <dcterms:created xsi:type="dcterms:W3CDTF">2013-05-14T08:57:33Z</dcterms:created>
  <dcterms:modified xsi:type="dcterms:W3CDTF">2013-12-17T12:43:53Z</dcterms:modified>
</cp:coreProperties>
</file>